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53"/>
  </p:notesMasterIdLst>
  <p:handoutMasterIdLst>
    <p:handoutMasterId r:id="rId54"/>
  </p:handoutMasterIdLst>
  <p:sldIdLst>
    <p:sldId id="269" r:id="rId5"/>
    <p:sldId id="314" r:id="rId6"/>
    <p:sldId id="317" r:id="rId7"/>
    <p:sldId id="318" r:id="rId8"/>
    <p:sldId id="319" r:id="rId9"/>
    <p:sldId id="377" r:id="rId10"/>
    <p:sldId id="323" r:id="rId11"/>
    <p:sldId id="378" r:id="rId12"/>
    <p:sldId id="392" r:id="rId13"/>
    <p:sldId id="391" r:id="rId14"/>
    <p:sldId id="379" r:id="rId15"/>
    <p:sldId id="380" r:id="rId16"/>
    <p:sldId id="381" r:id="rId17"/>
    <p:sldId id="382" r:id="rId18"/>
    <p:sldId id="383" r:id="rId19"/>
    <p:sldId id="343" r:id="rId20"/>
    <p:sldId id="331" r:id="rId21"/>
    <p:sldId id="384" r:id="rId22"/>
    <p:sldId id="385" r:id="rId23"/>
    <p:sldId id="386" r:id="rId24"/>
    <p:sldId id="387" r:id="rId25"/>
    <p:sldId id="348" r:id="rId26"/>
    <p:sldId id="389" r:id="rId27"/>
    <p:sldId id="390" r:id="rId28"/>
    <p:sldId id="393" r:id="rId29"/>
    <p:sldId id="469" r:id="rId30"/>
    <p:sldId id="290" r:id="rId31"/>
    <p:sldId id="292" r:id="rId32"/>
    <p:sldId id="295" r:id="rId33"/>
    <p:sldId id="296" r:id="rId34"/>
    <p:sldId id="297" r:id="rId35"/>
    <p:sldId id="302" r:id="rId36"/>
    <p:sldId id="303" r:id="rId37"/>
    <p:sldId id="304" r:id="rId38"/>
    <p:sldId id="305" r:id="rId39"/>
    <p:sldId id="309" r:id="rId40"/>
    <p:sldId id="310" r:id="rId41"/>
    <p:sldId id="447" r:id="rId42"/>
    <p:sldId id="448" r:id="rId43"/>
    <p:sldId id="449" r:id="rId44"/>
    <p:sldId id="459" r:id="rId45"/>
    <p:sldId id="461" r:id="rId46"/>
    <p:sldId id="462" r:id="rId47"/>
    <p:sldId id="463" r:id="rId48"/>
    <p:sldId id="465" r:id="rId49"/>
    <p:sldId id="306" r:id="rId50"/>
    <p:sldId id="350" r:id="rId51"/>
    <p:sldId id="37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562DCD-6FA5-3B77-C576-E7D4B7C05B38}" name="Allison Haug" initials="AH" userId="S::HaugA@brownplus.com::b85b6cc1-9fff-4cb6-8ead-4c7d38ae82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546FF"/>
    <a:srgbClr val="CF3423"/>
    <a:srgbClr val="3C9C84"/>
    <a:srgbClr val="481F44"/>
    <a:srgbClr val="7895A4"/>
    <a:srgbClr val="7F4422"/>
    <a:srgbClr val="E68A1B"/>
    <a:srgbClr val="000000"/>
    <a:srgbClr val="9F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0194" autoAdjust="0"/>
  </p:normalViewPr>
  <p:slideViewPr>
    <p:cSldViewPr snapToGrid="0" showGuides="1">
      <p:cViewPr varScale="1">
        <p:scale>
          <a:sx n="115" d="100"/>
          <a:sy n="115" d="100"/>
        </p:scale>
        <p:origin x="594" y="108"/>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BEFC1-8AD8-47E0-8944-2C0B7205CB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D2AC5-CC09-479C-9A90-1405C32B71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9061F5-F3BA-4801-9828-D5D3D7D33B24}" type="datetimeFigureOut">
              <a:rPr lang="en-US" smtClean="0"/>
              <a:t>9/15/2025</a:t>
            </a:fld>
            <a:endParaRPr lang="en-US" dirty="0"/>
          </a:p>
        </p:txBody>
      </p:sp>
      <p:sp>
        <p:nvSpPr>
          <p:cNvPr id="4" name="Footer Placeholder 3">
            <a:extLst>
              <a:ext uri="{FF2B5EF4-FFF2-40B4-BE49-F238E27FC236}">
                <a16:creationId xmlns:a16="http://schemas.microsoft.com/office/drawing/2014/main" id="{A4CC5F6A-A12B-4D0D-96DF-227F3D8FAE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8C0AD67-393D-41CF-B941-3D4DE8081B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6437D-5A43-4B5F-9BC0-0823CB33C7F5}" type="slidenum">
              <a:rPr lang="en-US" smtClean="0"/>
              <a:t>‹#›</a:t>
            </a:fld>
            <a:endParaRPr lang="en-US" dirty="0"/>
          </a:p>
        </p:txBody>
      </p:sp>
    </p:spTree>
    <p:extLst>
      <p:ext uri="{BB962C8B-B14F-4D97-AF65-F5344CB8AC3E}">
        <p14:creationId xmlns:p14="http://schemas.microsoft.com/office/powerpoint/2010/main" val="28911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D5968-0EFD-4C97-9CE2-578372A7A1BA}" type="datetimeFigureOut">
              <a:rPr lang="en-US" smtClean="0"/>
              <a:t>9/15/2025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E9608-174C-41D6-AAEB-0360F39C691B}" type="slidenum">
              <a:rPr lang="en-US" smtClean="0"/>
              <a:t>‹#›</a:t>
            </a:fld>
            <a:endParaRPr lang="en-US" dirty="0"/>
          </a:p>
        </p:txBody>
      </p:sp>
    </p:spTree>
    <p:extLst>
      <p:ext uri="{BB962C8B-B14F-4D97-AF65-F5344CB8AC3E}">
        <p14:creationId xmlns:p14="http://schemas.microsoft.com/office/powerpoint/2010/main" val="250168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E9608-174C-41D6-AAEB-0360F39C691B}" type="slidenum">
              <a:rPr lang="en-US" smtClean="0"/>
              <a:t>4</a:t>
            </a:fld>
            <a:endParaRPr lang="en-US" dirty="0"/>
          </a:p>
        </p:txBody>
      </p:sp>
    </p:spTree>
    <p:extLst>
      <p:ext uri="{BB962C8B-B14F-4D97-AF65-F5344CB8AC3E}">
        <p14:creationId xmlns:p14="http://schemas.microsoft.com/office/powerpoint/2010/main" val="423969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6AB8-C18B-9F66-C703-CEC91D2F0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95111-3D4B-2204-0D76-3290F06CC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8FD25-8511-8A21-3B48-59A8DC0CA8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C5E56D-C3FE-8FCE-D3AC-0F61949B0F2E}"/>
              </a:ext>
            </a:extLst>
          </p:cNvPr>
          <p:cNvSpPr>
            <a:spLocks noGrp="1"/>
          </p:cNvSpPr>
          <p:nvPr>
            <p:ph type="sldNum" sz="quarter" idx="5"/>
          </p:nvPr>
        </p:nvSpPr>
        <p:spPr/>
        <p:txBody>
          <a:bodyPr/>
          <a:lstStyle/>
          <a:p>
            <a:fld id="{BA7E9608-174C-41D6-AAEB-0360F39C691B}" type="slidenum">
              <a:rPr lang="en-US" smtClean="0"/>
              <a:t>14</a:t>
            </a:fld>
            <a:endParaRPr lang="en-US" dirty="0"/>
          </a:p>
        </p:txBody>
      </p:sp>
    </p:spTree>
    <p:extLst>
      <p:ext uri="{BB962C8B-B14F-4D97-AF65-F5344CB8AC3E}">
        <p14:creationId xmlns:p14="http://schemas.microsoft.com/office/powerpoint/2010/main" val="2893861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344CE-4E2F-B102-7954-A4BBCA183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B24D2-5052-4D8B-6FF0-1B725596C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1BC58-4AC8-AF33-59D7-79B174299B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AEE4C7-59D7-84CC-164F-4332A21F8EA8}"/>
              </a:ext>
            </a:extLst>
          </p:cNvPr>
          <p:cNvSpPr>
            <a:spLocks noGrp="1"/>
          </p:cNvSpPr>
          <p:nvPr>
            <p:ph type="sldNum" sz="quarter" idx="5"/>
          </p:nvPr>
        </p:nvSpPr>
        <p:spPr/>
        <p:txBody>
          <a:bodyPr/>
          <a:lstStyle/>
          <a:p>
            <a:fld id="{BA7E9608-174C-41D6-AAEB-0360F39C691B}" type="slidenum">
              <a:rPr lang="en-US" smtClean="0"/>
              <a:t>15</a:t>
            </a:fld>
            <a:endParaRPr lang="en-US" dirty="0"/>
          </a:p>
        </p:txBody>
      </p:sp>
    </p:spTree>
    <p:extLst>
      <p:ext uri="{BB962C8B-B14F-4D97-AF65-F5344CB8AC3E}">
        <p14:creationId xmlns:p14="http://schemas.microsoft.com/office/powerpoint/2010/main" val="362968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19152-7F64-1762-6E34-DED705BA0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5052C-1762-C662-4EF2-FEBEBE04B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0AACD-9411-A20F-69B5-BBD80B444F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38A0D3-100A-2E4C-D69E-0BC951EBCF39}"/>
              </a:ext>
            </a:extLst>
          </p:cNvPr>
          <p:cNvSpPr>
            <a:spLocks noGrp="1"/>
          </p:cNvSpPr>
          <p:nvPr>
            <p:ph type="sldNum" sz="quarter" idx="5"/>
          </p:nvPr>
        </p:nvSpPr>
        <p:spPr/>
        <p:txBody>
          <a:bodyPr/>
          <a:lstStyle/>
          <a:p>
            <a:fld id="{BA7E9608-174C-41D6-AAEB-0360F39C691B}" type="slidenum">
              <a:rPr lang="en-US" smtClean="0"/>
              <a:t>23</a:t>
            </a:fld>
            <a:endParaRPr lang="en-US" dirty="0"/>
          </a:p>
        </p:txBody>
      </p:sp>
    </p:spTree>
    <p:extLst>
      <p:ext uri="{BB962C8B-B14F-4D97-AF65-F5344CB8AC3E}">
        <p14:creationId xmlns:p14="http://schemas.microsoft.com/office/powerpoint/2010/main" val="181530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0A54-F864-0010-6A5F-923681363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CB23A-2244-5D31-1D6F-39B61CDED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6A0E5-7322-6A1F-1174-115E83A8F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5673F0-9ED0-F51F-F1EB-F6FE111D6657}"/>
              </a:ext>
            </a:extLst>
          </p:cNvPr>
          <p:cNvSpPr>
            <a:spLocks noGrp="1"/>
          </p:cNvSpPr>
          <p:nvPr>
            <p:ph type="sldNum" sz="quarter" idx="5"/>
          </p:nvPr>
        </p:nvSpPr>
        <p:spPr/>
        <p:txBody>
          <a:bodyPr/>
          <a:lstStyle/>
          <a:p>
            <a:fld id="{BA7E9608-174C-41D6-AAEB-0360F39C691B}" type="slidenum">
              <a:rPr lang="en-US" smtClean="0"/>
              <a:t>24</a:t>
            </a:fld>
            <a:endParaRPr lang="en-US" dirty="0"/>
          </a:p>
        </p:txBody>
      </p:sp>
    </p:spTree>
    <p:extLst>
      <p:ext uri="{BB962C8B-B14F-4D97-AF65-F5344CB8AC3E}">
        <p14:creationId xmlns:p14="http://schemas.microsoft.com/office/powerpoint/2010/main" val="16359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D138-FCAB-4CDB-BD3F-56D6D5275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AF992-C34C-ACF5-8AF2-58C02B0B4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74C61-1837-DE67-4A60-2441FE7419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73235F-C581-7B38-0F8F-C829DFFCEEFF}"/>
              </a:ext>
            </a:extLst>
          </p:cNvPr>
          <p:cNvSpPr>
            <a:spLocks noGrp="1"/>
          </p:cNvSpPr>
          <p:nvPr>
            <p:ph type="sldNum" sz="quarter" idx="5"/>
          </p:nvPr>
        </p:nvSpPr>
        <p:spPr/>
        <p:txBody>
          <a:bodyPr/>
          <a:lstStyle/>
          <a:p>
            <a:fld id="{BA7E9608-174C-41D6-AAEB-0360F39C691B}" type="slidenum">
              <a:rPr lang="en-US" smtClean="0"/>
              <a:t>25</a:t>
            </a:fld>
            <a:endParaRPr lang="en-US" dirty="0"/>
          </a:p>
        </p:txBody>
      </p:sp>
    </p:spTree>
    <p:extLst>
      <p:ext uri="{BB962C8B-B14F-4D97-AF65-F5344CB8AC3E}">
        <p14:creationId xmlns:p14="http://schemas.microsoft.com/office/powerpoint/2010/main" val="28885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p:txBody>
      </p:sp>
      <p:sp>
        <p:nvSpPr>
          <p:cNvPr id="4" name="Slide Number Placeholder 3"/>
          <p:cNvSpPr>
            <a:spLocks noGrp="1"/>
          </p:cNvSpPr>
          <p:nvPr>
            <p:ph type="sldNum" sz="quarter" idx="5"/>
          </p:nvPr>
        </p:nvSpPr>
        <p:spPr/>
        <p:txBody>
          <a:bodyPr/>
          <a:lstStyle/>
          <a:p>
            <a:fld id="{F35FBDCE-4372-4566-94DC-7ABE9EC7686A}" type="slidenum">
              <a:rPr lang="en-US" smtClean="0"/>
              <a:t>27</a:t>
            </a:fld>
            <a:endParaRPr lang="en-US" dirty="0"/>
          </a:p>
        </p:txBody>
      </p:sp>
    </p:spTree>
    <p:extLst>
      <p:ext uri="{BB962C8B-B14F-4D97-AF65-F5344CB8AC3E}">
        <p14:creationId xmlns:p14="http://schemas.microsoft.com/office/powerpoint/2010/main" val="40591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032B6-50EC-4E1D-3796-E1D54567F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F995A-E7AB-EAF3-1A73-C3F2900C3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F7FC9-9873-AB07-E518-486F4756A907}"/>
              </a:ext>
            </a:extLst>
          </p:cNvPr>
          <p:cNvSpPr>
            <a:spLocks noGrp="1"/>
          </p:cNvSpPr>
          <p:nvPr>
            <p:ph type="body" idx="1"/>
          </p:nvPr>
        </p:nvSpPr>
        <p:spPr/>
        <p:txBody>
          <a:bodyPr/>
          <a:lstStyle/>
          <a:p>
            <a:r>
              <a:rPr lang="en-US" dirty="0"/>
              <a:t>Ryan</a:t>
            </a:r>
          </a:p>
        </p:txBody>
      </p:sp>
      <p:sp>
        <p:nvSpPr>
          <p:cNvPr id="4" name="Slide Number Placeholder 3">
            <a:extLst>
              <a:ext uri="{FF2B5EF4-FFF2-40B4-BE49-F238E27FC236}">
                <a16:creationId xmlns:a16="http://schemas.microsoft.com/office/drawing/2014/main" id="{E43BA156-1CF1-5549-BD11-B71C09A6AC76}"/>
              </a:ext>
            </a:extLst>
          </p:cNvPr>
          <p:cNvSpPr>
            <a:spLocks noGrp="1"/>
          </p:cNvSpPr>
          <p:nvPr>
            <p:ph type="sldNum" sz="quarter" idx="5"/>
          </p:nvPr>
        </p:nvSpPr>
        <p:spPr/>
        <p:txBody>
          <a:bodyPr/>
          <a:lstStyle/>
          <a:p>
            <a:fld id="{F35FBDCE-4372-4566-94DC-7ABE9EC7686A}" type="slidenum">
              <a:rPr lang="en-US" smtClean="0"/>
              <a:t>28</a:t>
            </a:fld>
            <a:endParaRPr lang="en-US" dirty="0"/>
          </a:p>
        </p:txBody>
      </p:sp>
    </p:spTree>
    <p:extLst>
      <p:ext uri="{BB962C8B-B14F-4D97-AF65-F5344CB8AC3E}">
        <p14:creationId xmlns:p14="http://schemas.microsoft.com/office/powerpoint/2010/main" val="160701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603B4-1A2C-8381-7BC0-5F349559A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9F068-C6C5-C8FA-2DA2-144D06E8E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531C9-DB2B-2C8D-C28D-1C2AF1C84D97}"/>
              </a:ext>
            </a:extLst>
          </p:cNvPr>
          <p:cNvSpPr>
            <a:spLocks noGrp="1"/>
          </p:cNvSpPr>
          <p:nvPr>
            <p:ph type="body" idx="1"/>
          </p:nvPr>
        </p:nvSpPr>
        <p:spPr/>
        <p:txBody>
          <a:bodyPr/>
          <a:lstStyle/>
          <a:p>
            <a:r>
              <a:rPr lang="en-US" dirty="0"/>
              <a:t>Ryan</a:t>
            </a:r>
          </a:p>
        </p:txBody>
      </p:sp>
      <p:sp>
        <p:nvSpPr>
          <p:cNvPr id="4" name="Slide Number Placeholder 3">
            <a:extLst>
              <a:ext uri="{FF2B5EF4-FFF2-40B4-BE49-F238E27FC236}">
                <a16:creationId xmlns:a16="http://schemas.microsoft.com/office/drawing/2014/main" id="{6B47D0D4-CE5F-FDEB-75DF-9747D04811D8}"/>
              </a:ext>
            </a:extLst>
          </p:cNvPr>
          <p:cNvSpPr>
            <a:spLocks noGrp="1"/>
          </p:cNvSpPr>
          <p:nvPr>
            <p:ph type="sldNum" sz="quarter" idx="5"/>
          </p:nvPr>
        </p:nvSpPr>
        <p:spPr/>
        <p:txBody>
          <a:bodyPr/>
          <a:lstStyle/>
          <a:p>
            <a:fld id="{F35FBDCE-4372-4566-94DC-7ABE9EC7686A}" type="slidenum">
              <a:rPr lang="en-US" smtClean="0"/>
              <a:t>29</a:t>
            </a:fld>
            <a:endParaRPr lang="en-US" dirty="0"/>
          </a:p>
        </p:txBody>
      </p:sp>
    </p:spTree>
    <p:extLst>
      <p:ext uri="{BB962C8B-B14F-4D97-AF65-F5344CB8AC3E}">
        <p14:creationId xmlns:p14="http://schemas.microsoft.com/office/powerpoint/2010/main" val="340276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CA5A-5236-2677-3733-BA31E41B4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76937-0B58-4790-8F85-FCA772F28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30FFF-F27E-C981-BA54-5DFF4C50464C}"/>
              </a:ext>
            </a:extLst>
          </p:cNvPr>
          <p:cNvSpPr>
            <a:spLocks noGrp="1"/>
          </p:cNvSpPr>
          <p:nvPr>
            <p:ph type="body" idx="1"/>
          </p:nvPr>
        </p:nvSpPr>
        <p:spPr/>
        <p:txBody>
          <a:bodyPr/>
          <a:lstStyle/>
          <a:p>
            <a:r>
              <a:rPr lang="en-US" dirty="0"/>
              <a:t>Ryan</a:t>
            </a:r>
          </a:p>
        </p:txBody>
      </p:sp>
      <p:sp>
        <p:nvSpPr>
          <p:cNvPr id="4" name="Slide Number Placeholder 3">
            <a:extLst>
              <a:ext uri="{FF2B5EF4-FFF2-40B4-BE49-F238E27FC236}">
                <a16:creationId xmlns:a16="http://schemas.microsoft.com/office/drawing/2014/main" id="{C723122F-3B48-3404-3707-3D32FFCE01C1}"/>
              </a:ext>
            </a:extLst>
          </p:cNvPr>
          <p:cNvSpPr>
            <a:spLocks noGrp="1"/>
          </p:cNvSpPr>
          <p:nvPr>
            <p:ph type="sldNum" sz="quarter" idx="5"/>
          </p:nvPr>
        </p:nvSpPr>
        <p:spPr/>
        <p:txBody>
          <a:bodyPr/>
          <a:lstStyle/>
          <a:p>
            <a:fld id="{F35FBDCE-4372-4566-94DC-7ABE9EC7686A}" type="slidenum">
              <a:rPr lang="en-US" smtClean="0"/>
              <a:t>30</a:t>
            </a:fld>
            <a:endParaRPr lang="en-US" dirty="0"/>
          </a:p>
        </p:txBody>
      </p:sp>
    </p:spTree>
    <p:extLst>
      <p:ext uri="{BB962C8B-B14F-4D97-AF65-F5344CB8AC3E}">
        <p14:creationId xmlns:p14="http://schemas.microsoft.com/office/powerpoint/2010/main" val="647784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08FA0-44E0-6216-22C1-EF56ECCC9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48D65-A18F-74FB-4DE4-9002AE48F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DFDDF-AB49-FA84-E1AB-E205DECA1AC2}"/>
              </a:ext>
            </a:extLst>
          </p:cNvPr>
          <p:cNvSpPr>
            <a:spLocks noGrp="1"/>
          </p:cNvSpPr>
          <p:nvPr>
            <p:ph type="body" idx="1"/>
          </p:nvPr>
        </p:nvSpPr>
        <p:spPr/>
        <p:txBody>
          <a:bodyPr/>
          <a:lstStyle/>
          <a:p>
            <a:r>
              <a:rPr lang="en-US" dirty="0"/>
              <a:t>Ryan</a:t>
            </a:r>
          </a:p>
        </p:txBody>
      </p:sp>
      <p:sp>
        <p:nvSpPr>
          <p:cNvPr id="4" name="Slide Number Placeholder 3">
            <a:extLst>
              <a:ext uri="{FF2B5EF4-FFF2-40B4-BE49-F238E27FC236}">
                <a16:creationId xmlns:a16="http://schemas.microsoft.com/office/drawing/2014/main" id="{20DF4555-1082-8A3A-D3E6-18DC526468CD}"/>
              </a:ext>
            </a:extLst>
          </p:cNvPr>
          <p:cNvSpPr>
            <a:spLocks noGrp="1"/>
          </p:cNvSpPr>
          <p:nvPr>
            <p:ph type="sldNum" sz="quarter" idx="5"/>
          </p:nvPr>
        </p:nvSpPr>
        <p:spPr/>
        <p:txBody>
          <a:bodyPr/>
          <a:lstStyle/>
          <a:p>
            <a:fld id="{F35FBDCE-4372-4566-94DC-7ABE9EC7686A}" type="slidenum">
              <a:rPr lang="en-US" smtClean="0"/>
              <a:t>31</a:t>
            </a:fld>
            <a:endParaRPr lang="en-US" dirty="0"/>
          </a:p>
        </p:txBody>
      </p:sp>
    </p:spTree>
    <p:extLst>
      <p:ext uri="{BB962C8B-B14F-4D97-AF65-F5344CB8AC3E}">
        <p14:creationId xmlns:p14="http://schemas.microsoft.com/office/powerpoint/2010/main" val="252071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CBAF1-DC42-2B30-26BF-0E445D885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582F6-95F9-4BAF-8170-44D1F6918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21C33-9811-FCA1-50F9-C29D6614D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84216F-8E0E-0551-9B46-47DC5FEA18CB}"/>
              </a:ext>
            </a:extLst>
          </p:cNvPr>
          <p:cNvSpPr>
            <a:spLocks noGrp="1"/>
          </p:cNvSpPr>
          <p:nvPr>
            <p:ph type="sldNum" sz="quarter" idx="5"/>
          </p:nvPr>
        </p:nvSpPr>
        <p:spPr/>
        <p:txBody>
          <a:bodyPr/>
          <a:lstStyle/>
          <a:p>
            <a:fld id="{BA7E9608-174C-41D6-AAEB-0360F39C691B}" type="slidenum">
              <a:rPr lang="en-US" smtClean="0"/>
              <a:t>6</a:t>
            </a:fld>
            <a:endParaRPr lang="en-US" dirty="0"/>
          </a:p>
        </p:txBody>
      </p:sp>
    </p:spTree>
    <p:extLst>
      <p:ext uri="{BB962C8B-B14F-4D97-AF65-F5344CB8AC3E}">
        <p14:creationId xmlns:p14="http://schemas.microsoft.com/office/powerpoint/2010/main" val="133465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C33C-8EDF-EC97-3E94-090A124F7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CCB62-D0F8-5901-018B-0066E8DD9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F5555-1C40-2964-77E4-B585FEFE7167}"/>
              </a:ext>
            </a:extLst>
          </p:cNvPr>
          <p:cNvSpPr>
            <a:spLocks noGrp="1"/>
          </p:cNvSpPr>
          <p:nvPr>
            <p:ph type="body" idx="1"/>
          </p:nvPr>
        </p:nvSpPr>
        <p:spPr/>
        <p:txBody>
          <a:bodyPr/>
          <a:lstStyle/>
          <a:p>
            <a:r>
              <a:rPr lang="en-US" dirty="0"/>
              <a:t>Matt</a:t>
            </a:r>
          </a:p>
          <a:p>
            <a:r>
              <a:rPr lang="en-US" dirty="0"/>
              <a:t>MSF: Add the clean energy chart from Brown Plus blog to this slide</a:t>
            </a:r>
          </a:p>
        </p:txBody>
      </p:sp>
      <p:sp>
        <p:nvSpPr>
          <p:cNvPr id="4" name="Slide Number Placeholder 3">
            <a:extLst>
              <a:ext uri="{FF2B5EF4-FFF2-40B4-BE49-F238E27FC236}">
                <a16:creationId xmlns:a16="http://schemas.microsoft.com/office/drawing/2014/main" id="{8BAC7E65-CF73-4EDE-4B76-62D685EABF14}"/>
              </a:ext>
            </a:extLst>
          </p:cNvPr>
          <p:cNvSpPr>
            <a:spLocks noGrp="1"/>
          </p:cNvSpPr>
          <p:nvPr>
            <p:ph type="sldNum" sz="quarter" idx="5"/>
          </p:nvPr>
        </p:nvSpPr>
        <p:spPr/>
        <p:txBody>
          <a:bodyPr/>
          <a:lstStyle/>
          <a:p>
            <a:fld id="{F35FBDCE-4372-4566-94DC-7ABE9EC7686A}" type="slidenum">
              <a:rPr lang="en-US" smtClean="0"/>
              <a:t>32</a:t>
            </a:fld>
            <a:endParaRPr lang="en-US" dirty="0"/>
          </a:p>
        </p:txBody>
      </p:sp>
    </p:spTree>
    <p:extLst>
      <p:ext uri="{BB962C8B-B14F-4D97-AF65-F5344CB8AC3E}">
        <p14:creationId xmlns:p14="http://schemas.microsoft.com/office/powerpoint/2010/main" val="61650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4C333-EF38-1BD3-6E20-CCD4D6DF3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61474-CDF4-2137-284B-25D0D4A33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2529E-1FEF-9385-1EB3-5134969445AB}"/>
              </a:ext>
            </a:extLst>
          </p:cNvPr>
          <p:cNvSpPr>
            <a:spLocks noGrp="1"/>
          </p:cNvSpPr>
          <p:nvPr>
            <p:ph type="body" idx="1"/>
          </p:nvPr>
        </p:nvSpPr>
        <p:spPr/>
        <p:txBody>
          <a:bodyPr/>
          <a:lstStyle/>
          <a:p>
            <a:r>
              <a:rPr lang="en-US" dirty="0"/>
              <a:t>Matt</a:t>
            </a:r>
          </a:p>
        </p:txBody>
      </p:sp>
      <p:sp>
        <p:nvSpPr>
          <p:cNvPr id="4" name="Slide Number Placeholder 3">
            <a:extLst>
              <a:ext uri="{FF2B5EF4-FFF2-40B4-BE49-F238E27FC236}">
                <a16:creationId xmlns:a16="http://schemas.microsoft.com/office/drawing/2014/main" id="{5E905956-E7EC-0CD2-BA22-09454D60A626}"/>
              </a:ext>
            </a:extLst>
          </p:cNvPr>
          <p:cNvSpPr>
            <a:spLocks noGrp="1"/>
          </p:cNvSpPr>
          <p:nvPr>
            <p:ph type="sldNum" sz="quarter" idx="5"/>
          </p:nvPr>
        </p:nvSpPr>
        <p:spPr/>
        <p:txBody>
          <a:bodyPr/>
          <a:lstStyle/>
          <a:p>
            <a:fld id="{F35FBDCE-4372-4566-94DC-7ABE9EC7686A}" type="slidenum">
              <a:rPr lang="en-US" smtClean="0"/>
              <a:t>33</a:t>
            </a:fld>
            <a:endParaRPr lang="en-US" dirty="0"/>
          </a:p>
        </p:txBody>
      </p:sp>
    </p:spTree>
    <p:extLst>
      <p:ext uri="{BB962C8B-B14F-4D97-AF65-F5344CB8AC3E}">
        <p14:creationId xmlns:p14="http://schemas.microsoft.com/office/powerpoint/2010/main" val="3223363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DC14-FE56-B82D-7D6E-0D5468BA7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E77FF-A048-1AE2-2DB0-08A53408B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5FAAD-2A21-0594-1916-28AAFBA9CF5C}"/>
              </a:ext>
            </a:extLst>
          </p:cNvPr>
          <p:cNvSpPr>
            <a:spLocks noGrp="1"/>
          </p:cNvSpPr>
          <p:nvPr>
            <p:ph type="body" idx="1"/>
          </p:nvPr>
        </p:nvSpPr>
        <p:spPr/>
        <p:txBody>
          <a:bodyPr/>
          <a:lstStyle/>
          <a:p>
            <a:r>
              <a:rPr lang="en-US" dirty="0"/>
              <a:t>Matt</a:t>
            </a:r>
          </a:p>
        </p:txBody>
      </p:sp>
      <p:sp>
        <p:nvSpPr>
          <p:cNvPr id="4" name="Slide Number Placeholder 3">
            <a:extLst>
              <a:ext uri="{FF2B5EF4-FFF2-40B4-BE49-F238E27FC236}">
                <a16:creationId xmlns:a16="http://schemas.microsoft.com/office/drawing/2014/main" id="{ED904B49-D973-41CB-E637-59C4C587198A}"/>
              </a:ext>
            </a:extLst>
          </p:cNvPr>
          <p:cNvSpPr>
            <a:spLocks noGrp="1"/>
          </p:cNvSpPr>
          <p:nvPr>
            <p:ph type="sldNum" sz="quarter" idx="5"/>
          </p:nvPr>
        </p:nvSpPr>
        <p:spPr/>
        <p:txBody>
          <a:bodyPr/>
          <a:lstStyle/>
          <a:p>
            <a:fld id="{F35FBDCE-4372-4566-94DC-7ABE9EC7686A}" type="slidenum">
              <a:rPr lang="en-US" smtClean="0"/>
              <a:t>34</a:t>
            </a:fld>
            <a:endParaRPr lang="en-US" dirty="0"/>
          </a:p>
        </p:txBody>
      </p:sp>
    </p:spTree>
    <p:extLst>
      <p:ext uri="{BB962C8B-B14F-4D97-AF65-F5344CB8AC3E}">
        <p14:creationId xmlns:p14="http://schemas.microsoft.com/office/powerpoint/2010/main" val="328315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74B3-25FC-E1A1-C888-E6279C7F5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8CC14-FA87-8A48-BD3C-D4827584A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0315A-8A27-00C0-2B21-2F58D3A39CA9}"/>
              </a:ext>
            </a:extLst>
          </p:cNvPr>
          <p:cNvSpPr>
            <a:spLocks noGrp="1"/>
          </p:cNvSpPr>
          <p:nvPr>
            <p:ph type="body" idx="1"/>
          </p:nvPr>
        </p:nvSpPr>
        <p:spPr/>
        <p:txBody>
          <a:bodyPr/>
          <a:lstStyle/>
          <a:p>
            <a:r>
              <a:rPr lang="en-US" dirty="0"/>
              <a:t>Matt</a:t>
            </a:r>
          </a:p>
        </p:txBody>
      </p:sp>
      <p:sp>
        <p:nvSpPr>
          <p:cNvPr id="4" name="Slide Number Placeholder 3">
            <a:extLst>
              <a:ext uri="{FF2B5EF4-FFF2-40B4-BE49-F238E27FC236}">
                <a16:creationId xmlns:a16="http://schemas.microsoft.com/office/drawing/2014/main" id="{55EA5B2F-5189-6F78-C5C9-1A34AB5BBDE1}"/>
              </a:ext>
            </a:extLst>
          </p:cNvPr>
          <p:cNvSpPr>
            <a:spLocks noGrp="1"/>
          </p:cNvSpPr>
          <p:nvPr>
            <p:ph type="sldNum" sz="quarter" idx="5"/>
          </p:nvPr>
        </p:nvSpPr>
        <p:spPr/>
        <p:txBody>
          <a:bodyPr/>
          <a:lstStyle/>
          <a:p>
            <a:fld id="{F35FBDCE-4372-4566-94DC-7ABE9EC7686A}" type="slidenum">
              <a:rPr lang="en-US" smtClean="0"/>
              <a:t>35</a:t>
            </a:fld>
            <a:endParaRPr lang="en-US" dirty="0"/>
          </a:p>
        </p:txBody>
      </p:sp>
    </p:spTree>
    <p:extLst>
      <p:ext uri="{BB962C8B-B14F-4D97-AF65-F5344CB8AC3E}">
        <p14:creationId xmlns:p14="http://schemas.microsoft.com/office/powerpoint/2010/main" val="308643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A462-E3BA-6571-823E-CCBAF5E23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BF2D1-DFC5-3818-C726-6CD77290C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40B03-9F2B-2C5C-ABD6-78308C014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C490E3-67C4-27B8-CBF5-85DA53AB827C}"/>
              </a:ext>
            </a:extLst>
          </p:cNvPr>
          <p:cNvSpPr>
            <a:spLocks noGrp="1"/>
          </p:cNvSpPr>
          <p:nvPr>
            <p:ph type="sldNum" sz="quarter" idx="5"/>
          </p:nvPr>
        </p:nvSpPr>
        <p:spPr/>
        <p:txBody>
          <a:bodyPr/>
          <a:lstStyle/>
          <a:p>
            <a:fld id="{F35FBDCE-4372-4566-94DC-7ABE9EC7686A}" type="slidenum">
              <a:rPr lang="en-US" smtClean="0"/>
              <a:t>36</a:t>
            </a:fld>
            <a:endParaRPr lang="en-US" dirty="0"/>
          </a:p>
        </p:txBody>
      </p:sp>
    </p:spTree>
    <p:extLst>
      <p:ext uri="{BB962C8B-B14F-4D97-AF65-F5344CB8AC3E}">
        <p14:creationId xmlns:p14="http://schemas.microsoft.com/office/powerpoint/2010/main" val="1336157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7EFC8-7379-AEC5-CA1A-7B878F6FF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CE80A-A455-24E3-D9FE-103ABB896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317C1-FC30-51DB-8839-A084411109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B071F-0A31-CFCC-6D90-3A0553E17EAE}"/>
              </a:ext>
            </a:extLst>
          </p:cNvPr>
          <p:cNvSpPr>
            <a:spLocks noGrp="1"/>
          </p:cNvSpPr>
          <p:nvPr>
            <p:ph type="sldNum" sz="quarter" idx="5"/>
          </p:nvPr>
        </p:nvSpPr>
        <p:spPr/>
        <p:txBody>
          <a:bodyPr/>
          <a:lstStyle/>
          <a:p>
            <a:fld id="{F35FBDCE-4372-4566-94DC-7ABE9EC7686A}" type="slidenum">
              <a:rPr lang="en-US" smtClean="0"/>
              <a:t>37</a:t>
            </a:fld>
            <a:endParaRPr lang="en-US" dirty="0"/>
          </a:p>
        </p:txBody>
      </p:sp>
    </p:spTree>
    <p:extLst>
      <p:ext uri="{BB962C8B-B14F-4D97-AF65-F5344CB8AC3E}">
        <p14:creationId xmlns:p14="http://schemas.microsoft.com/office/powerpoint/2010/main" val="2572661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CE1DC-BA6A-7834-E834-8E9B2BBA7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DC07B-2F2E-8686-E382-FC407AEB6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0781C-420E-6722-C598-A6014101F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FD309-1F7F-C088-BD71-090DBBB76FC8}"/>
              </a:ext>
            </a:extLst>
          </p:cNvPr>
          <p:cNvSpPr>
            <a:spLocks noGrp="1"/>
          </p:cNvSpPr>
          <p:nvPr>
            <p:ph type="sldNum" sz="quarter" idx="5"/>
          </p:nvPr>
        </p:nvSpPr>
        <p:spPr/>
        <p:txBody>
          <a:bodyPr/>
          <a:lstStyle/>
          <a:p>
            <a:fld id="{F35FBDCE-4372-4566-94DC-7ABE9EC7686A}" type="slidenum">
              <a:rPr lang="en-US" smtClean="0"/>
              <a:t>38</a:t>
            </a:fld>
            <a:endParaRPr lang="en-US" dirty="0"/>
          </a:p>
        </p:txBody>
      </p:sp>
    </p:spTree>
    <p:extLst>
      <p:ext uri="{BB962C8B-B14F-4D97-AF65-F5344CB8AC3E}">
        <p14:creationId xmlns:p14="http://schemas.microsoft.com/office/powerpoint/2010/main" val="83663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CAB0-F2BF-9F7D-B125-D80D4B12B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88ABA-42AB-031C-3A93-B96299846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38972-E294-4063-7088-81C7DFB85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D60E0-96F4-BD8A-4045-52487C982973}"/>
              </a:ext>
            </a:extLst>
          </p:cNvPr>
          <p:cNvSpPr>
            <a:spLocks noGrp="1"/>
          </p:cNvSpPr>
          <p:nvPr>
            <p:ph type="sldNum" sz="quarter" idx="5"/>
          </p:nvPr>
        </p:nvSpPr>
        <p:spPr/>
        <p:txBody>
          <a:bodyPr/>
          <a:lstStyle/>
          <a:p>
            <a:fld id="{F35FBDCE-4372-4566-94DC-7ABE9EC7686A}" type="slidenum">
              <a:rPr lang="en-US" smtClean="0"/>
              <a:t>39</a:t>
            </a:fld>
            <a:endParaRPr lang="en-US" dirty="0"/>
          </a:p>
        </p:txBody>
      </p:sp>
    </p:spTree>
    <p:extLst>
      <p:ext uri="{BB962C8B-B14F-4D97-AF65-F5344CB8AC3E}">
        <p14:creationId xmlns:p14="http://schemas.microsoft.com/office/powerpoint/2010/main" val="1478302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F6FC-20DE-4CF3-8627-5AF2C48FE60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4405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3D82-73A6-6C15-9B47-FF39EC603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F7447-B7AF-5FCE-3AB5-31747D485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31F99-9DAF-7C4E-6FCD-49DA0B7EC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C217D-9C75-2C37-1AAF-97275D992183}"/>
              </a:ext>
            </a:extLst>
          </p:cNvPr>
          <p:cNvSpPr>
            <a:spLocks noGrp="1"/>
          </p:cNvSpPr>
          <p:nvPr>
            <p:ph type="sldNum" sz="quarter" idx="5"/>
          </p:nvPr>
        </p:nvSpPr>
        <p:spPr/>
        <p:txBody>
          <a:bodyPr/>
          <a:lstStyle/>
          <a:p>
            <a:fld id="{F35FBDCE-4372-4566-94DC-7ABE9EC7686A}" type="slidenum">
              <a:rPr lang="en-US" smtClean="0"/>
              <a:t>42</a:t>
            </a:fld>
            <a:endParaRPr lang="en-US" dirty="0"/>
          </a:p>
        </p:txBody>
      </p:sp>
    </p:spTree>
    <p:extLst>
      <p:ext uri="{BB962C8B-B14F-4D97-AF65-F5344CB8AC3E}">
        <p14:creationId xmlns:p14="http://schemas.microsoft.com/office/powerpoint/2010/main" val="43603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E9608-174C-41D6-AAEB-0360F39C691B}" type="slidenum">
              <a:rPr lang="en-US" smtClean="0"/>
              <a:t>7</a:t>
            </a:fld>
            <a:endParaRPr lang="en-US" dirty="0"/>
          </a:p>
        </p:txBody>
      </p:sp>
    </p:spTree>
    <p:extLst>
      <p:ext uri="{BB962C8B-B14F-4D97-AF65-F5344CB8AC3E}">
        <p14:creationId xmlns:p14="http://schemas.microsoft.com/office/powerpoint/2010/main" val="1125055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3E3B-6134-027B-7264-6453D0D63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D1131-0A47-844B-6F34-A5A2EAEC3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4107C-9AC8-213F-9B51-6EE63DDBE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2E3A99-D09E-E77F-FE4E-E915F74ECCFD}"/>
              </a:ext>
            </a:extLst>
          </p:cNvPr>
          <p:cNvSpPr>
            <a:spLocks noGrp="1"/>
          </p:cNvSpPr>
          <p:nvPr>
            <p:ph type="sldNum" sz="quarter" idx="5"/>
          </p:nvPr>
        </p:nvSpPr>
        <p:spPr/>
        <p:txBody>
          <a:bodyPr/>
          <a:lstStyle/>
          <a:p>
            <a:fld id="{F35FBDCE-4372-4566-94DC-7ABE9EC7686A}" type="slidenum">
              <a:rPr lang="en-US" smtClean="0"/>
              <a:t>43</a:t>
            </a:fld>
            <a:endParaRPr lang="en-US" dirty="0"/>
          </a:p>
        </p:txBody>
      </p:sp>
    </p:spTree>
    <p:extLst>
      <p:ext uri="{BB962C8B-B14F-4D97-AF65-F5344CB8AC3E}">
        <p14:creationId xmlns:p14="http://schemas.microsoft.com/office/powerpoint/2010/main" val="4810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40BCD-0698-B462-BD5A-8678FCE24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8C065-AD79-BC21-733E-225FB6AF5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3212D-F95F-AC13-D5A3-F96589A0F9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E0FD4E-9008-53B9-872C-13EA17174DC3}"/>
              </a:ext>
            </a:extLst>
          </p:cNvPr>
          <p:cNvSpPr>
            <a:spLocks noGrp="1"/>
          </p:cNvSpPr>
          <p:nvPr>
            <p:ph type="sldNum" sz="quarter" idx="5"/>
          </p:nvPr>
        </p:nvSpPr>
        <p:spPr/>
        <p:txBody>
          <a:bodyPr/>
          <a:lstStyle/>
          <a:p>
            <a:fld id="{F35FBDCE-4372-4566-94DC-7ABE9EC7686A}" type="slidenum">
              <a:rPr lang="en-US" smtClean="0"/>
              <a:t>44</a:t>
            </a:fld>
            <a:endParaRPr lang="en-US" dirty="0"/>
          </a:p>
        </p:txBody>
      </p:sp>
    </p:spTree>
    <p:extLst>
      <p:ext uri="{BB962C8B-B14F-4D97-AF65-F5344CB8AC3E}">
        <p14:creationId xmlns:p14="http://schemas.microsoft.com/office/powerpoint/2010/main" val="3940707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88D5-735A-2B21-AFCD-68C4F5903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C1A6F-B880-F255-3AA0-256C1639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18706-8497-DEA3-75D9-E2FF3927BB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E4DD8-4C34-7C80-DFCC-B18DF0B703CE}"/>
              </a:ext>
            </a:extLst>
          </p:cNvPr>
          <p:cNvSpPr>
            <a:spLocks noGrp="1"/>
          </p:cNvSpPr>
          <p:nvPr>
            <p:ph type="sldNum" sz="quarter" idx="5"/>
          </p:nvPr>
        </p:nvSpPr>
        <p:spPr/>
        <p:txBody>
          <a:bodyPr/>
          <a:lstStyle/>
          <a:p>
            <a:fld id="{F35FBDCE-4372-4566-94DC-7ABE9EC7686A}" type="slidenum">
              <a:rPr lang="en-US" smtClean="0"/>
              <a:t>45</a:t>
            </a:fld>
            <a:endParaRPr lang="en-US" dirty="0"/>
          </a:p>
        </p:txBody>
      </p:sp>
    </p:spTree>
    <p:extLst>
      <p:ext uri="{BB962C8B-B14F-4D97-AF65-F5344CB8AC3E}">
        <p14:creationId xmlns:p14="http://schemas.microsoft.com/office/powerpoint/2010/main" val="2283501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D76C6-005A-E897-6B29-16D4D5E0F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61CA6-1D72-E952-E312-3C83102FC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D1E4E-25DA-D2CC-D180-4256986FA46C}"/>
              </a:ext>
            </a:extLst>
          </p:cNvPr>
          <p:cNvSpPr>
            <a:spLocks noGrp="1"/>
          </p:cNvSpPr>
          <p:nvPr>
            <p:ph type="body" idx="1"/>
          </p:nvPr>
        </p:nvSpPr>
        <p:spPr/>
        <p:txBody>
          <a:bodyPr/>
          <a:lstStyle/>
          <a:p>
            <a:r>
              <a:rPr lang="en-US" dirty="0"/>
              <a:t>Matt</a:t>
            </a:r>
          </a:p>
          <a:p>
            <a:r>
              <a:rPr lang="en-US" dirty="0">
                <a:highlight>
                  <a:srgbClr val="FFFF00"/>
                </a:highlight>
              </a:rPr>
              <a:t>MSF note: Add a slide to the end of provision that contains the AICPA timeline of key provisions.</a:t>
            </a:r>
          </a:p>
          <a:p>
            <a:r>
              <a:rPr lang="en-US" dirty="0"/>
              <a:t>Did we want to add any comments, links or references to other items unrelated to OBBBA on another slide? (MD tax changes blog, Executive Order regarding Federal tax payments to be electronic starting 9/30/25)</a:t>
            </a:r>
          </a:p>
        </p:txBody>
      </p:sp>
      <p:sp>
        <p:nvSpPr>
          <p:cNvPr id="4" name="Slide Number Placeholder 3">
            <a:extLst>
              <a:ext uri="{FF2B5EF4-FFF2-40B4-BE49-F238E27FC236}">
                <a16:creationId xmlns:a16="http://schemas.microsoft.com/office/drawing/2014/main" id="{2006C77F-DB17-E150-5DC8-82D761656EA4}"/>
              </a:ext>
            </a:extLst>
          </p:cNvPr>
          <p:cNvSpPr>
            <a:spLocks noGrp="1"/>
          </p:cNvSpPr>
          <p:nvPr>
            <p:ph type="sldNum" sz="quarter" idx="5"/>
          </p:nvPr>
        </p:nvSpPr>
        <p:spPr/>
        <p:txBody>
          <a:bodyPr/>
          <a:lstStyle/>
          <a:p>
            <a:fld id="{F35FBDCE-4372-4566-94DC-7ABE9EC7686A}" type="slidenum">
              <a:rPr lang="en-US" smtClean="0"/>
              <a:t>46</a:t>
            </a:fld>
            <a:endParaRPr lang="en-US" dirty="0"/>
          </a:p>
        </p:txBody>
      </p:sp>
    </p:spTree>
    <p:extLst>
      <p:ext uri="{BB962C8B-B14F-4D97-AF65-F5344CB8AC3E}">
        <p14:creationId xmlns:p14="http://schemas.microsoft.com/office/powerpoint/2010/main" val="130800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8698-43F7-64DD-E178-4E70A101E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90180-66A5-8006-1DFE-69DD06792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F0365-A8C7-9F67-1647-B95B9BAA7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17FFDD-1CB2-9391-2B1C-9AFCDA77FF65}"/>
              </a:ext>
            </a:extLst>
          </p:cNvPr>
          <p:cNvSpPr>
            <a:spLocks noGrp="1"/>
          </p:cNvSpPr>
          <p:nvPr>
            <p:ph type="sldNum" sz="quarter" idx="5"/>
          </p:nvPr>
        </p:nvSpPr>
        <p:spPr/>
        <p:txBody>
          <a:bodyPr/>
          <a:lstStyle/>
          <a:p>
            <a:fld id="{BA7E9608-174C-41D6-AAEB-0360F39C691B}" type="slidenum">
              <a:rPr lang="en-US" smtClean="0"/>
              <a:t>8</a:t>
            </a:fld>
            <a:endParaRPr lang="en-US" dirty="0"/>
          </a:p>
        </p:txBody>
      </p:sp>
    </p:spTree>
    <p:extLst>
      <p:ext uri="{BB962C8B-B14F-4D97-AF65-F5344CB8AC3E}">
        <p14:creationId xmlns:p14="http://schemas.microsoft.com/office/powerpoint/2010/main" val="386646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D79AE-9F99-F9E3-EB99-95E131E24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F12E0-9A75-81FD-17D2-0311F9EB9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BFD6E-DFE0-7C4C-A8CB-D0B1547E9D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B91B8-DEF7-4E07-27C4-785F378D0F82}"/>
              </a:ext>
            </a:extLst>
          </p:cNvPr>
          <p:cNvSpPr>
            <a:spLocks noGrp="1"/>
          </p:cNvSpPr>
          <p:nvPr>
            <p:ph type="sldNum" sz="quarter" idx="5"/>
          </p:nvPr>
        </p:nvSpPr>
        <p:spPr/>
        <p:txBody>
          <a:bodyPr/>
          <a:lstStyle/>
          <a:p>
            <a:fld id="{BA7E9608-174C-41D6-AAEB-0360F39C691B}" type="slidenum">
              <a:rPr lang="en-US" smtClean="0"/>
              <a:t>9</a:t>
            </a:fld>
            <a:endParaRPr lang="en-US" dirty="0"/>
          </a:p>
        </p:txBody>
      </p:sp>
    </p:spTree>
    <p:extLst>
      <p:ext uri="{BB962C8B-B14F-4D97-AF65-F5344CB8AC3E}">
        <p14:creationId xmlns:p14="http://schemas.microsoft.com/office/powerpoint/2010/main" val="309438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AB47E-0BDF-AAEC-1985-20F37EED8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F36BE-E9CD-7C2F-CAC5-5C0AAAB8A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8BF06-2B85-459F-5735-2549169EBB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9CCDE-9103-7EFB-8BD6-83112282ADC2}"/>
              </a:ext>
            </a:extLst>
          </p:cNvPr>
          <p:cNvSpPr>
            <a:spLocks noGrp="1"/>
          </p:cNvSpPr>
          <p:nvPr>
            <p:ph type="sldNum" sz="quarter" idx="5"/>
          </p:nvPr>
        </p:nvSpPr>
        <p:spPr/>
        <p:txBody>
          <a:bodyPr/>
          <a:lstStyle/>
          <a:p>
            <a:fld id="{BA7E9608-174C-41D6-AAEB-0360F39C691B}" type="slidenum">
              <a:rPr lang="en-US" smtClean="0"/>
              <a:t>10</a:t>
            </a:fld>
            <a:endParaRPr lang="en-US" dirty="0"/>
          </a:p>
        </p:txBody>
      </p:sp>
    </p:spTree>
    <p:extLst>
      <p:ext uri="{BB962C8B-B14F-4D97-AF65-F5344CB8AC3E}">
        <p14:creationId xmlns:p14="http://schemas.microsoft.com/office/powerpoint/2010/main" val="287730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E7B6D-F3A6-431B-51B4-E87C66A39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14032-2CF7-431A-97FC-3338D9944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E8CE6-C0BD-2907-0880-3AFC7D7DA4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1AFF0-FE28-8742-AB28-1C223530BC31}"/>
              </a:ext>
            </a:extLst>
          </p:cNvPr>
          <p:cNvSpPr>
            <a:spLocks noGrp="1"/>
          </p:cNvSpPr>
          <p:nvPr>
            <p:ph type="sldNum" sz="quarter" idx="5"/>
          </p:nvPr>
        </p:nvSpPr>
        <p:spPr/>
        <p:txBody>
          <a:bodyPr/>
          <a:lstStyle/>
          <a:p>
            <a:fld id="{BA7E9608-174C-41D6-AAEB-0360F39C691B}" type="slidenum">
              <a:rPr lang="en-US" smtClean="0"/>
              <a:t>11</a:t>
            </a:fld>
            <a:endParaRPr lang="en-US" dirty="0"/>
          </a:p>
        </p:txBody>
      </p:sp>
    </p:spTree>
    <p:extLst>
      <p:ext uri="{BB962C8B-B14F-4D97-AF65-F5344CB8AC3E}">
        <p14:creationId xmlns:p14="http://schemas.microsoft.com/office/powerpoint/2010/main" val="298250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FB19-A6AE-DBAC-75EF-A88056659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525CE-A2DF-924E-5CA8-90A88FEDD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95C3D-F63C-B96B-6BA9-6DF6FBB01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6EEC64-F7AB-81E5-8A3F-E1D1238D92AB}"/>
              </a:ext>
            </a:extLst>
          </p:cNvPr>
          <p:cNvSpPr>
            <a:spLocks noGrp="1"/>
          </p:cNvSpPr>
          <p:nvPr>
            <p:ph type="sldNum" sz="quarter" idx="5"/>
          </p:nvPr>
        </p:nvSpPr>
        <p:spPr/>
        <p:txBody>
          <a:bodyPr/>
          <a:lstStyle/>
          <a:p>
            <a:fld id="{BA7E9608-174C-41D6-AAEB-0360F39C691B}" type="slidenum">
              <a:rPr lang="en-US" smtClean="0"/>
              <a:t>12</a:t>
            </a:fld>
            <a:endParaRPr lang="en-US" dirty="0"/>
          </a:p>
        </p:txBody>
      </p:sp>
    </p:spTree>
    <p:extLst>
      <p:ext uri="{BB962C8B-B14F-4D97-AF65-F5344CB8AC3E}">
        <p14:creationId xmlns:p14="http://schemas.microsoft.com/office/powerpoint/2010/main" val="204283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D1EC5-1411-3400-0750-3C2836C30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DB7F4-D2ED-7DA1-0E2E-592E3F0BB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AF7E5-533D-3C68-DB65-52D51CE52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D04E4A-9D79-DBAE-581C-2C845D9C3EE0}"/>
              </a:ext>
            </a:extLst>
          </p:cNvPr>
          <p:cNvSpPr>
            <a:spLocks noGrp="1"/>
          </p:cNvSpPr>
          <p:nvPr>
            <p:ph type="sldNum" sz="quarter" idx="5"/>
          </p:nvPr>
        </p:nvSpPr>
        <p:spPr/>
        <p:txBody>
          <a:bodyPr/>
          <a:lstStyle/>
          <a:p>
            <a:fld id="{BA7E9608-174C-41D6-AAEB-0360F39C691B}" type="slidenum">
              <a:rPr lang="en-US" smtClean="0"/>
              <a:t>13</a:t>
            </a:fld>
            <a:endParaRPr lang="en-US" dirty="0"/>
          </a:p>
        </p:txBody>
      </p:sp>
    </p:spTree>
    <p:extLst>
      <p:ext uri="{BB962C8B-B14F-4D97-AF65-F5344CB8AC3E}">
        <p14:creationId xmlns:p14="http://schemas.microsoft.com/office/powerpoint/2010/main" val="194517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E998-51DF-A174-35DA-CCC523212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AF8E1-26EA-B88C-818E-1A189F8AB54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6">
            <a:extLst>
              <a:ext uri="{FF2B5EF4-FFF2-40B4-BE49-F238E27FC236}">
                <a16:creationId xmlns:a16="http://schemas.microsoft.com/office/drawing/2014/main" id="{4F7D2453-E81E-5860-9D9B-9B6BB409EB67}"/>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113E301C-82A4-4BD5-A43E-7C4B20ED0061}"/>
              </a:ext>
            </a:extLst>
          </p:cNvPr>
          <p:cNvSpPr>
            <a:spLocks noGrp="1"/>
          </p:cNvSpPr>
          <p:nvPr>
            <p:ph type="sldNum" sz="quarter" idx="11"/>
          </p:nvPr>
        </p:nvSpPr>
        <p:spPr/>
        <p:txBody>
          <a:bodyPr/>
          <a:lstStyle/>
          <a:p>
            <a:fld id="{C8433B8B-9A9F-AE44-8AA0-5BD57A4D576A}" type="slidenum">
              <a:rPr lang="en-US" smtClean="0"/>
              <a:pPr/>
              <a:t>‹#›</a:t>
            </a:fld>
            <a:endParaRPr lang="en-US" dirty="0"/>
          </a:p>
        </p:txBody>
      </p:sp>
    </p:spTree>
    <p:extLst>
      <p:ext uri="{BB962C8B-B14F-4D97-AF65-F5344CB8AC3E}">
        <p14:creationId xmlns:p14="http://schemas.microsoft.com/office/powerpoint/2010/main" val="41283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AFF2-F4D2-1EE5-A8A8-72838F4AB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0D9E8E-033C-6BC1-94EE-91389BEC6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154332-15FD-6FC8-9343-9D9A1597D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BDFAD-22ED-C133-147C-4F4F1BBCA1A0}"/>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109207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5B9EB-F898-32DD-81D3-A7D4EEF74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C94E3B-142C-CEFF-7C00-6D33B6886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A8F202F-3AC8-EF92-94D4-265819AB64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7E30F5-26D7-EC23-7EE8-D2F843083752}"/>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381296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E998-51DF-A174-35DA-CCC523212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E4AF8E1-26EA-B88C-818E-1A189F8AB54B}"/>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6">
            <a:extLst>
              <a:ext uri="{FF2B5EF4-FFF2-40B4-BE49-F238E27FC236}">
                <a16:creationId xmlns:a16="http://schemas.microsoft.com/office/drawing/2014/main" id="{4F7D2453-E81E-5860-9D9B-9B6BB409EB67}"/>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113E301C-82A4-4BD5-A43E-7C4B20ED0061}"/>
              </a:ext>
            </a:extLst>
          </p:cNvPr>
          <p:cNvSpPr>
            <a:spLocks noGrp="1"/>
          </p:cNvSpPr>
          <p:nvPr>
            <p:ph type="sldNum" sz="quarter" idx="11"/>
          </p:nvPr>
        </p:nvSpPr>
        <p:spPr/>
        <p:txBody>
          <a:bodyPr/>
          <a:lstStyle/>
          <a:p>
            <a:fld id="{C8433B8B-9A9F-AE44-8AA0-5BD57A4D576A}" type="slidenum">
              <a:rPr lang="en-US" smtClean="0"/>
              <a:pPr/>
              <a:t>‹#›</a:t>
            </a:fld>
            <a:endParaRPr lang="en-US" dirty="0"/>
          </a:p>
        </p:txBody>
      </p:sp>
      <p:pic>
        <p:nvPicPr>
          <p:cNvPr id="12" name="Picture 11">
            <a:extLst>
              <a:ext uri="{FF2B5EF4-FFF2-40B4-BE49-F238E27FC236}">
                <a16:creationId xmlns:a16="http://schemas.microsoft.com/office/drawing/2014/main" id="{891E6A6E-91AC-6BB6-BFF0-4F1FC835959B}"/>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136975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881-84E4-253B-E521-343899A5F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08D86-E4B6-E61F-BF6B-149231F97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A29B1B-9406-075D-CA9F-C1B79EB12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FB117-A911-4570-6749-3F04690BE977}"/>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457681A4-6C93-5C68-F03D-EF6D23221C15}"/>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44799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1442-8C9A-853B-B2C8-08F7E135D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7B83BD-3166-26A1-C0C2-5D76D5292F7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D5E4FC6C-63A3-0D2F-4C45-41091B8D2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6039E-9C10-0511-CA50-B02B099085A6}"/>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D9E03079-3DE0-805B-48FA-7D1414427934}"/>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86840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89DC-86AF-355A-8231-47E9C116B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DCB30-3C49-475A-BCBD-6E411E5D4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E1076B-08B8-2552-09BC-2B74C9E3D5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31B1724-6247-EDA2-189B-BE6CFC4BB5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B2AB01-F7B7-3E15-8B5B-58F8F31B7FC6}"/>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5" name="Picture 4">
            <a:extLst>
              <a:ext uri="{FF2B5EF4-FFF2-40B4-BE49-F238E27FC236}">
                <a16:creationId xmlns:a16="http://schemas.microsoft.com/office/drawing/2014/main" id="{F8E280B5-B612-30E6-D863-CAAF7B8861DD}"/>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715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0C37-A256-852A-F461-24AD06D159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A7311F-573A-B2DA-44A6-6ECE3EF65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DD610-9A5A-992A-F958-BA04376FF6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5BF711-DEA5-FABC-0048-BF9C37910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1101E-333A-F8B2-58E6-F1F13CAD82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7CE6E39-BD95-4F00-202A-BB830E8DCF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BCDB7-AEDF-ACF9-576A-3AD030BF17E3}"/>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7" name="Picture 6">
            <a:extLst>
              <a:ext uri="{FF2B5EF4-FFF2-40B4-BE49-F238E27FC236}">
                <a16:creationId xmlns:a16="http://schemas.microsoft.com/office/drawing/2014/main" id="{6C02F861-751A-96D0-2B03-B8B11801DB2C}"/>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100454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4917-FE69-1390-0BBC-88FB2E1D2E9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F648F4B-4616-CDF2-DD30-4795F707F8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86B078-7AD5-C630-1C55-8C0EB4E82C05}"/>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3" name="Picture 2">
            <a:extLst>
              <a:ext uri="{FF2B5EF4-FFF2-40B4-BE49-F238E27FC236}">
                <a16:creationId xmlns:a16="http://schemas.microsoft.com/office/drawing/2014/main" id="{FD84C913-BE01-0626-0BEC-619F4061F884}"/>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34750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A6F7D2-241D-98E1-B17E-6F855A288B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D0B060-F8A8-1079-748C-4C87E8E79818}"/>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2" name="Picture 1">
            <a:extLst>
              <a:ext uri="{FF2B5EF4-FFF2-40B4-BE49-F238E27FC236}">
                <a16:creationId xmlns:a16="http://schemas.microsoft.com/office/drawing/2014/main" id="{48FFC5A6-8441-61BB-8A60-D50335E049E4}"/>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237970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D085-7529-5EFF-41F4-1BDD7DB1D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9698D7-09E9-8987-4146-5ADF298E09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AA5F61-ACD4-9244-0995-152529729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28A408E-F490-9C09-D613-5035B004D7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735A94-D12B-9496-3769-C73C3B3A008A}"/>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5" name="Picture 4">
            <a:extLst>
              <a:ext uri="{FF2B5EF4-FFF2-40B4-BE49-F238E27FC236}">
                <a16:creationId xmlns:a16="http://schemas.microsoft.com/office/drawing/2014/main" id="{BFC083A4-F17D-673A-8BCB-B29CF9B592E2}"/>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309046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881-84E4-253B-E521-343899A5F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08D86-E4B6-E61F-BF6B-149231F97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A29B1B-9406-075D-CA9F-C1B79EB12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FB117-A911-4570-6749-3F04690BE977}"/>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1680655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940B-AA33-1236-38CC-0B417F332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9C9A6-E4E2-6CC1-9BD6-404656539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04AB999-C19C-77F6-3AF7-FF0D1333C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4478AC6-B25F-BB1E-F33B-5D11E0DA44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783B3D-4140-5C80-8994-5228517CB237}"/>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5" name="Picture 4">
            <a:extLst>
              <a:ext uri="{FF2B5EF4-FFF2-40B4-BE49-F238E27FC236}">
                <a16:creationId xmlns:a16="http://schemas.microsoft.com/office/drawing/2014/main" id="{14302A5A-4E81-F008-C48F-192AC198FAEC}"/>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413795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AFF2-F4D2-1EE5-A8A8-72838F4AB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0D9E8E-033C-6BC1-94EE-91389BEC6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154332-15FD-6FC8-9343-9D9A1597D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BDFAD-22ED-C133-147C-4F4F1BBCA1A0}"/>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E1AD7012-8A8B-1D1C-043C-1EE4D002DB0A}"/>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2112219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5B9EB-F898-32DD-81D3-A7D4EEF74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C94E3B-142C-CEFF-7C00-6D33B6886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A8F202F-3AC8-EF92-94D4-265819AB64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7E30F5-26D7-EC23-7EE8-D2F843083752}"/>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1969187F-F3AC-CF96-8609-55B6496A24D9}"/>
              </a:ext>
            </a:extLst>
          </p:cNvPr>
          <p:cNvPicPr>
            <a:picLocks noChangeAspect="1"/>
          </p:cNvPicPr>
          <p:nvPr/>
        </p:nvPicPr>
        <p:blipFill>
          <a:blip r:embed="rId3"/>
          <a:stretch>
            <a:fillRect/>
          </a:stretch>
        </p:blipFill>
        <p:spPr>
          <a:xfrm>
            <a:off x="838200" y="6093016"/>
            <a:ext cx="1960002" cy="492414"/>
          </a:xfrm>
          <a:prstGeom prst="rect">
            <a:avLst/>
          </a:prstGeom>
        </p:spPr>
      </p:pic>
    </p:spTree>
    <p:extLst>
      <p:ext uri="{BB962C8B-B14F-4D97-AF65-F5344CB8AC3E}">
        <p14:creationId xmlns:p14="http://schemas.microsoft.com/office/powerpoint/2010/main" val="2940319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E998-51DF-A174-35DA-CCC523212CDA}"/>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E4AF8E1-26EA-B88C-818E-1A189F8AB54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6">
            <a:extLst>
              <a:ext uri="{FF2B5EF4-FFF2-40B4-BE49-F238E27FC236}">
                <a16:creationId xmlns:a16="http://schemas.microsoft.com/office/drawing/2014/main" id="{4F7D2453-E81E-5860-9D9B-9B6BB409EB67}"/>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113E301C-82A4-4BD5-A43E-7C4B20ED0061}"/>
              </a:ext>
            </a:extLst>
          </p:cNvPr>
          <p:cNvSpPr>
            <a:spLocks noGrp="1"/>
          </p:cNvSpPr>
          <p:nvPr>
            <p:ph type="sldNum" sz="quarter" idx="11"/>
          </p:nvPr>
        </p:nvSpPr>
        <p:spPr/>
        <p:txBody>
          <a:bodyPr/>
          <a:lstStyle/>
          <a:p>
            <a:fld id="{C8433B8B-9A9F-AE44-8AA0-5BD57A4D576A}" type="slidenum">
              <a:rPr lang="en-US" smtClean="0"/>
              <a:pPr/>
              <a:t>‹#›</a:t>
            </a:fld>
            <a:endParaRPr lang="en-US" dirty="0"/>
          </a:p>
        </p:txBody>
      </p:sp>
      <p:pic>
        <p:nvPicPr>
          <p:cNvPr id="6" name="Picture 5">
            <a:extLst>
              <a:ext uri="{FF2B5EF4-FFF2-40B4-BE49-F238E27FC236}">
                <a16:creationId xmlns:a16="http://schemas.microsoft.com/office/drawing/2014/main" id="{6EFE796C-C67C-9B82-2B9C-58E390A19FB3}"/>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3946945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881-84E4-253B-E521-343899A5F7E1}"/>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008D86-E4B6-E61F-BF6B-149231F973D5}"/>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8A29B1B-9406-075D-CA9F-C1B79EB12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FB117-A911-4570-6749-3F04690BE977}"/>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8B47642A-3964-0EB8-5406-1023A500E275}"/>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4149617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1442-8C9A-853B-B2C8-08F7E135D237}"/>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07B83BD-3166-26A1-C0C2-5D76D5292F7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D5E4FC6C-63A3-0D2F-4C45-41091B8D2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6039E-9C10-0511-CA50-B02B099085A6}"/>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8B3FCC5D-B880-2450-B85F-677496AA2319}"/>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80133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89DC-86AF-355A-8231-47E9C116B3B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2DCB30-3C49-475A-BCBD-6E411E5D47E3}"/>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AE1076B-08B8-2552-09BC-2B74C9E3D50B}"/>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631B1724-6247-EDA2-189B-BE6CFC4BB5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B2AB01-F7B7-3E15-8B5B-58F8F31B7FC6}"/>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5" name="Picture 4">
            <a:extLst>
              <a:ext uri="{FF2B5EF4-FFF2-40B4-BE49-F238E27FC236}">
                <a16:creationId xmlns:a16="http://schemas.microsoft.com/office/drawing/2014/main" id="{DE54B984-E802-3042-61EB-27349203BE81}"/>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372383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0C37-A256-852A-F461-24AD06D159C6}"/>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A7311F-573A-B2DA-44A6-6ECE3EF6510A}"/>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DD610-9A5A-992A-F958-BA04376FF6C5}"/>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25BF711-DEA5-FABC-0048-BF9C379109F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1101E-333A-F8B2-58E6-F1F13CAD8266}"/>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7CE6E39-BD95-4F00-202A-BB830E8DCF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BCDB7-AEDF-ACF9-576A-3AD030BF17E3}"/>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7" name="Picture 6">
            <a:extLst>
              <a:ext uri="{FF2B5EF4-FFF2-40B4-BE49-F238E27FC236}">
                <a16:creationId xmlns:a16="http://schemas.microsoft.com/office/drawing/2014/main" id="{45CB1B2C-6CAA-874E-EF09-B299B5B6ADAC}"/>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2580153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4917-FE69-1390-0BBC-88FB2E1D2E9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FF648F4B-4616-CDF2-DD30-4795F707F8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86B078-7AD5-C630-1C55-8C0EB4E82C05}"/>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3" name="Picture 2">
            <a:extLst>
              <a:ext uri="{FF2B5EF4-FFF2-40B4-BE49-F238E27FC236}">
                <a16:creationId xmlns:a16="http://schemas.microsoft.com/office/drawing/2014/main" id="{CE260C36-787E-92D0-98F3-D9FCB3940E4D}"/>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673705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A6F7D2-241D-98E1-B17E-6F855A288B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D0B060-F8A8-1079-748C-4C87E8E79818}"/>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2" name="Picture 1">
            <a:extLst>
              <a:ext uri="{FF2B5EF4-FFF2-40B4-BE49-F238E27FC236}">
                <a16:creationId xmlns:a16="http://schemas.microsoft.com/office/drawing/2014/main" id="{89694CBF-7FFB-0FDB-7AE9-B0FAAA20F8DE}"/>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41236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1442-8C9A-853B-B2C8-08F7E135D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7B83BD-3166-26A1-C0C2-5D76D5292F7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D5E4FC6C-63A3-0D2F-4C45-41091B8D2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6039E-9C10-0511-CA50-B02B099085A6}"/>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287644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D085-7529-5EFF-41F4-1BDD7DB1D7F4}"/>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698D7-09E9-8987-4146-5ADF298E09DA}"/>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9AA5F61-ACD4-9244-0995-15252972923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28A408E-F490-9C09-D613-5035B004D7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735A94-D12B-9496-3769-C73C3B3A008A}"/>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5" name="Picture 4">
            <a:extLst>
              <a:ext uri="{FF2B5EF4-FFF2-40B4-BE49-F238E27FC236}">
                <a16:creationId xmlns:a16="http://schemas.microsoft.com/office/drawing/2014/main" id="{87B22115-C3CD-D702-096E-4FC141B10713}"/>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4048722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940B-AA33-1236-38CC-0B417F332EDF}"/>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59C9A6-E4E2-6CC1-9BD6-404656539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04AB999-C19C-77F6-3AF7-FF0D1333C46F}"/>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4478AC6-B25F-BB1E-F33B-5D11E0DA44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783B3D-4140-5C80-8994-5228517CB237}"/>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5" name="Picture 4">
            <a:extLst>
              <a:ext uri="{FF2B5EF4-FFF2-40B4-BE49-F238E27FC236}">
                <a16:creationId xmlns:a16="http://schemas.microsoft.com/office/drawing/2014/main" id="{EAF7EDA7-93A7-AAAC-E95A-22BCED9741D4}"/>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2996243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AFF2-F4D2-1EE5-A8A8-72838F4ABE5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E0D9E8E-033C-6BC1-94EE-91389BEC6B5C}"/>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F154332-15FD-6FC8-9343-9D9A1597D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BDFAD-22ED-C133-147C-4F4F1BBCA1A0}"/>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A7720809-D77B-10E6-FABC-98ED075AA9E3}"/>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460744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2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5B9EB-F898-32DD-81D3-A7D4EEF74F89}"/>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C94E3B-142C-CEFF-7C00-6D33B688670C}"/>
              </a:ext>
            </a:extLst>
          </p:cNvPr>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A8F202F-3AC8-EF92-94D4-265819AB64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7E30F5-26D7-EC23-7EE8-D2F843083752}"/>
              </a:ext>
            </a:extLst>
          </p:cNvPr>
          <p:cNvSpPr>
            <a:spLocks noGrp="1"/>
          </p:cNvSpPr>
          <p:nvPr>
            <p:ph type="sldNum" sz="quarter" idx="12"/>
          </p:nvPr>
        </p:nvSpPr>
        <p:spPr/>
        <p:txBody>
          <a:bodyPr/>
          <a:lstStyle/>
          <a:p>
            <a:fld id="{C8433B8B-9A9F-AE44-8AA0-5BD57A4D576A}" type="slidenum">
              <a:rPr lang="en-US" smtClean="0"/>
              <a:t>‹#›</a:t>
            </a:fld>
            <a:endParaRPr lang="en-US" dirty="0"/>
          </a:p>
        </p:txBody>
      </p:sp>
      <p:pic>
        <p:nvPicPr>
          <p:cNvPr id="4" name="Picture 3">
            <a:extLst>
              <a:ext uri="{FF2B5EF4-FFF2-40B4-BE49-F238E27FC236}">
                <a16:creationId xmlns:a16="http://schemas.microsoft.com/office/drawing/2014/main" id="{1C006276-DEF8-2786-9273-23A9AB6FEABB}"/>
              </a:ext>
            </a:extLst>
          </p:cNvPr>
          <p:cNvPicPr>
            <a:picLocks noChangeAspect="1"/>
          </p:cNvPicPr>
          <p:nvPr/>
        </p:nvPicPr>
        <p:blipFill>
          <a:blip r:embed="rId3"/>
          <a:stretch>
            <a:fillRect/>
          </a:stretch>
        </p:blipFill>
        <p:spPr>
          <a:xfrm>
            <a:off x="831599" y="6091593"/>
            <a:ext cx="1971020" cy="497602"/>
          </a:xfrm>
          <a:prstGeom prst="rect">
            <a:avLst/>
          </a:prstGeom>
        </p:spPr>
      </p:pic>
    </p:spTree>
    <p:extLst>
      <p:ext uri="{BB962C8B-B14F-4D97-AF65-F5344CB8AC3E}">
        <p14:creationId xmlns:p14="http://schemas.microsoft.com/office/powerpoint/2010/main" val="4021266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_80/20">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4B79F5-BB4E-40C3-8952-1EFACE98F274}"/>
              </a:ext>
            </a:extLst>
          </p:cNvPr>
          <p:cNvSpPr/>
          <p:nvPr userDrawn="1"/>
        </p:nvSpPr>
        <p:spPr>
          <a:xfrm>
            <a:off x="0" y="0"/>
            <a:ext cx="95392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727CDE-B98A-4E5E-9DFD-128A131F994F}"/>
              </a:ext>
            </a:extLst>
          </p:cNvPr>
          <p:cNvSpPr/>
          <p:nvPr userDrawn="1"/>
        </p:nvSpPr>
        <p:spPr>
          <a:xfrm>
            <a:off x="9539288" y="0"/>
            <a:ext cx="2652711" cy="6858000"/>
          </a:xfrm>
          <a:prstGeom prst="rect">
            <a:avLst/>
          </a:prstGeom>
          <a:solidFill>
            <a:schemeClr val="tx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lumMod val="95000"/>
                </a:schemeClr>
              </a:solidFill>
            </a:endParaRPr>
          </a:p>
        </p:txBody>
      </p:sp>
      <p:pic>
        <p:nvPicPr>
          <p:cNvPr id="13" name="Picture 12" descr="A picture containing drawing, clock&#10;&#10;Description automatically generated">
            <a:extLst>
              <a:ext uri="{FF2B5EF4-FFF2-40B4-BE49-F238E27FC236}">
                <a16:creationId xmlns:a16="http://schemas.microsoft.com/office/drawing/2014/main" id="{5261319A-C30B-41DA-BFC6-998515F671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1571" y="2966502"/>
            <a:ext cx="2106479" cy="537730"/>
          </a:xfrm>
          <a:prstGeom prst="rect">
            <a:avLst/>
          </a:prstGeom>
        </p:spPr>
      </p:pic>
      <p:sp>
        <p:nvSpPr>
          <p:cNvPr id="17" name="Content Placeholder 2">
            <a:extLst>
              <a:ext uri="{FF2B5EF4-FFF2-40B4-BE49-F238E27FC236}">
                <a16:creationId xmlns:a16="http://schemas.microsoft.com/office/drawing/2014/main" id="{9B942417-8FD2-428D-949F-165B67129F56}"/>
              </a:ext>
            </a:extLst>
          </p:cNvPr>
          <p:cNvSpPr>
            <a:spLocks noGrp="1"/>
          </p:cNvSpPr>
          <p:nvPr>
            <p:ph sz="quarter" idx="10" hasCustomPrompt="1"/>
          </p:nvPr>
        </p:nvSpPr>
        <p:spPr>
          <a:xfrm>
            <a:off x="735291" y="1847850"/>
            <a:ext cx="8107051" cy="695325"/>
          </a:xfrm>
          <a:prstGeom prst="rect">
            <a:avLst/>
          </a:prstGeom>
          <a:solidFill>
            <a:schemeClr val="accent2"/>
          </a:solidFill>
        </p:spPr>
        <p:txBody>
          <a:bodyPr anchor="ctr" anchorCtr="0"/>
          <a:lstStyle>
            <a:lvl1pPr marL="0" indent="0" algn="l">
              <a:buNone/>
              <a:defRPr/>
            </a:lvl1pPr>
          </a:lstStyle>
          <a:p>
            <a:pPr algn="ctr"/>
            <a:r>
              <a:rPr lang="en-US" sz="2800" dirty="0">
                <a:solidFill>
                  <a:srgbClr val="000000"/>
                </a:solidFill>
              </a:rPr>
              <a:t>Topic 1: Add icons from “insert” tab if desired</a:t>
            </a:r>
          </a:p>
        </p:txBody>
      </p:sp>
      <p:sp>
        <p:nvSpPr>
          <p:cNvPr id="18" name="Content Placeholder 2">
            <a:extLst>
              <a:ext uri="{FF2B5EF4-FFF2-40B4-BE49-F238E27FC236}">
                <a16:creationId xmlns:a16="http://schemas.microsoft.com/office/drawing/2014/main" id="{0D95EE8C-9DDD-45DD-8638-807C0156C001}"/>
              </a:ext>
            </a:extLst>
          </p:cNvPr>
          <p:cNvSpPr>
            <a:spLocks noGrp="1"/>
          </p:cNvSpPr>
          <p:nvPr>
            <p:ph sz="quarter" idx="11" hasCustomPrompt="1"/>
          </p:nvPr>
        </p:nvSpPr>
        <p:spPr>
          <a:xfrm>
            <a:off x="735291" y="2733675"/>
            <a:ext cx="8107051" cy="695325"/>
          </a:xfrm>
          <a:prstGeom prst="rect">
            <a:avLst/>
          </a:prstGeom>
          <a:solidFill>
            <a:schemeClr val="accent3"/>
          </a:solidFill>
        </p:spPr>
        <p:txBody>
          <a:bodyPr anchor="ctr" anchorCtr="0"/>
          <a:lstStyle>
            <a:lvl1pPr marL="0" indent="0" algn="l">
              <a:buNone/>
              <a:defRPr/>
            </a:lvl1pPr>
          </a:lstStyle>
          <a:p>
            <a:pPr algn="ctr"/>
            <a:r>
              <a:rPr lang="en-US" sz="2800" dirty="0">
                <a:solidFill>
                  <a:srgbClr val="000000"/>
                </a:solidFill>
              </a:rPr>
              <a:t>Topic 2: Add icons from “insert” tab if desired</a:t>
            </a:r>
          </a:p>
        </p:txBody>
      </p:sp>
      <p:sp>
        <p:nvSpPr>
          <p:cNvPr id="19" name="Content Placeholder 2">
            <a:extLst>
              <a:ext uri="{FF2B5EF4-FFF2-40B4-BE49-F238E27FC236}">
                <a16:creationId xmlns:a16="http://schemas.microsoft.com/office/drawing/2014/main" id="{F00F716F-3353-47F9-8DC1-008EB97BCEAE}"/>
              </a:ext>
            </a:extLst>
          </p:cNvPr>
          <p:cNvSpPr>
            <a:spLocks noGrp="1"/>
          </p:cNvSpPr>
          <p:nvPr>
            <p:ph sz="quarter" idx="12" hasCustomPrompt="1"/>
          </p:nvPr>
        </p:nvSpPr>
        <p:spPr>
          <a:xfrm>
            <a:off x="735291" y="3619500"/>
            <a:ext cx="8107051" cy="695324"/>
          </a:xfrm>
          <a:prstGeom prst="rect">
            <a:avLst/>
          </a:prstGeom>
          <a:solidFill>
            <a:schemeClr val="accent5"/>
          </a:solidFill>
        </p:spPr>
        <p:txBody>
          <a:bodyPr anchor="ctr" anchorCtr="0"/>
          <a:lstStyle>
            <a:lvl1pPr marL="0" indent="0" algn="l">
              <a:buNone/>
              <a:defRPr/>
            </a:lvl1pPr>
          </a:lstStyle>
          <a:p>
            <a:pPr algn="ctr"/>
            <a:r>
              <a:rPr lang="en-US" sz="2800" dirty="0">
                <a:solidFill>
                  <a:srgbClr val="000000"/>
                </a:solidFill>
              </a:rPr>
              <a:t>Topic 3: Add icons from “insert” tab if desired</a:t>
            </a:r>
          </a:p>
        </p:txBody>
      </p:sp>
      <p:sp>
        <p:nvSpPr>
          <p:cNvPr id="20" name="Content Placeholder 2">
            <a:extLst>
              <a:ext uri="{FF2B5EF4-FFF2-40B4-BE49-F238E27FC236}">
                <a16:creationId xmlns:a16="http://schemas.microsoft.com/office/drawing/2014/main" id="{E8AA1985-BB11-44D3-B789-15E0E44186A8}"/>
              </a:ext>
            </a:extLst>
          </p:cNvPr>
          <p:cNvSpPr>
            <a:spLocks noGrp="1"/>
          </p:cNvSpPr>
          <p:nvPr>
            <p:ph sz="quarter" idx="13" hasCustomPrompt="1"/>
          </p:nvPr>
        </p:nvSpPr>
        <p:spPr>
          <a:xfrm>
            <a:off x="735290" y="4519613"/>
            <a:ext cx="8107051" cy="695324"/>
          </a:xfrm>
          <a:prstGeom prst="rect">
            <a:avLst/>
          </a:prstGeom>
          <a:solidFill>
            <a:schemeClr val="accent1"/>
          </a:solidFill>
        </p:spPr>
        <p:txBody>
          <a:bodyPr anchor="ctr" anchorCtr="0"/>
          <a:lstStyle>
            <a:lvl1pPr marL="0" indent="0" algn="l">
              <a:buNone/>
              <a:defRPr/>
            </a:lvl1pPr>
          </a:lstStyle>
          <a:p>
            <a:pPr algn="ctr"/>
            <a:r>
              <a:rPr lang="en-US" sz="2800" dirty="0">
                <a:solidFill>
                  <a:srgbClr val="000000"/>
                </a:solidFill>
              </a:rPr>
              <a:t>Topic 4: Add icons from “insert” tab if desired</a:t>
            </a:r>
          </a:p>
        </p:txBody>
      </p:sp>
      <p:sp>
        <p:nvSpPr>
          <p:cNvPr id="21" name="Content Placeholder 2">
            <a:extLst>
              <a:ext uri="{FF2B5EF4-FFF2-40B4-BE49-F238E27FC236}">
                <a16:creationId xmlns:a16="http://schemas.microsoft.com/office/drawing/2014/main" id="{FDAFD7B1-710F-41A0-89C4-475ED2D9EB03}"/>
              </a:ext>
            </a:extLst>
          </p:cNvPr>
          <p:cNvSpPr>
            <a:spLocks noGrp="1"/>
          </p:cNvSpPr>
          <p:nvPr>
            <p:ph sz="quarter" idx="14" hasCustomPrompt="1"/>
          </p:nvPr>
        </p:nvSpPr>
        <p:spPr>
          <a:xfrm>
            <a:off x="735291" y="5410199"/>
            <a:ext cx="8107050" cy="695325"/>
          </a:xfrm>
          <a:prstGeom prst="rect">
            <a:avLst/>
          </a:prstGeom>
          <a:solidFill>
            <a:schemeClr val="accent4"/>
          </a:solidFill>
        </p:spPr>
        <p:txBody>
          <a:bodyPr anchor="ctr" anchorCtr="0"/>
          <a:lstStyle>
            <a:lvl1pPr marL="0" indent="0" algn="l">
              <a:buNone/>
              <a:defRPr/>
            </a:lvl1pPr>
          </a:lstStyle>
          <a:p>
            <a:pPr algn="ctr"/>
            <a:r>
              <a:rPr lang="en-US" sz="2800" dirty="0">
                <a:solidFill>
                  <a:srgbClr val="000000"/>
                </a:solidFill>
              </a:rPr>
              <a:t>Topic 5: Add icons from “insert” tab if desired</a:t>
            </a:r>
          </a:p>
        </p:txBody>
      </p:sp>
      <p:sp>
        <p:nvSpPr>
          <p:cNvPr id="5" name="Text Placeholder 4">
            <a:extLst>
              <a:ext uri="{FF2B5EF4-FFF2-40B4-BE49-F238E27FC236}">
                <a16:creationId xmlns:a16="http://schemas.microsoft.com/office/drawing/2014/main" id="{3037A01D-BB8A-449F-B39D-562CF2C10F55}"/>
              </a:ext>
            </a:extLst>
          </p:cNvPr>
          <p:cNvSpPr>
            <a:spLocks noGrp="1"/>
          </p:cNvSpPr>
          <p:nvPr>
            <p:ph type="body" sz="quarter" idx="15" hasCustomPrompt="1"/>
          </p:nvPr>
        </p:nvSpPr>
        <p:spPr>
          <a:xfrm>
            <a:off x="735290" y="940279"/>
            <a:ext cx="8107051" cy="793271"/>
          </a:xfrm>
          <a:prstGeom prst="rect">
            <a:avLst/>
          </a:prstGeom>
        </p:spPr>
        <p:txBody>
          <a:bodyPr/>
          <a:lstStyle>
            <a:lvl1pPr marL="0" indent="0" algn="ctr">
              <a:buNone/>
              <a:defRPr sz="4000">
                <a:latin typeface="+mj-lt"/>
                <a:ea typeface="Cambria" panose="02040503050406030204" pitchFamily="18" charset="0"/>
              </a:defRPr>
            </a:lvl1pPr>
          </a:lstStyle>
          <a:p>
            <a:pPr lvl="0"/>
            <a:r>
              <a:rPr lang="en-US" dirty="0"/>
              <a:t>Main Contents</a:t>
            </a:r>
          </a:p>
        </p:txBody>
      </p:sp>
    </p:spTree>
    <p:extLst>
      <p:ext uri="{BB962C8B-B14F-4D97-AF65-F5344CB8AC3E}">
        <p14:creationId xmlns:p14="http://schemas.microsoft.com/office/powerpoint/2010/main" val="1353698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_Full">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8EA24-0531-40ED-830F-5E011FFA4010}"/>
              </a:ext>
            </a:extLst>
          </p:cNvPr>
          <p:cNvSpPr/>
          <p:nvPr userDrawn="1"/>
        </p:nvSpPr>
        <p:spPr>
          <a:xfrm>
            <a:off x="0" y="0"/>
            <a:ext cx="12192000" cy="685800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35" name="Picture 34">
            <a:extLst>
              <a:ext uri="{FF2B5EF4-FFF2-40B4-BE49-F238E27FC236}">
                <a16:creationId xmlns:a16="http://schemas.microsoft.com/office/drawing/2014/main" id="{2632A854-E567-4D39-8345-8382CB20C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7721" y="3456123"/>
            <a:ext cx="3038598" cy="1342048"/>
          </a:xfrm>
          <a:prstGeom prst="rect">
            <a:avLst/>
          </a:prstGeom>
        </p:spPr>
      </p:pic>
      <p:sp>
        <p:nvSpPr>
          <p:cNvPr id="3" name="Text Placeholder 2">
            <a:extLst>
              <a:ext uri="{FF2B5EF4-FFF2-40B4-BE49-F238E27FC236}">
                <a16:creationId xmlns:a16="http://schemas.microsoft.com/office/drawing/2014/main" id="{026FFB02-5182-40C6-B4D8-95B15682C50C}"/>
              </a:ext>
            </a:extLst>
          </p:cNvPr>
          <p:cNvSpPr>
            <a:spLocks noGrp="1"/>
          </p:cNvSpPr>
          <p:nvPr>
            <p:ph type="body" sz="quarter" idx="10" hasCustomPrompt="1"/>
          </p:nvPr>
        </p:nvSpPr>
        <p:spPr>
          <a:xfrm>
            <a:off x="0" y="1738930"/>
            <a:ext cx="12192000" cy="1342048"/>
          </a:xfrm>
          <a:prstGeom prst="rect">
            <a:avLst/>
          </a:prstGeom>
        </p:spPr>
        <p:txBody>
          <a:bodyPr/>
          <a:lstStyle>
            <a:lvl1pPr marL="0" indent="0" algn="ctr">
              <a:buNone/>
              <a:defRPr lang="en-US" sz="8800" dirty="0">
                <a:solidFill>
                  <a:schemeClr val="bg1"/>
                </a:solidFill>
                <a:latin typeface="+mj-lt"/>
              </a:defRPr>
            </a:lvl1pPr>
          </a:lstStyle>
          <a:p>
            <a:pPr lvl="0"/>
            <a:r>
              <a:rPr lang="en-US" dirty="0"/>
              <a:t>Thank You!</a:t>
            </a:r>
          </a:p>
        </p:txBody>
      </p:sp>
    </p:spTree>
    <p:extLst>
      <p:ext uri="{BB962C8B-B14F-4D97-AF65-F5344CB8AC3E}">
        <p14:creationId xmlns:p14="http://schemas.microsoft.com/office/powerpoint/2010/main" val="420905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89DC-86AF-355A-8231-47E9C116B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DCB30-3C49-475A-BCBD-6E411E5D4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E1076B-08B8-2552-09BC-2B74C9E3D5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31B1724-6247-EDA2-189B-BE6CFC4BB5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B2AB01-F7B7-3E15-8B5B-58F8F31B7FC6}"/>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95755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0C37-A256-852A-F461-24AD06D159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A7311F-573A-B2DA-44A6-6ECE3EF65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DD610-9A5A-992A-F958-BA04376FF6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5BF711-DEA5-FABC-0048-BF9C37910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1101E-333A-F8B2-58E6-F1F13CAD82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7CE6E39-BD95-4F00-202A-BB830E8DCF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BCDB7-AEDF-ACF9-576A-3AD030BF17E3}"/>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228809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4917-FE69-1390-0BBC-88FB2E1D2E9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F648F4B-4616-CDF2-DD30-4795F707F8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86B078-7AD5-C630-1C55-8C0EB4E82C05}"/>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72860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A6F7D2-241D-98E1-B17E-6F855A288B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D0B060-F8A8-1079-748C-4C87E8E79818}"/>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252074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D085-7529-5EFF-41F4-1BDD7DB1D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9698D7-09E9-8987-4146-5ADF298E09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AA5F61-ACD4-9244-0995-152529729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28A408E-F490-9C09-D613-5035B004D7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735A94-D12B-9496-3769-C73C3B3A008A}"/>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427660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940B-AA33-1236-38CC-0B417F332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9C9A6-E4E2-6CC1-9BD6-404656539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04AB999-C19C-77F6-3AF7-FF0D1333C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4478AC6-B25F-BB1E-F33B-5D11E0DA44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783B3D-4140-5C80-8994-5228517CB237}"/>
              </a:ext>
            </a:extLst>
          </p:cNvPr>
          <p:cNvSpPr>
            <a:spLocks noGrp="1"/>
          </p:cNvSpPr>
          <p:nvPr>
            <p:ph type="sldNum" sz="quarter" idx="12"/>
          </p:nvPr>
        </p:nvSpPr>
        <p:spPr/>
        <p:txBody>
          <a:bodyPr/>
          <a:lstStyle/>
          <a:p>
            <a:fld id="{C8433B8B-9A9F-AE44-8AA0-5BD57A4D576A}" type="slidenum">
              <a:rPr lang="en-US" smtClean="0"/>
              <a:t>‹#›</a:t>
            </a:fld>
            <a:endParaRPr lang="en-US" dirty="0"/>
          </a:p>
        </p:txBody>
      </p:sp>
    </p:spTree>
    <p:extLst>
      <p:ext uri="{BB962C8B-B14F-4D97-AF65-F5344CB8AC3E}">
        <p14:creationId xmlns:p14="http://schemas.microsoft.com/office/powerpoint/2010/main" val="325008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0B183-0B71-504A-BC95-04EB80C4C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A3C2E-6056-ABD9-161B-6FF85BCFB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D5BE4DA-D36B-DE99-B549-B20B99AA2B8F}"/>
              </a:ext>
            </a:extLst>
          </p:cNvPr>
          <p:cNvSpPr>
            <a:spLocks noGrp="1"/>
          </p:cNvSpPr>
          <p:nvPr>
            <p:ph type="ftr" sz="quarter" idx="3"/>
          </p:nvPr>
        </p:nvSpPr>
        <p:spPr>
          <a:xfrm>
            <a:off x="6645876" y="6282208"/>
            <a:ext cx="411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AF84EBB8-7ECF-2668-DCCD-5E4259F3260A}"/>
              </a:ext>
            </a:extLst>
          </p:cNvPr>
          <p:cNvSpPr>
            <a:spLocks noGrp="1"/>
          </p:cNvSpPr>
          <p:nvPr>
            <p:ph type="sldNum" sz="quarter" idx="4"/>
          </p:nvPr>
        </p:nvSpPr>
        <p:spPr>
          <a:xfrm>
            <a:off x="10911016" y="6282208"/>
            <a:ext cx="442784"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8433B8B-9A9F-AE44-8AA0-5BD57A4D576A}" type="slidenum">
              <a:rPr lang="en-US" smtClean="0"/>
              <a:pPr/>
              <a:t>‹#›</a:t>
            </a:fld>
            <a:endParaRPr lang="en-US" dirty="0"/>
          </a:p>
        </p:txBody>
      </p:sp>
      <p:pic>
        <p:nvPicPr>
          <p:cNvPr id="8" name="Picture 7">
            <a:extLst>
              <a:ext uri="{FF2B5EF4-FFF2-40B4-BE49-F238E27FC236}">
                <a16:creationId xmlns:a16="http://schemas.microsoft.com/office/drawing/2014/main" id="{2C64FFBD-5D8D-A559-D15E-826F0488A5B9}"/>
              </a:ext>
            </a:extLst>
          </p:cNvPr>
          <p:cNvPicPr>
            <a:picLocks noChangeAspect="1"/>
          </p:cNvPicPr>
          <p:nvPr/>
        </p:nvPicPr>
        <p:blipFill>
          <a:blip r:embed="rId38"/>
          <a:stretch>
            <a:fillRect/>
          </a:stretch>
        </p:blipFill>
        <p:spPr>
          <a:xfrm>
            <a:off x="825843" y="6090464"/>
            <a:ext cx="1977581" cy="500449"/>
          </a:xfrm>
          <a:prstGeom prst="rect">
            <a:avLst/>
          </a:prstGeom>
        </p:spPr>
      </p:pic>
    </p:spTree>
    <p:extLst>
      <p:ext uri="{BB962C8B-B14F-4D97-AF65-F5344CB8AC3E}">
        <p14:creationId xmlns:p14="http://schemas.microsoft.com/office/powerpoint/2010/main" val="298800631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28" r:id="rId34"/>
    <p:sldLayoutId id="2147483713" r:id="rId35"/>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hyperlink" Target="chrome-extension://efaidnbmnnnibpcajpcglclefindmkaj/https:/content.naic.org/sites/default/files/inline-files/2025-07BWG_0.pdf" TargetMode="External"/><Relationship Id="rId3" Type="http://schemas.openxmlformats.org/officeDocument/2006/relationships/hyperlink" Target="chrome-extension://efaidnbmnnnibpcajpcglclefindmkaj/https:/content.naic.org/sites/default/files/inline-files/2024-16BWG_1.pdf" TargetMode="External"/><Relationship Id="rId7" Type="http://schemas.openxmlformats.org/officeDocument/2006/relationships/hyperlink" Target="chrome-extension://efaidnbmnnnibpcajpcglclefindmkaj/https:/content.naic.org/sites/default/files/inline-files/2025-06BWG_Modified.pdf" TargetMode="External"/><Relationship Id="rId2" Type="http://schemas.openxmlformats.org/officeDocument/2006/relationships/hyperlink" Target="chrome-extension://efaidnbmnnnibpcajpcglclefindmkaj/https:/content.naic.org/sites/default/files/inline-files/2024-19BWG_Modified_0.pdf" TargetMode="External"/><Relationship Id="rId1" Type="http://schemas.openxmlformats.org/officeDocument/2006/relationships/slideLayout" Target="../slideLayouts/slideLayout24.xml"/><Relationship Id="rId6" Type="http://schemas.openxmlformats.org/officeDocument/2006/relationships/hyperlink" Target="chrome-extension://efaidnbmnnnibpcajpcglclefindmkaj/https:/content.naic.org/sites/default/files/inline-files/2025-04BWG_Modified.pdf" TargetMode="External"/><Relationship Id="rId5" Type="http://schemas.openxmlformats.org/officeDocument/2006/relationships/hyperlink" Target="chrome-extension://efaidnbmnnnibpcajpcglclefindmkaj/https:/content.naic.org/sites/default/files/inline-files/2025-02BWG_0.pdf" TargetMode="External"/><Relationship Id="rId4" Type="http://schemas.openxmlformats.org/officeDocument/2006/relationships/hyperlink" Target="chrome-extension://efaidnbmnnnibpcajpcglclefindmkaj/https:/content.naic.org/sites/default/files/inline-files/2025-01BWG_Modified.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ntent.naic.org/sites/default/files/inline-files/2025-11BWG_2.pdf" TargetMode="External"/><Relationship Id="rId2" Type="http://schemas.openxmlformats.org/officeDocument/2006/relationships/hyperlink" Target="https://content.naic.org/sites/default/files/inline-files/2025-10BWG_Modified.pdf" TargetMode="External"/><Relationship Id="rId1" Type="http://schemas.openxmlformats.org/officeDocument/2006/relationships/slideLayout" Target="../slideLayouts/slideLayout24.xml"/><Relationship Id="rId6" Type="http://schemas.openxmlformats.org/officeDocument/2006/relationships/hyperlink" Target="https://content.naic.org/sites/default/files/inline-files/2025-15BWG_Modified.pdf" TargetMode="External"/><Relationship Id="rId5" Type="http://schemas.openxmlformats.org/officeDocument/2006/relationships/hyperlink" Target="https://content.naic.org/sites/default/files/inline-files/2025-14BWG_0.pdf" TargetMode="External"/><Relationship Id="rId4" Type="http://schemas.openxmlformats.org/officeDocument/2006/relationships/hyperlink" Target="https://content.naic.org/sites/default/files/inline-files/2024-13BWG_Modified.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ontent.naic.org/sites/default/files/inline-files/2024-22BWG_0.pdf" TargetMode="External"/><Relationship Id="rId3" Type="http://schemas.openxmlformats.org/officeDocument/2006/relationships/hyperlink" Target="https://content.naic.org/sites/default/files/inline-files/2024-15BWG_1.pdf" TargetMode="External"/><Relationship Id="rId7" Type="http://schemas.openxmlformats.org/officeDocument/2006/relationships/hyperlink" Target="https://content.naic.org/sites/default/files/inline-files/2024-21BWG_0.pdf" TargetMode="External"/><Relationship Id="rId2" Type="http://schemas.openxmlformats.org/officeDocument/2006/relationships/hyperlink" Target="https://content.naic.org/sites/default/files/inline-files/2024-14BWG_Modified.pdf" TargetMode="External"/><Relationship Id="rId1" Type="http://schemas.openxmlformats.org/officeDocument/2006/relationships/slideLayout" Target="../slideLayouts/slideLayout24.xml"/><Relationship Id="rId6" Type="http://schemas.openxmlformats.org/officeDocument/2006/relationships/hyperlink" Target="https://content.naic.org/sites/default/files/inline-files/2024-20BWG_Modified.pdf" TargetMode="External"/><Relationship Id="rId5" Type="http://schemas.openxmlformats.org/officeDocument/2006/relationships/hyperlink" Target="https://content.naic.org/sites/default/files/inline-files/2024-18BWG_1.pdf" TargetMode="External"/><Relationship Id="rId4" Type="http://schemas.openxmlformats.org/officeDocument/2006/relationships/hyperlink" Target="https://content.naic.org/sites/default/files/inline-files/2024-17BWG_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tent.naic.org/sites/default/files/inline-files/2024-12BWG_Modified.pdf" TargetMode="External"/><Relationship Id="rId2" Type="http://schemas.openxmlformats.org/officeDocument/2006/relationships/hyperlink" Target="https://content.naic.org/sites/default/files/inline-files/2024-11BWG_Modified.pdf" TargetMode="External"/><Relationship Id="rId1" Type="http://schemas.openxmlformats.org/officeDocument/2006/relationships/slideLayout" Target="../slideLayouts/slideLayout24.xml"/><Relationship Id="rId5" Type="http://schemas.openxmlformats.org/officeDocument/2006/relationships/hyperlink" Target="https://content.naic.org/sites/default/files/inline-files/2024-02BWG_Modified_0.pdf" TargetMode="External"/><Relationship Id="rId4" Type="http://schemas.openxmlformats.org/officeDocument/2006/relationships/hyperlink" Target="https://content.naic.org/sites/default/files/inline-files/2023-12BWG_Modified_2.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ntent.naic.org/sites/default/files/inline-files/2023-07BWG_Modified_1.pdf" TargetMode="External"/><Relationship Id="rId2" Type="http://schemas.openxmlformats.org/officeDocument/2006/relationships/hyperlink" Target="https://content.naic.org/sites/default/files/inline-files/2023-06BWG_Modified_0.pdf"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content.naic.org/committees/e/statutory-accounting-principles-wg/adoption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hyperlink" Target="https://content.naic.org/cmte_e_app_blanks_related_adopted_mods.ht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hyperlink" Target="mailto:hankstraub@brownplus.com" TargetMode="External"/><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hyperlink" Target="mailto:mattharvey@brownplu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6D773AA-EABA-4A78-8DA6-B141B695D8D3}"/>
              </a:ext>
            </a:extLst>
          </p:cNvPr>
          <p:cNvSpPr>
            <a:spLocks noGrp="1"/>
          </p:cNvSpPr>
          <p:nvPr>
            <p:ph type="ctrTitle"/>
          </p:nvPr>
        </p:nvSpPr>
        <p:spPr/>
        <p:txBody>
          <a:bodyPr anchor="ctr">
            <a:normAutofit/>
          </a:bodyPr>
          <a:lstStyle/>
          <a:p>
            <a:pPr algn="l"/>
            <a:r>
              <a:rPr lang="en-US" sz="4400" b="1" dirty="0"/>
              <a:t>2025 P&amp;C Statutory Accounting Update</a:t>
            </a:r>
            <a:endParaRPr lang="en-US" sz="6600" b="1" dirty="0"/>
          </a:p>
        </p:txBody>
      </p:sp>
      <p:sp>
        <p:nvSpPr>
          <p:cNvPr id="13" name="Subtitle 12">
            <a:extLst>
              <a:ext uri="{FF2B5EF4-FFF2-40B4-BE49-F238E27FC236}">
                <a16:creationId xmlns:a16="http://schemas.microsoft.com/office/drawing/2014/main" id="{D7519862-0174-491A-AF5A-02FA76D9E85E}"/>
              </a:ext>
            </a:extLst>
          </p:cNvPr>
          <p:cNvSpPr>
            <a:spLocks noGrp="1"/>
          </p:cNvSpPr>
          <p:nvPr>
            <p:ph type="subTitle" idx="1"/>
          </p:nvPr>
        </p:nvSpPr>
        <p:spPr>
          <a:xfrm>
            <a:off x="1524000" y="3630613"/>
            <a:ext cx="9144000" cy="1655762"/>
          </a:xfrm>
        </p:spPr>
        <p:txBody>
          <a:bodyPr>
            <a:normAutofit/>
          </a:bodyPr>
          <a:lstStyle/>
          <a:p>
            <a:pPr algn="l"/>
            <a:r>
              <a:rPr lang="en-US" dirty="0"/>
              <a:t>Presented by:</a:t>
            </a:r>
          </a:p>
          <a:p>
            <a:pPr algn="l"/>
            <a:r>
              <a:rPr lang="en-US" b="1" dirty="0"/>
              <a:t>Hank Straub, CPA, </a:t>
            </a:r>
            <a:r>
              <a:rPr lang="en-US" b="1" i="1" dirty="0"/>
              <a:t>Audit Principal</a:t>
            </a:r>
          </a:p>
          <a:p>
            <a:pPr algn="l"/>
            <a:r>
              <a:rPr lang="en-US" b="1" dirty="0"/>
              <a:t>Scott Esworthy, CPA, </a:t>
            </a:r>
            <a:r>
              <a:rPr lang="en-US" b="1" i="1" dirty="0"/>
              <a:t>Audit</a:t>
            </a:r>
            <a:r>
              <a:rPr lang="en-US" b="1" dirty="0"/>
              <a:t> </a:t>
            </a:r>
            <a:r>
              <a:rPr lang="en-US" b="1" i="1" dirty="0"/>
              <a:t>Principal</a:t>
            </a:r>
            <a:endParaRPr lang="en-US" b="1" dirty="0"/>
          </a:p>
        </p:txBody>
      </p:sp>
    </p:spTree>
    <p:extLst>
      <p:ext uri="{BB962C8B-B14F-4D97-AF65-F5344CB8AC3E}">
        <p14:creationId xmlns:p14="http://schemas.microsoft.com/office/powerpoint/2010/main" val="52669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139F-5A07-A562-BDAD-FB4D4A90B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7C45B-DD61-81F6-B0C0-33B41455CCF0}"/>
              </a:ext>
            </a:extLst>
          </p:cNvPr>
          <p:cNvSpPr>
            <a:spLocks noGrp="1"/>
          </p:cNvSpPr>
          <p:nvPr>
            <p:ph type="title"/>
          </p:nvPr>
        </p:nvSpPr>
        <p:spPr>
          <a:xfrm>
            <a:off x="838200" y="942975"/>
            <a:ext cx="10515600" cy="747713"/>
          </a:xfrm>
        </p:spPr>
        <p:txBody>
          <a:bodyPr anchor="b">
            <a:normAutofit/>
          </a:bodyPr>
          <a:lstStyle/>
          <a:p>
            <a:r>
              <a:rPr kumimoji="0" lang="en-US" sz="2400" i="0" u="none" strike="noStrike" kern="1200" cap="none" spc="0" normalizeH="0" baseline="0" noProof="0" dirty="0">
                <a:ln>
                  <a:noFill/>
                </a:ln>
                <a:effectLst/>
                <a:uLnTx/>
                <a:uFillTx/>
                <a:ea typeface="+mn-ea"/>
              </a:rPr>
              <a:t>Effective for 2025</a:t>
            </a:r>
            <a:endParaRPr lang="en-US" sz="2400" dirty="0"/>
          </a:p>
        </p:txBody>
      </p:sp>
      <p:sp>
        <p:nvSpPr>
          <p:cNvPr id="8" name="Content Placeholder 7">
            <a:extLst>
              <a:ext uri="{FF2B5EF4-FFF2-40B4-BE49-F238E27FC236}">
                <a16:creationId xmlns:a16="http://schemas.microsoft.com/office/drawing/2014/main" id="{B11C4E10-306A-336E-5026-51E37CFE0205}"/>
              </a:ext>
            </a:extLst>
          </p:cNvPr>
          <p:cNvSpPr>
            <a:spLocks noGrp="1"/>
          </p:cNvSpPr>
          <p:nvPr>
            <p:ph idx="1"/>
          </p:nvPr>
        </p:nvSpPr>
        <p:spPr/>
        <p:txBody>
          <a:bodyPr>
            <a:normAutofit/>
          </a:bodyPr>
          <a:lstStyle/>
          <a:p>
            <a:pPr defTabSz="685783">
              <a:lnSpc>
                <a:spcPct val="100000"/>
              </a:lnSpc>
              <a:spcBef>
                <a:spcPts val="500"/>
              </a:spcBef>
              <a:defRPr/>
            </a:pPr>
            <a:r>
              <a:rPr lang="en-US" sz="1800" dirty="0"/>
              <a:t>Adopted March 24, 2025</a:t>
            </a:r>
            <a:endParaRPr lang="en-US" sz="1800" dirty="0">
              <a:solidFill>
                <a:schemeClr val="tx1"/>
              </a:solidFill>
            </a:endParaRPr>
          </a:p>
          <a:p>
            <a:pPr lvl="1" defTabSz="685783">
              <a:lnSpc>
                <a:spcPct val="100000"/>
              </a:lnSpc>
              <a:buFont typeface="Courier New" panose="02070309020205020404" pitchFamily="49" charset="0"/>
              <a:buChar char="o"/>
              <a:defRPr/>
            </a:pPr>
            <a:r>
              <a:rPr lang="en-US" sz="1800" b="1" dirty="0"/>
              <a:t>Ref #2024-20: </a:t>
            </a:r>
            <a:r>
              <a:rPr lang="en-US" sz="1800" dirty="0">
                <a:solidFill>
                  <a:schemeClr val="tx1"/>
                </a:solidFill>
              </a:rPr>
              <a:t>SSAP No. 1 </a:t>
            </a:r>
            <a:r>
              <a:rPr lang="en-US" sz="1800" b="1" dirty="0">
                <a:solidFill>
                  <a:schemeClr val="tx1"/>
                </a:solidFill>
              </a:rPr>
              <a:t>– </a:t>
            </a:r>
            <a:r>
              <a:rPr lang="en-US" sz="1800" i="1" dirty="0">
                <a:solidFill>
                  <a:schemeClr val="tx1"/>
                </a:solidFill>
              </a:rPr>
              <a:t>Accounting Policies, Risks &amp; Uncertainties and Other Disclosure: </a:t>
            </a:r>
            <a:r>
              <a:rPr lang="en-US" sz="1800" dirty="0">
                <a:solidFill>
                  <a:schemeClr val="tx1"/>
                </a:solidFill>
              </a:rPr>
              <a:t>Adopted revisions t</a:t>
            </a:r>
            <a:r>
              <a:rPr lang="en-US" sz="1800" dirty="0"/>
              <a:t>o require restricted asset disclosure for modified coinsurance (modco) and funds withheld assets reported within a ceding company’s financial statements. Recommended note illustrations and general interrogatory revisions to improve the restricted asset disclosure.</a:t>
            </a:r>
          </a:p>
          <a:p>
            <a:pPr lvl="1" defTabSz="685783">
              <a:lnSpc>
                <a:spcPct val="100000"/>
              </a:lnSpc>
              <a:buFont typeface="Courier New" panose="02070309020205020404" pitchFamily="49" charset="0"/>
              <a:buChar char="o"/>
              <a:defRPr/>
            </a:pPr>
            <a:r>
              <a:rPr lang="en-US" sz="1800" b="1" dirty="0"/>
              <a:t>Ref #2024-24:</a:t>
            </a:r>
            <a:r>
              <a:rPr lang="en-US" sz="1800" dirty="0"/>
              <a:t> INT 24-02 </a:t>
            </a:r>
            <a:r>
              <a:rPr lang="en-US" sz="1800" b="1" dirty="0"/>
              <a:t>– </a:t>
            </a:r>
            <a:r>
              <a:rPr lang="en-US" sz="1800" i="1" dirty="0"/>
              <a:t>Medicare Part D Prescription Payment Plans and INT 05-05: Accounting for Revenues Under Medicare Part D Coverage: </a:t>
            </a:r>
            <a:r>
              <a:rPr lang="en-US" sz="1800" dirty="0"/>
              <a:t>Adopted INT 24-02 and edits to INT 05-05 to provide accounting and reporting for the Medicare Part D prescription payment plan.</a:t>
            </a:r>
          </a:p>
        </p:txBody>
      </p:sp>
      <p:sp>
        <p:nvSpPr>
          <p:cNvPr id="11" name="Text Placeholder 10">
            <a:extLst>
              <a:ext uri="{FF2B5EF4-FFF2-40B4-BE49-F238E27FC236}">
                <a16:creationId xmlns:a16="http://schemas.microsoft.com/office/drawing/2014/main" id="{83A0919C-4E89-1277-09CF-A51833616328}"/>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51297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D7646-B437-72D8-9FAA-1D3AA449E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6A938-E38C-7FBE-4F02-A580F8199FE2}"/>
              </a:ext>
            </a:extLst>
          </p:cNvPr>
          <p:cNvSpPr>
            <a:spLocks noGrp="1"/>
          </p:cNvSpPr>
          <p:nvPr>
            <p:ph type="title"/>
          </p:nvPr>
        </p:nvSpPr>
        <p:spPr>
          <a:xfrm>
            <a:off x="838200" y="942975"/>
            <a:ext cx="10515600" cy="747713"/>
          </a:xfrm>
        </p:spPr>
        <p:txBody>
          <a:bodyPr anchor="b">
            <a:normAutofit/>
          </a:bodyPr>
          <a:lstStyle/>
          <a:p>
            <a:r>
              <a:rPr kumimoji="0" lang="en-US" sz="2400" i="0" u="none" strike="noStrike" kern="1200" cap="none" spc="0" normalizeH="0" baseline="0" noProof="0" dirty="0">
                <a:ln>
                  <a:noFill/>
                </a:ln>
                <a:effectLst/>
                <a:uLnTx/>
                <a:uFillTx/>
                <a:ea typeface="+mn-ea"/>
              </a:rPr>
              <a:t>Effective for 2025</a:t>
            </a:r>
            <a:endParaRPr lang="en-US" sz="2400" dirty="0"/>
          </a:p>
        </p:txBody>
      </p:sp>
      <p:sp>
        <p:nvSpPr>
          <p:cNvPr id="8" name="Content Placeholder 7">
            <a:extLst>
              <a:ext uri="{FF2B5EF4-FFF2-40B4-BE49-F238E27FC236}">
                <a16:creationId xmlns:a16="http://schemas.microsoft.com/office/drawing/2014/main" id="{D088E80D-E287-D6C1-805E-83BBFE165D5C}"/>
              </a:ext>
            </a:extLst>
          </p:cNvPr>
          <p:cNvSpPr>
            <a:spLocks noGrp="1"/>
          </p:cNvSpPr>
          <p:nvPr>
            <p:ph idx="1"/>
          </p:nvPr>
        </p:nvSpPr>
        <p:spPr/>
        <p:txBody>
          <a:bodyPr>
            <a:normAutofit/>
          </a:bodyPr>
          <a:lstStyle/>
          <a:p>
            <a:pPr defTabSz="685783">
              <a:lnSpc>
                <a:spcPct val="100000"/>
              </a:lnSpc>
              <a:spcBef>
                <a:spcPts val="500"/>
              </a:spcBef>
              <a:defRPr/>
            </a:pPr>
            <a:r>
              <a:rPr lang="en-US" sz="1800" dirty="0"/>
              <a:t>Adopted March 24, 2025</a:t>
            </a:r>
            <a:endParaRPr lang="en-US" sz="1800" dirty="0">
              <a:solidFill>
                <a:schemeClr val="tx1"/>
              </a:solidFill>
            </a:endParaRPr>
          </a:p>
          <a:p>
            <a:pPr lvl="1" defTabSz="685783">
              <a:lnSpc>
                <a:spcPct val="100000"/>
              </a:lnSpc>
              <a:buFont typeface="Courier New" panose="02070309020205020404" pitchFamily="49" charset="0"/>
              <a:buChar char="o"/>
              <a:defRPr/>
            </a:pPr>
            <a:r>
              <a:rPr lang="en-US" sz="1800" b="1" dirty="0"/>
              <a:t>Ref #2023-28: </a:t>
            </a:r>
            <a:r>
              <a:rPr lang="en-US" sz="1800" i="1" dirty="0"/>
              <a:t>Annual Statement Blanks </a:t>
            </a:r>
            <a:r>
              <a:rPr lang="en-US" sz="1800" b="1" dirty="0"/>
              <a:t>–</a:t>
            </a:r>
            <a:r>
              <a:rPr lang="en-US" sz="1800" i="1" dirty="0"/>
              <a:t> </a:t>
            </a:r>
            <a:r>
              <a:rPr lang="en-US" sz="1800" dirty="0"/>
              <a:t>Adopted reporting recommendations to provide granular reporting lines on Schedule BA: Other Invested Assets for Collateral Loans. A corresponding blanks proposal is concurrently exposed.</a:t>
            </a:r>
          </a:p>
        </p:txBody>
      </p:sp>
      <p:sp>
        <p:nvSpPr>
          <p:cNvPr id="11" name="Text Placeholder 10">
            <a:extLst>
              <a:ext uri="{FF2B5EF4-FFF2-40B4-BE49-F238E27FC236}">
                <a16:creationId xmlns:a16="http://schemas.microsoft.com/office/drawing/2014/main" id="{8058F6D8-8D69-0D1C-7D10-6BCD47B5F4FC}"/>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136940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2C969-B47B-7347-9BF6-7D31EC5798D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40CE652-E95C-4EFE-346A-799D3380E30E}"/>
              </a:ext>
            </a:extLst>
          </p:cNvPr>
          <p:cNvSpPr>
            <a:spLocks noGrp="1"/>
          </p:cNvSpPr>
          <p:nvPr>
            <p:ph idx="1"/>
          </p:nvPr>
        </p:nvSpPr>
        <p:spPr>
          <a:xfrm>
            <a:off x="838200" y="1239253"/>
            <a:ext cx="10515600" cy="4734243"/>
          </a:xfrm>
        </p:spPr>
        <p:txBody>
          <a:bodyPr>
            <a:noAutofit/>
          </a:bodyPr>
          <a:lstStyle/>
          <a:p>
            <a:pPr marL="0" indent="0" defTabSz="685783">
              <a:lnSpc>
                <a:spcPct val="100000"/>
              </a:lnSpc>
              <a:spcBef>
                <a:spcPts val="500"/>
              </a:spcBef>
              <a:buNone/>
              <a:defRPr/>
            </a:pPr>
            <a:r>
              <a:rPr lang="en-US" sz="2400" b="1" dirty="0"/>
              <a:t>Effective for 2025</a:t>
            </a:r>
          </a:p>
          <a:p>
            <a:pPr defTabSz="685783">
              <a:lnSpc>
                <a:spcPct val="100000"/>
              </a:lnSpc>
              <a:spcBef>
                <a:spcPts val="500"/>
              </a:spcBef>
              <a:defRPr/>
            </a:pPr>
            <a:endParaRPr lang="en-US" sz="1800" dirty="0"/>
          </a:p>
          <a:p>
            <a:pPr defTabSz="685783">
              <a:lnSpc>
                <a:spcPct val="100000"/>
              </a:lnSpc>
              <a:spcBef>
                <a:spcPts val="500"/>
              </a:spcBef>
              <a:defRPr/>
            </a:pPr>
            <a:r>
              <a:rPr lang="en-US" sz="1800" dirty="0"/>
              <a:t>Adopted May 22, 2025</a:t>
            </a:r>
            <a:endParaRPr lang="en-US" sz="1800" dirty="0">
              <a:solidFill>
                <a:schemeClr val="tx1"/>
              </a:solidFill>
            </a:endParaRPr>
          </a:p>
          <a:p>
            <a:pPr lvl="1" defTabSz="685783">
              <a:lnSpc>
                <a:spcPct val="100000"/>
              </a:lnSpc>
              <a:buFont typeface="Courier New" panose="02070309020205020404" pitchFamily="49" charset="0"/>
              <a:buChar char="o"/>
              <a:defRPr/>
            </a:pPr>
            <a:r>
              <a:rPr lang="en-US" sz="1800" b="1" dirty="0"/>
              <a:t>Ref #2023-24: </a:t>
            </a:r>
            <a:r>
              <a:rPr lang="en-US" sz="1800" i="1" dirty="0"/>
              <a:t>Current Expected Credit Losses (CECL) </a:t>
            </a:r>
            <a:r>
              <a:rPr lang="en-US" sz="1800" dirty="0"/>
              <a:t>– This item adopts Issue Paper No. 171 – Current Expected Losses (CECL), clarifying the issue paper is for historical reference only and should not be construed to provide statutory guidance. In addition, the issue paper will not be included in the 2026 AP&amp;P manual and will only be available electronically on the NAIC website. </a:t>
            </a:r>
          </a:p>
          <a:p>
            <a:pPr lvl="1" defTabSz="685783">
              <a:lnSpc>
                <a:spcPct val="100000"/>
              </a:lnSpc>
              <a:buFont typeface="Courier New" panose="02070309020205020404" pitchFamily="49" charset="0"/>
              <a:buChar char="o"/>
              <a:defRPr/>
            </a:pPr>
            <a:r>
              <a:rPr lang="en-US" sz="1800" b="1" dirty="0"/>
              <a:t>Ref #2025-04: </a:t>
            </a:r>
            <a:r>
              <a:rPr lang="en-US" sz="1800" i="1" dirty="0"/>
              <a:t>Capital Structure Code </a:t>
            </a:r>
            <a:r>
              <a:rPr lang="en-US" sz="1800" dirty="0"/>
              <a:t>– This item deletes the capital structure code reporting column (Column 37) from Schedule D-1-1: Long-Term Bonds – Issuer Credit Obligations (D-1-1) and Schedule D-1-2: Asset-Backed Securities (D-1-2) for year-end 2025. There is a comment letter and corresponding BWG proposal, 2025-11BWG, to be discussed for adoption in the May 29, 2025, BWG meeting.</a:t>
            </a:r>
          </a:p>
        </p:txBody>
      </p:sp>
      <p:sp>
        <p:nvSpPr>
          <p:cNvPr id="11" name="Text Placeholder 10">
            <a:extLst>
              <a:ext uri="{FF2B5EF4-FFF2-40B4-BE49-F238E27FC236}">
                <a16:creationId xmlns:a16="http://schemas.microsoft.com/office/drawing/2014/main" id="{DFFE9AFA-33C1-CFA6-EA32-482BBAA20CA3}"/>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405334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5D79-0BCC-0D9D-8E16-24754E6DD55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4686E99-1694-65EA-7508-3B7AEA2506B1}"/>
              </a:ext>
            </a:extLst>
          </p:cNvPr>
          <p:cNvSpPr>
            <a:spLocks noGrp="1"/>
          </p:cNvSpPr>
          <p:nvPr>
            <p:ph idx="1"/>
          </p:nvPr>
        </p:nvSpPr>
        <p:spPr>
          <a:xfrm>
            <a:off x="838200" y="1534160"/>
            <a:ext cx="10515600" cy="4642803"/>
          </a:xfrm>
        </p:spPr>
        <p:txBody>
          <a:bodyPr>
            <a:noAutofit/>
          </a:bodyPr>
          <a:lstStyle/>
          <a:p>
            <a:pPr fontAlgn="base"/>
            <a:r>
              <a:rPr lang="en-US" sz="1800" dirty="0"/>
              <a:t>Adopted May 22, 2025, </a:t>
            </a:r>
            <a:r>
              <a:rPr lang="en-US" sz="1800" i="1" dirty="0"/>
              <a:t>continued</a:t>
            </a:r>
            <a:endParaRPr lang="en-US" sz="1800" b="1" dirty="0"/>
          </a:p>
          <a:p>
            <a:pPr lvl="1" fontAlgn="base">
              <a:buFont typeface="Courier New" panose="02070309020205020404" pitchFamily="49" charset="0"/>
              <a:buChar char="o"/>
            </a:pPr>
            <a:r>
              <a:rPr lang="en-US" sz="1800" b="1" dirty="0"/>
              <a:t>Ref #2025-05:</a:t>
            </a:r>
            <a:r>
              <a:rPr lang="en-US" sz="1800" dirty="0"/>
              <a:t> </a:t>
            </a:r>
            <a:r>
              <a:rPr lang="en-US" sz="1800" i="1" dirty="0"/>
              <a:t>Reinsurer Affiliated Assets</a:t>
            </a:r>
            <a:r>
              <a:rPr lang="en-US" sz="1800" dirty="0"/>
              <a:t> – This item modifies SSAP No. 1 – </a:t>
            </a:r>
            <a:r>
              <a:rPr lang="en-US" sz="1800" i="1" dirty="0"/>
              <a:t>Accounting Policies, Risks &amp; Uncertainties, and Other Disclosures</a:t>
            </a:r>
            <a:r>
              <a:rPr lang="en-US" sz="1800" dirty="0"/>
              <a:t> to expand the restricted asset note disclosure (Note 5.L) to capture information, by investment schedule, of funds withheld assets that are related to/affiliated with the reinsurer. It also adds language in paragraph 23 of the SSAP that the restricted asset disclosure will be a required note in all quarterly and annual financial statements, effective with the 2025 Annual Statement and Q1 2026 Quarterly Statement. There is a corresponding BWG exposure (2025-10BWG) that will be discussed for adoption in the May 29, 2025 BWG meeting.</a:t>
            </a:r>
          </a:p>
          <a:p>
            <a:pPr lvl="1" fontAlgn="base">
              <a:buFont typeface="Courier New" panose="02070309020205020404" pitchFamily="49" charset="0"/>
              <a:buChar char="o"/>
            </a:pPr>
            <a:r>
              <a:rPr lang="en-US" sz="1800" b="1" dirty="0"/>
              <a:t>Ref #2025-08:</a:t>
            </a:r>
            <a:r>
              <a:rPr lang="en-US" sz="1800" dirty="0"/>
              <a:t> </a:t>
            </a:r>
            <a:r>
              <a:rPr lang="en-US" sz="1800" i="1" dirty="0"/>
              <a:t>Medicare Part D Prescription Drug Payment Plan Disclosures</a:t>
            </a:r>
            <a:r>
              <a:rPr lang="en-US" sz="1800" dirty="0"/>
              <a:t> – This item modifies SSAP No. 84 – </a:t>
            </a:r>
            <a:r>
              <a:rPr lang="en-US" sz="1800" i="1" dirty="0"/>
              <a:t>Health Care and Government Insured Plan Receivables</a:t>
            </a:r>
            <a:r>
              <a:rPr lang="en-US" sz="1800" dirty="0"/>
              <a:t> to add disclosures for Medicare Part D Prescription Payment Plan receivables to Note 28 – Health Care Receivables starting with the 2025 Annual reporting period. This item has a corresponding BWG exposure (2025-04BWG) that will be discussed for adoption in the May 29th, 2025 BWG meeting. NAIC staff recommends the BWG adopt 2025-04BWG after modifying the proposal to remove the prior year column from the Annual Statement instructions and illustrations for Note 28.C(1).</a:t>
            </a:r>
          </a:p>
        </p:txBody>
      </p:sp>
      <p:sp>
        <p:nvSpPr>
          <p:cNvPr id="11" name="Text Placeholder 10">
            <a:extLst>
              <a:ext uri="{FF2B5EF4-FFF2-40B4-BE49-F238E27FC236}">
                <a16:creationId xmlns:a16="http://schemas.microsoft.com/office/drawing/2014/main" id="{297E6C25-D1F0-02F9-B6F7-BD694BB8717B}"/>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376779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7E99D-CEA0-8584-FBBE-83E0B3AC1927}"/>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AED57F1-B29D-1E1A-991E-F22D4B714433}"/>
              </a:ext>
            </a:extLst>
          </p:cNvPr>
          <p:cNvSpPr>
            <a:spLocks noGrp="1"/>
          </p:cNvSpPr>
          <p:nvPr>
            <p:ph idx="1"/>
          </p:nvPr>
        </p:nvSpPr>
        <p:spPr>
          <a:xfrm>
            <a:off x="838200" y="1239254"/>
            <a:ext cx="10515600" cy="4866590"/>
          </a:xfrm>
        </p:spPr>
        <p:txBody>
          <a:bodyPr>
            <a:normAutofit/>
          </a:bodyPr>
          <a:lstStyle/>
          <a:p>
            <a:pPr marL="0" indent="0" defTabSz="685783">
              <a:lnSpc>
                <a:spcPct val="100000"/>
              </a:lnSpc>
              <a:spcBef>
                <a:spcPts val="500"/>
              </a:spcBef>
              <a:buNone/>
              <a:defRPr/>
            </a:pPr>
            <a:r>
              <a:rPr lang="en-US" sz="2400" b="1" dirty="0"/>
              <a:t>Effective for 2025</a:t>
            </a:r>
          </a:p>
          <a:p>
            <a:pPr marL="0" indent="0" defTabSz="685783">
              <a:lnSpc>
                <a:spcPct val="100000"/>
              </a:lnSpc>
              <a:spcBef>
                <a:spcPts val="500"/>
              </a:spcBef>
              <a:buNone/>
              <a:defRPr/>
            </a:pPr>
            <a:endParaRPr lang="en-US" sz="1800" dirty="0"/>
          </a:p>
          <a:p>
            <a:pPr defTabSz="685783">
              <a:lnSpc>
                <a:spcPct val="100000"/>
              </a:lnSpc>
              <a:spcBef>
                <a:spcPts val="500"/>
              </a:spcBef>
              <a:defRPr/>
            </a:pPr>
            <a:r>
              <a:rPr lang="en-US" sz="1800" dirty="0"/>
              <a:t>Adopted August 11, 2025</a:t>
            </a:r>
            <a:endParaRPr lang="en-US" sz="1800" dirty="0">
              <a:solidFill>
                <a:schemeClr val="tx1"/>
              </a:solidFill>
            </a:endParaRPr>
          </a:p>
          <a:p>
            <a:pPr lvl="1" defTabSz="685783">
              <a:lnSpc>
                <a:spcPct val="100000"/>
              </a:lnSpc>
              <a:buFont typeface="Courier New" panose="02070309020205020404" pitchFamily="49" charset="0"/>
              <a:buChar char="o"/>
              <a:defRPr/>
            </a:pPr>
            <a:r>
              <a:rPr lang="en-US" sz="1800" b="1" dirty="0"/>
              <a:t>Ref #2025-17EP:</a:t>
            </a:r>
            <a:r>
              <a:rPr lang="en-US" sz="1800" dirty="0"/>
              <a:t> SSAP No. 26</a:t>
            </a:r>
            <a:r>
              <a:rPr lang="en-US" sz="1800" i="1" dirty="0"/>
              <a:t>—Bonds, </a:t>
            </a:r>
            <a:r>
              <a:rPr lang="en-US" sz="1800" dirty="0"/>
              <a:t>SSAP No. 41</a:t>
            </a:r>
            <a:r>
              <a:rPr lang="en-US" sz="1800" i="1" dirty="0"/>
              <a:t>—Surplus Notes, </a:t>
            </a:r>
            <a:r>
              <a:rPr lang="en-US" sz="1800" dirty="0"/>
              <a:t>SSAP No. 56</a:t>
            </a:r>
            <a:r>
              <a:rPr lang="en-US" sz="1800" i="1" dirty="0"/>
              <a:t>—Separate Accounts, and Interpretation (INT) 22-01: Freddie Mac When Issued K-Deal (WI Trust) Certificates:</a:t>
            </a:r>
            <a:r>
              <a:rPr lang="en-US" sz="1800" dirty="0"/>
              <a:t> Adopted various editorial revisions, including updates to disclosures, removing a remaining credit rating provider (CRP) designation, and removing superseded terminology.</a:t>
            </a:r>
          </a:p>
          <a:p>
            <a:pPr lvl="1" defTabSz="685783">
              <a:lnSpc>
                <a:spcPct val="100000"/>
              </a:lnSpc>
              <a:buFont typeface="Courier New" panose="02070309020205020404" pitchFamily="49" charset="0"/>
              <a:buChar char="o"/>
              <a:defRPr/>
            </a:pPr>
            <a:r>
              <a:rPr lang="en-US" sz="1800" b="1" dirty="0"/>
              <a:t>Ref #2025-02: </a:t>
            </a:r>
            <a:r>
              <a:rPr lang="en-US" sz="1800" dirty="0"/>
              <a:t>SSAP No. 15</a:t>
            </a:r>
            <a:r>
              <a:rPr lang="en-US" sz="1800" i="1" dirty="0"/>
              <a:t>—Debt and Holding Company Obligations: Adopted Accounting Standards Update (ASU) 2024-04, Debt—Debt with Conversion and Other Options</a:t>
            </a:r>
            <a:r>
              <a:rPr lang="en-US" sz="1800" dirty="0"/>
              <a:t>, with modification to provide clarifications on induced conversions, including when the inducement shall be recognized as an expense by the issuer, as well as the fair value measurement of that expense.</a:t>
            </a:r>
          </a:p>
        </p:txBody>
      </p:sp>
      <p:sp>
        <p:nvSpPr>
          <p:cNvPr id="11" name="Text Placeholder 10">
            <a:extLst>
              <a:ext uri="{FF2B5EF4-FFF2-40B4-BE49-F238E27FC236}">
                <a16:creationId xmlns:a16="http://schemas.microsoft.com/office/drawing/2014/main" id="{64358477-06C7-2591-FE74-18C5F20E10D0}"/>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151362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CC19C-CDB9-237B-DBBD-0FC2AB323941}"/>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83BEEA0-C603-E64C-92FB-3337A9096ADA}"/>
              </a:ext>
            </a:extLst>
          </p:cNvPr>
          <p:cNvSpPr>
            <a:spLocks noGrp="1"/>
          </p:cNvSpPr>
          <p:nvPr>
            <p:ph idx="1"/>
          </p:nvPr>
        </p:nvSpPr>
        <p:spPr>
          <a:xfrm>
            <a:off x="838200" y="1239254"/>
            <a:ext cx="10515600" cy="5020230"/>
          </a:xfrm>
        </p:spPr>
        <p:txBody>
          <a:bodyPr>
            <a:noAutofit/>
          </a:bodyPr>
          <a:lstStyle/>
          <a:p>
            <a:pPr defTabSz="685783">
              <a:lnSpc>
                <a:spcPct val="100000"/>
              </a:lnSpc>
              <a:defRPr/>
            </a:pPr>
            <a:r>
              <a:rPr lang="en-US" sz="1700" dirty="0"/>
              <a:t>Adopted August 11, 2025, </a:t>
            </a:r>
            <a:r>
              <a:rPr lang="en-US" sz="1700" i="1" dirty="0"/>
              <a:t>continued</a:t>
            </a:r>
          </a:p>
          <a:p>
            <a:pPr lvl="1" defTabSz="685783">
              <a:lnSpc>
                <a:spcPct val="100000"/>
              </a:lnSpc>
              <a:buFont typeface="Courier New" panose="02070309020205020404" pitchFamily="49" charset="0"/>
              <a:buChar char="o"/>
              <a:defRPr/>
            </a:pPr>
            <a:r>
              <a:rPr lang="en-US" sz="1700" b="1" dirty="0"/>
              <a:t>Ref #2025-16: </a:t>
            </a:r>
            <a:r>
              <a:rPr lang="en-US" sz="1700" i="1" dirty="0"/>
              <a:t>Accounting Practices and Procedures Manual </a:t>
            </a:r>
            <a:r>
              <a:rPr lang="en-US" sz="1700" dirty="0"/>
              <a:t>(AP&amp;P Manual): Adopted revisions to the 2026 AP&amp;P Manual to streamline the status section of each SSAP. The status section would no longer reference issue papers, and references to “substantively revised” would be changed to “conceptually revised” to be consistent with previously adopted policy statement language.</a:t>
            </a:r>
          </a:p>
          <a:p>
            <a:pPr lvl="1" defTabSz="685783">
              <a:lnSpc>
                <a:spcPct val="100000"/>
              </a:lnSpc>
              <a:buFont typeface="Courier New" panose="02070309020205020404" pitchFamily="49" charset="0"/>
              <a:buChar char="o"/>
              <a:defRPr/>
            </a:pPr>
            <a:r>
              <a:rPr lang="en-US" sz="1700" i="1" dirty="0"/>
              <a:t>Appendix D—Nonapplicable GAAP Pronouncements</a:t>
            </a:r>
            <a:r>
              <a:rPr lang="en-US" sz="1700" dirty="0"/>
              <a:t>: The following U.S. generally accepted accounting principles (GAAP) standards were adopted for rejection as they are not applicable to statutory accounting:</a:t>
            </a:r>
          </a:p>
          <a:p>
            <a:pPr lvl="2" defTabSz="685783">
              <a:lnSpc>
                <a:spcPct val="100000"/>
              </a:lnSpc>
              <a:buFont typeface="Wingdings" panose="05000000000000000000" pitchFamily="2" charset="2"/>
              <a:buChar char="§"/>
              <a:defRPr/>
            </a:pPr>
            <a:r>
              <a:rPr lang="en-US" sz="1700" b="1" dirty="0"/>
              <a:t>Ref #2025-10: i. </a:t>
            </a:r>
            <a:r>
              <a:rPr lang="en-US" sz="1700" dirty="0"/>
              <a:t>ASU 2023-07, Improvements to Reportable Segment Disclosures.</a:t>
            </a:r>
          </a:p>
          <a:p>
            <a:pPr lvl="2" defTabSz="685783">
              <a:lnSpc>
                <a:spcPct val="100000"/>
              </a:lnSpc>
              <a:buFont typeface="Wingdings" panose="05000000000000000000" pitchFamily="2" charset="2"/>
              <a:buChar char="§"/>
              <a:defRPr/>
            </a:pPr>
            <a:r>
              <a:rPr lang="en-US" sz="1700" b="1" dirty="0"/>
              <a:t>Ref #2025-11: ii. </a:t>
            </a:r>
            <a:r>
              <a:rPr lang="en-US" sz="1700" dirty="0"/>
              <a:t>ASU 2024-03, Disaggregation of Income Statement Expenses and ASU 2025-01, Clarifying the Effective Date of ASU 2024-03.</a:t>
            </a:r>
          </a:p>
          <a:p>
            <a:pPr lvl="2" defTabSz="685783">
              <a:lnSpc>
                <a:spcPct val="100000"/>
              </a:lnSpc>
              <a:buFont typeface="Wingdings" panose="05000000000000000000" pitchFamily="2" charset="2"/>
              <a:buChar char="§"/>
              <a:defRPr/>
            </a:pPr>
            <a:r>
              <a:rPr lang="en-US" sz="1700" b="1" dirty="0"/>
              <a:t>Ref #2025-15: iii. </a:t>
            </a:r>
            <a:r>
              <a:rPr lang="en-US" sz="1700" dirty="0"/>
              <a:t>ASU 2017-05, Other Income—Gains and Losses from the Derecognition of Nonfinancial Assets (Subtopic 610-20), Clarifying the Scope of Asset Derecognition Guidance and Accounting for Partial Sales of Nonfinancial Assets (Ref #2025-14) iv. ASU 2025-02, Liabilities (Topic 405), Amendments to SEC Paragraphs Pursuant to SEC Staff Accounting Bulletin No. 122.</a:t>
            </a:r>
          </a:p>
        </p:txBody>
      </p:sp>
      <p:sp>
        <p:nvSpPr>
          <p:cNvPr id="11" name="Text Placeholder 10">
            <a:extLst>
              <a:ext uri="{FF2B5EF4-FFF2-40B4-BE49-F238E27FC236}">
                <a16:creationId xmlns:a16="http://schemas.microsoft.com/office/drawing/2014/main" id="{929D52EA-BC38-B2CC-7F5A-2CB3FAABF5BB}"/>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426106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6D773AA-EABA-4A78-8DA6-B141B695D8D3}"/>
              </a:ext>
            </a:extLst>
          </p:cNvPr>
          <p:cNvSpPr>
            <a:spLocks noGrp="1"/>
          </p:cNvSpPr>
          <p:nvPr>
            <p:ph type="title"/>
          </p:nvPr>
        </p:nvSpPr>
        <p:spPr/>
        <p:txBody>
          <a:bodyPr>
            <a:normAutofit/>
          </a:bodyPr>
          <a:lstStyle/>
          <a:p>
            <a:r>
              <a:rPr lang="en-US" sz="4000" dirty="0"/>
              <a:t>Blanks Working Group Modifications to Financial Statements and Instructions</a:t>
            </a:r>
          </a:p>
        </p:txBody>
      </p:sp>
    </p:spTree>
    <p:extLst>
      <p:ext uri="{BB962C8B-B14F-4D97-AF65-F5344CB8AC3E}">
        <p14:creationId xmlns:p14="http://schemas.microsoft.com/office/powerpoint/2010/main" val="8500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EB82982C-20E0-49B9-5F59-1BEA9ABC0657}"/>
              </a:ext>
            </a:extLst>
          </p:cNvPr>
          <p:cNvSpPr txBox="1">
            <a:spLocks/>
          </p:cNvSpPr>
          <p:nvPr/>
        </p:nvSpPr>
        <p:spPr>
          <a:xfrm>
            <a:off x="504997" y="340187"/>
            <a:ext cx="10907685" cy="67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cap="small" dirty="0">
                <a:solidFill>
                  <a:schemeClr val="tx1"/>
                </a:solidFill>
              </a:rPr>
              <a:t>Blanks working group modifications to financial statements and instructions</a:t>
            </a:r>
          </a:p>
        </p:txBody>
      </p:sp>
      <p:graphicFrame>
        <p:nvGraphicFramePr>
          <p:cNvPr id="5" name="Content Placeholder 4">
            <a:extLst>
              <a:ext uri="{FF2B5EF4-FFF2-40B4-BE49-F238E27FC236}">
                <a16:creationId xmlns:a16="http://schemas.microsoft.com/office/drawing/2014/main" id="{3AD1BCEF-67F3-5633-D514-A580438CB3F5}"/>
              </a:ext>
            </a:extLst>
          </p:cNvPr>
          <p:cNvGraphicFramePr>
            <a:graphicFrameLocks noGrp="1"/>
          </p:cNvGraphicFramePr>
          <p:nvPr>
            <p:ph idx="1"/>
            <p:extLst>
              <p:ext uri="{D42A27DB-BD31-4B8C-83A1-F6EECF244321}">
                <p14:modId xmlns:p14="http://schemas.microsoft.com/office/powerpoint/2010/main" val="4181568273"/>
              </p:ext>
            </p:extLst>
          </p:nvPr>
        </p:nvGraphicFramePr>
        <p:xfrm>
          <a:off x="390697" y="773083"/>
          <a:ext cx="11621192" cy="6000126"/>
        </p:xfrm>
        <a:graphic>
          <a:graphicData uri="http://schemas.openxmlformats.org/drawingml/2006/table">
            <a:tbl>
              <a:tblPr firstRow="1" bandRow="1">
                <a:tableStyleId>{7DF18680-E054-41AD-8BC1-D1AEF772440D}</a:tableStyleId>
              </a:tblPr>
              <a:tblGrid>
                <a:gridCol w="2061558">
                  <a:extLst>
                    <a:ext uri="{9D8B030D-6E8A-4147-A177-3AD203B41FA5}">
                      <a16:colId xmlns:a16="http://schemas.microsoft.com/office/drawing/2014/main" val="186271335"/>
                    </a:ext>
                  </a:extLst>
                </a:gridCol>
                <a:gridCol w="1737360">
                  <a:extLst>
                    <a:ext uri="{9D8B030D-6E8A-4147-A177-3AD203B41FA5}">
                      <a16:colId xmlns:a16="http://schemas.microsoft.com/office/drawing/2014/main" val="101817518"/>
                    </a:ext>
                  </a:extLst>
                </a:gridCol>
                <a:gridCol w="6159730">
                  <a:extLst>
                    <a:ext uri="{9D8B030D-6E8A-4147-A177-3AD203B41FA5}">
                      <a16:colId xmlns:a16="http://schemas.microsoft.com/office/drawing/2014/main" val="1424758021"/>
                    </a:ext>
                  </a:extLst>
                </a:gridCol>
                <a:gridCol w="1662544">
                  <a:extLst>
                    <a:ext uri="{9D8B030D-6E8A-4147-A177-3AD203B41FA5}">
                      <a16:colId xmlns:a16="http://schemas.microsoft.com/office/drawing/2014/main" val="2668284751"/>
                    </a:ext>
                  </a:extLst>
                </a:gridCol>
              </a:tblGrid>
              <a:tr h="530865">
                <a:tc>
                  <a:txBody>
                    <a:bodyPr/>
                    <a:lstStyle/>
                    <a:p>
                      <a:r>
                        <a:rPr lang="en-US" sz="1400" dirty="0">
                          <a:latin typeface="Arial" panose="020B0604020202020204" pitchFamily="34" charset="0"/>
                          <a:cs typeface="Arial" panose="020B0604020202020204" pitchFamily="34" charset="0"/>
                        </a:rPr>
                        <a:t>Reference Number</a:t>
                      </a:r>
                    </a:p>
                  </a:txBody>
                  <a:tcPr/>
                </a:tc>
                <a:tc>
                  <a:txBody>
                    <a:bodyPr/>
                    <a:lstStyle/>
                    <a:p>
                      <a:r>
                        <a:rPr lang="en-US" sz="1400" dirty="0">
                          <a:latin typeface="Arial" panose="020B0604020202020204" pitchFamily="34" charset="0"/>
                          <a:cs typeface="Arial" panose="020B0604020202020204" pitchFamily="34" charset="0"/>
                        </a:rPr>
                        <a:t>Adopted/</a:t>
                      </a:r>
                    </a:p>
                    <a:p>
                      <a:r>
                        <a:rPr lang="en-US" sz="1400" dirty="0">
                          <a:latin typeface="Arial" panose="020B0604020202020204" pitchFamily="34" charset="0"/>
                          <a:cs typeface="Arial" panose="020B0604020202020204" pitchFamily="34" charset="0"/>
                        </a:rPr>
                        <a:t>Effective Date</a:t>
                      </a:r>
                    </a:p>
                  </a:txBody>
                  <a:tcPr/>
                </a:tc>
                <a:tc>
                  <a:txBody>
                    <a:bodyPr/>
                    <a:lstStyle/>
                    <a:p>
                      <a:r>
                        <a:rPr lang="en-US" sz="1400" dirty="0">
                          <a:latin typeface="Arial" panose="020B0604020202020204" pitchFamily="34" charset="0"/>
                          <a:cs typeface="Arial" panose="020B0604020202020204" pitchFamily="34" charset="0"/>
                        </a:rPr>
                        <a:t>Description</a:t>
                      </a:r>
                    </a:p>
                  </a:txBody>
                  <a:tcPr/>
                </a:tc>
                <a:tc>
                  <a:txBody>
                    <a:bodyPr/>
                    <a:lstStyle/>
                    <a:p>
                      <a:r>
                        <a:rPr lang="en-US" sz="1400" dirty="0">
                          <a:latin typeface="Arial" panose="020B0604020202020204" pitchFamily="34" charset="0"/>
                          <a:cs typeface="Arial" panose="020B0604020202020204" pitchFamily="34" charset="0"/>
                        </a:rPr>
                        <a:t>Statement Type</a:t>
                      </a:r>
                    </a:p>
                  </a:txBody>
                  <a:tcPr/>
                </a:tc>
                <a:extLst>
                  <a:ext uri="{0D108BD9-81ED-4DB2-BD59-A6C34878D82A}">
                    <a16:rowId xmlns:a16="http://schemas.microsoft.com/office/drawing/2014/main" val="648615752"/>
                  </a:ext>
                </a:extLst>
              </a:tr>
              <a:tr h="1186638">
                <a:tc>
                  <a:txBody>
                    <a:bodyPr/>
                    <a:lstStyle/>
                    <a:p>
                      <a:r>
                        <a:rPr lang="en-US" sz="1400" dirty="0">
                          <a:latin typeface="Arial" panose="020B0604020202020204" pitchFamily="34" charset="0"/>
                          <a:cs typeface="Arial" panose="020B0604020202020204" pitchFamily="34" charset="0"/>
                          <a:hlinkClick r:id="rId2"/>
                        </a:rPr>
                        <a:t>2014-19BWG Modified</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Quarterly 2026</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Update Schedule BA line categories and instructions for the expansion of collateral loans. Add two electronic-only columns on Schedule BA, Part 1 for reporting fair value of collateral backing and the percentage of the collateral. Update the Asset Valuation Reserve instructions and blank for the added collateral loan lines.	</a:t>
                      </a:r>
                    </a:p>
                  </a:txBody>
                  <a:tcPr/>
                </a:tc>
                <a:tc>
                  <a:txBody>
                    <a:bodyPr/>
                    <a:lstStyle/>
                    <a:p>
                      <a:r>
                        <a:rPr lang="fr-FR" sz="1400" dirty="0">
                          <a:latin typeface="Arial" panose="020B0604020202020204" pitchFamily="34" charset="0"/>
                          <a:cs typeface="Arial" panose="020B0604020202020204" pitchFamily="34" charset="0"/>
                        </a:rPr>
                        <a:t>H, L/F, P/C, T, SA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7717913"/>
                  </a:ext>
                </a:extLst>
              </a:tr>
              <a:tr h="749456">
                <a:tc>
                  <a:txBody>
                    <a:bodyPr/>
                    <a:lstStyle/>
                    <a:p>
                      <a:r>
                        <a:rPr lang="en-US" sz="1400" dirty="0">
                          <a:latin typeface="Arial" panose="020B0604020202020204" pitchFamily="34" charset="0"/>
                          <a:cs typeface="Arial" panose="020B0604020202020204" pitchFamily="34" charset="0"/>
                          <a:hlinkClick r:id="rId3"/>
                        </a:rPr>
                        <a:t>2024-16BWG</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Quarterly 2026</a:t>
                      </a:r>
                    </a:p>
                  </a:txBody>
                  <a:tcPr/>
                </a:tc>
                <a:tc>
                  <a:txBody>
                    <a:bodyPr/>
                    <a:lstStyle/>
                    <a:p>
                      <a:r>
                        <a:rPr lang="en-US" sz="1400" dirty="0">
                          <a:latin typeface="Arial" panose="020B0604020202020204" pitchFamily="34" charset="0"/>
                          <a:cs typeface="Arial" panose="020B0604020202020204" pitchFamily="34" charset="0"/>
                        </a:rPr>
                        <a:t>Remove the quarterly investment interrogatory line 13 for reporting mortgages and real estate in short-term investments. Renumber all lines below the line being removed.</a:t>
                      </a:r>
                    </a:p>
                  </a:txBody>
                  <a:tcPr/>
                </a:tc>
                <a:tc>
                  <a:txBody>
                    <a:bodyPr/>
                    <a:lstStyle/>
                    <a:p>
                      <a:r>
                        <a:rPr lang="en-US" sz="1400" dirty="0">
                          <a:latin typeface="Arial" panose="020B0604020202020204" pitchFamily="34" charset="0"/>
                          <a:cs typeface="Arial" panose="020B0604020202020204" pitchFamily="34" charset="0"/>
                        </a:rPr>
                        <a:t>H, L/F, P/C, T</a:t>
                      </a:r>
                    </a:p>
                  </a:txBody>
                  <a:tcPr/>
                </a:tc>
                <a:extLst>
                  <a:ext uri="{0D108BD9-81ED-4DB2-BD59-A6C34878D82A}">
                    <a16:rowId xmlns:a16="http://schemas.microsoft.com/office/drawing/2014/main" val="3910008899"/>
                  </a:ext>
                </a:extLst>
              </a:tr>
              <a:tr h="968046">
                <a:tc>
                  <a:txBody>
                    <a:bodyPr/>
                    <a:lstStyle/>
                    <a:p>
                      <a:r>
                        <a:rPr lang="en-US" sz="1400" dirty="0">
                          <a:latin typeface="Arial" panose="020B0604020202020204" pitchFamily="34" charset="0"/>
                          <a:cs typeface="Arial" panose="020B0604020202020204" pitchFamily="34" charset="0"/>
                          <a:hlinkClick r:id="rId4"/>
                        </a:rPr>
                        <a:t>2025-01BWG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r>
                        <a:rPr lang="en-US" sz="1400" dirty="0">
                          <a:latin typeface="Arial" panose="020B0604020202020204" pitchFamily="34" charset="0"/>
                          <a:cs typeface="Arial" panose="020B0604020202020204" pitchFamily="34" charset="0"/>
                        </a:rPr>
                        <a:t>Update Note to Financial Statements Note 8 – Derivatives to include adopted revisions to </a:t>
                      </a:r>
                      <a:r>
                        <a:rPr lang="en-US" sz="1400" i="1" dirty="0">
                          <a:latin typeface="Arial" panose="020B0604020202020204" pitchFamily="34" charset="0"/>
                          <a:cs typeface="Arial" panose="020B0604020202020204" pitchFamily="34" charset="0"/>
                        </a:rPr>
                        <a:t>SSAP No. 86—Derivatives. Also update Note 11 – Debt for the adopted revisions </a:t>
                      </a:r>
                      <a:r>
                        <a:rPr lang="en-US" sz="1400" dirty="0">
                          <a:latin typeface="Arial" panose="020B0604020202020204" pitchFamily="34" charset="0"/>
                          <a:cs typeface="Arial" panose="020B0604020202020204" pitchFamily="34" charset="0"/>
                        </a:rPr>
                        <a:t>to </a:t>
                      </a:r>
                      <a:r>
                        <a:rPr lang="en-US" sz="1400" i="1" dirty="0">
                          <a:latin typeface="Arial" panose="020B0604020202020204" pitchFamily="34" charset="0"/>
                          <a:cs typeface="Arial" panose="020B0604020202020204" pitchFamily="34" charset="0"/>
                        </a:rPr>
                        <a:t>SSAP No. 15—Debt and Holding Company Obligations</a:t>
                      </a:r>
                      <a:r>
                        <a:rPr lang="en-US" sz="1400" dirty="0">
                          <a:latin typeface="Arial" panose="020B0604020202020204" pitchFamily="34" charset="0"/>
                          <a:cs typeface="Arial" panose="020B0604020202020204" pitchFamily="34" charset="0"/>
                        </a:rPr>
                        <a:t>.</a:t>
                      </a:r>
                    </a:p>
                  </a:txBody>
                  <a:tcPr/>
                </a:tc>
                <a:tc>
                  <a:txBody>
                    <a:bodyPr/>
                    <a:lstStyle/>
                    <a:p>
                      <a:r>
                        <a:rPr lang="en-US" sz="1400" dirty="0">
                          <a:latin typeface="Arial" panose="020B0604020202020204" pitchFamily="34" charset="0"/>
                          <a:cs typeface="Arial" panose="020B0604020202020204" pitchFamily="34" charset="0"/>
                        </a:rPr>
                        <a:t>H, L/F, P/C, T</a:t>
                      </a:r>
                    </a:p>
                  </a:txBody>
                  <a:tcPr/>
                </a:tc>
                <a:extLst>
                  <a:ext uri="{0D108BD9-81ED-4DB2-BD59-A6C34878D82A}">
                    <a16:rowId xmlns:a16="http://schemas.microsoft.com/office/drawing/2014/main" val="2458272566"/>
                  </a:ext>
                </a:extLst>
              </a:tr>
              <a:tr h="530865">
                <a:tc>
                  <a:txBody>
                    <a:bodyPr/>
                    <a:lstStyle/>
                    <a:p>
                      <a:r>
                        <a:rPr lang="en-US" sz="1400" dirty="0">
                          <a:latin typeface="Arial" panose="020B0604020202020204" pitchFamily="34" charset="0"/>
                          <a:cs typeface="Arial" panose="020B0604020202020204" pitchFamily="34" charset="0"/>
                          <a:hlinkClick r:id="rId5"/>
                        </a:rPr>
                        <a:t>2025-02BWG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r>
                        <a:rPr lang="en-US" sz="1400" dirty="0">
                          <a:latin typeface="Arial" panose="020B0604020202020204" pitchFamily="34" charset="0"/>
                          <a:cs typeface="Arial" panose="020B0604020202020204" pitchFamily="34" charset="0"/>
                        </a:rPr>
                        <a:t>Update Note to Financial Statements Note 9 – Income Taxes to include adopted revisions to </a:t>
                      </a:r>
                      <a:r>
                        <a:rPr lang="en-US" sz="1400" i="1" dirty="0">
                          <a:latin typeface="Arial" panose="020B0604020202020204" pitchFamily="34" charset="0"/>
                          <a:cs typeface="Arial" panose="020B0604020202020204" pitchFamily="34" charset="0"/>
                        </a:rPr>
                        <a:t>SSAP No. 101—Income Taxes</a:t>
                      </a:r>
                      <a:r>
                        <a:rPr lang="en-US" sz="1400" i="0" dirty="0">
                          <a:latin typeface="Arial" panose="020B0604020202020204" pitchFamily="34" charset="0"/>
                          <a:cs typeface="Arial" panose="020B0604020202020204" pitchFamily="34" charset="0"/>
                        </a:rPr>
                        <a:t>.</a:t>
                      </a:r>
                    </a:p>
                  </a:txBody>
                  <a:tcPr/>
                </a:tc>
                <a:tc>
                  <a:txBody>
                    <a:bodyPr/>
                    <a:lstStyle/>
                    <a:p>
                      <a:r>
                        <a:rPr lang="en-US" sz="1400" dirty="0">
                          <a:latin typeface="Arial" panose="020B0604020202020204" pitchFamily="34" charset="0"/>
                          <a:cs typeface="Arial" panose="020B0604020202020204" pitchFamily="34" charset="0"/>
                        </a:rPr>
                        <a:t>H, L/F, P/C, T</a:t>
                      </a:r>
                    </a:p>
                  </a:txBody>
                  <a:tcPr/>
                </a:tc>
                <a:extLst>
                  <a:ext uri="{0D108BD9-81ED-4DB2-BD59-A6C34878D82A}">
                    <a16:rowId xmlns:a16="http://schemas.microsoft.com/office/drawing/2014/main" val="1407079542"/>
                  </a:ext>
                </a:extLst>
              </a:tr>
              <a:tr h="530865">
                <a:tc>
                  <a:txBody>
                    <a:bodyPr/>
                    <a:lstStyle/>
                    <a:p>
                      <a:r>
                        <a:rPr lang="en-US" sz="1400" dirty="0">
                          <a:latin typeface="Arial" panose="020B0604020202020204" pitchFamily="34" charset="0"/>
                          <a:cs typeface="Arial" panose="020B0604020202020204" pitchFamily="34" charset="0"/>
                          <a:hlinkClick r:id="rId6"/>
                        </a:rPr>
                        <a:t>2025-04BWG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r>
                        <a:rPr lang="en-US" sz="1400" dirty="0">
                          <a:latin typeface="Arial" panose="020B0604020202020204" pitchFamily="34" charset="0"/>
                          <a:cs typeface="Arial" panose="020B0604020202020204" pitchFamily="34" charset="0"/>
                        </a:rPr>
                        <a:t>Add a new part to Note to Financial Statements Note 28 – Health Care Receivables to include Medicare Part D Prescription Payment Plans.</a:t>
                      </a:r>
                    </a:p>
                  </a:txBody>
                  <a:tcPr/>
                </a:tc>
                <a:tc>
                  <a:txBody>
                    <a:bodyPr/>
                    <a:lstStyle/>
                    <a:p>
                      <a:r>
                        <a:rPr lang="pt-BR" sz="1400" dirty="0">
                          <a:latin typeface="Arial" panose="020B0604020202020204" pitchFamily="34" charset="0"/>
                          <a:cs typeface="Arial" panose="020B0604020202020204" pitchFamily="34" charset="0"/>
                        </a:rPr>
                        <a:t>H, L/F, P/C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4874238"/>
                  </a:ext>
                </a:extLst>
              </a:tr>
              <a:tr h="749456">
                <a:tc>
                  <a:txBody>
                    <a:bodyPr/>
                    <a:lstStyle/>
                    <a:p>
                      <a:r>
                        <a:rPr lang="en-US" sz="1400" dirty="0">
                          <a:latin typeface="Arial" panose="020B0604020202020204" pitchFamily="34" charset="0"/>
                          <a:cs typeface="Arial" panose="020B0604020202020204" pitchFamily="34" charset="0"/>
                          <a:hlinkClick r:id="rId7"/>
                        </a:rPr>
                        <a:t>2025-06BWG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r>
                        <a:rPr lang="en-US" sz="1400" dirty="0">
                          <a:latin typeface="Arial" panose="020B0604020202020204" pitchFamily="34" charset="0"/>
                          <a:cs typeface="Arial" panose="020B0604020202020204" pitchFamily="34" charset="0"/>
                        </a:rPr>
                        <a:t>Update Note 5L – Restricted Assets instructions and illustrations to make the changes for clarification on what should be reflected within the restricted asset note.</a:t>
                      </a:r>
                    </a:p>
                  </a:txBody>
                  <a:tcPr/>
                </a:tc>
                <a:tc>
                  <a:txBody>
                    <a:bodyPr/>
                    <a:lstStyle/>
                    <a:p>
                      <a:r>
                        <a:rPr lang="en-US" sz="1400" dirty="0">
                          <a:latin typeface="Arial" panose="020B0604020202020204" pitchFamily="34" charset="0"/>
                          <a:cs typeface="Arial" panose="020B0604020202020204" pitchFamily="34" charset="0"/>
                        </a:rPr>
                        <a:t>H, L/F, P/C, T</a:t>
                      </a:r>
                    </a:p>
                  </a:txBody>
                  <a:tcPr/>
                </a:tc>
                <a:extLst>
                  <a:ext uri="{0D108BD9-81ED-4DB2-BD59-A6C34878D82A}">
                    <a16:rowId xmlns:a16="http://schemas.microsoft.com/office/drawing/2014/main" val="1307649811"/>
                  </a:ext>
                </a:extLst>
              </a:tr>
              <a:tr h="753935">
                <a:tc>
                  <a:txBody>
                    <a:bodyPr/>
                    <a:lstStyle/>
                    <a:p>
                      <a:r>
                        <a:rPr lang="en-US" sz="1400" dirty="0">
                          <a:latin typeface="Arial" panose="020B0604020202020204" pitchFamily="34" charset="0"/>
                          <a:cs typeface="Arial" panose="020B0604020202020204" pitchFamily="34" charset="0"/>
                          <a:hlinkClick r:id="rId8"/>
                        </a:rPr>
                        <a:t>2025-07BWG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r>
                        <a:rPr lang="en-US" sz="1400" dirty="0">
                          <a:latin typeface="Arial" panose="020B0604020202020204" pitchFamily="34" charset="0"/>
                          <a:cs typeface="Arial" panose="020B0604020202020204" pitchFamily="34" charset="0"/>
                        </a:rPr>
                        <a:t>Update Schedule P with editorial revisions exposed by the Casualty Actuarial and Statistical (C) Task Force.</a:t>
                      </a:r>
                    </a:p>
                  </a:txBody>
                  <a:tcPr/>
                </a:tc>
                <a:tc>
                  <a:txBody>
                    <a:bodyPr/>
                    <a:lstStyle/>
                    <a:p>
                      <a:r>
                        <a:rPr lang="en-US" sz="1400" dirty="0">
                          <a:latin typeface="Arial" panose="020B0604020202020204" pitchFamily="34" charset="0"/>
                          <a:cs typeface="Arial" panose="020B0604020202020204" pitchFamily="34" charset="0"/>
                        </a:rPr>
                        <a:t>P/C</a:t>
                      </a:r>
                    </a:p>
                  </a:txBody>
                  <a:tcPr/>
                </a:tc>
                <a:extLst>
                  <a:ext uri="{0D108BD9-81ED-4DB2-BD59-A6C34878D82A}">
                    <a16:rowId xmlns:a16="http://schemas.microsoft.com/office/drawing/2014/main" val="1935222892"/>
                  </a:ext>
                </a:extLst>
              </a:tr>
            </a:tbl>
          </a:graphicData>
        </a:graphic>
      </p:graphicFrame>
    </p:spTree>
    <p:extLst>
      <p:ext uri="{BB962C8B-B14F-4D97-AF65-F5344CB8AC3E}">
        <p14:creationId xmlns:p14="http://schemas.microsoft.com/office/powerpoint/2010/main" val="233201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18E0E-6206-2D4B-ECA2-95B8639F06E9}"/>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744768A-CACB-C6B1-A33F-0FC4963ABE8B}"/>
              </a:ext>
            </a:extLst>
          </p:cNvPr>
          <p:cNvGraphicFramePr>
            <a:graphicFrameLocks noGrp="1"/>
          </p:cNvGraphicFramePr>
          <p:nvPr>
            <p:ph idx="1"/>
            <p:extLst>
              <p:ext uri="{D42A27DB-BD31-4B8C-83A1-F6EECF244321}">
                <p14:modId xmlns:p14="http://schemas.microsoft.com/office/powerpoint/2010/main" val="4023885824"/>
              </p:ext>
            </p:extLst>
          </p:nvPr>
        </p:nvGraphicFramePr>
        <p:xfrm>
          <a:off x="160713" y="676737"/>
          <a:ext cx="11870574" cy="6043090"/>
        </p:xfrm>
        <a:graphic>
          <a:graphicData uri="http://schemas.openxmlformats.org/drawingml/2006/table">
            <a:tbl>
              <a:tblPr firstRow="1" bandRow="1">
                <a:tableStyleId>{7DF18680-E054-41AD-8BC1-D1AEF772440D}</a:tableStyleId>
              </a:tblPr>
              <a:tblGrid>
                <a:gridCol w="2061556">
                  <a:extLst>
                    <a:ext uri="{9D8B030D-6E8A-4147-A177-3AD203B41FA5}">
                      <a16:colId xmlns:a16="http://schemas.microsoft.com/office/drawing/2014/main" val="186271335"/>
                    </a:ext>
                  </a:extLst>
                </a:gridCol>
                <a:gridCol w="1650846">
                  <a:extLst>
                    <a:ext uri="{9D8B030D-6E8A-4147-A177-3AD203B41FA5}">
                      <a16:colId xmlns:a16="http://schemas.microsoft.com/office/drawing/2014/main" val="101817518"/>
                    </a:ext>
                  </a:extLst>
                </a:gridCol>
                <a:gridCol w="6592609">
                  <a:extLst>
                    <a:ext uri="{9D8B030D-6E8A-4147-A177-3AD203B41FA5}">
                      <a16:colId xmlns:a16="http://schemas.microsoft.com/office/drawing/2014/main" val="1424758021"/>
                    </a:ext>
                  </a:extLst>
                </a:gridCol>
                <a:gridCol w="1565563">
                  <a:extLst>
                    <a:ext uri="{9D8B030D-6E8A-4147-A177-3AD203B41FA5}">
                      <a16:colId xmlns:a16="http://schemas.microsoft.com/office/drawing/2014/main" val="2668284751"/>
                    </a:ext>
                  </a:extLst>
                </a:gridCol>
              </a:tblGrid>
              <a:tr h="426983">
                <a:tc>
                  <a:txBody>
                    <a:bodyPr/>
                    <a:lstStyle/>
                    <a:p>
                      <a:pPr algn="l"/>
                      <a:r>
                        <a:rPr lang="en-US" sz="1400" dirty="0">
                          <a:latin typeface="Arial" panose="020B0604020202020204" pitchFamily="34" charset="0"/>
                          <a:cs typeface="Arial" panose="020B0604020202020204" pitchFamily="34" charset="0"/>
                        </a:rPr>
                        <a:t>Reference Number</a:t>
                      </a:r>
                    </a:p>
                  </a:txBody>
                  <a:tcPr/>
                </a:tc>
                <a:tc>
                  <a:txBody>
                    <a:bodyPr/>
                    <a:lstStyle/>
                    <a:p>
                      <a:r>
                        <a:rPr lang="en-US" sz="1400" dirty="0">
                          <a:latin typeface="Arial" panose="020B0604020202020204" pitchFamily="34" charset="0"/>
                          <a:cs typeface="Arial" panose="020B0604020202020204" pitchFamily="34" charset="0"/>
                        </a:rPr>
                        <a:t>Adopted/</a:t>
                      </a:r>
                    </a:p>
                    <a:p>
                      <a:r>
                        <a:rPr lang="en-US" sz="1400" dirty="0">
                          <a:latin typeface="Arial" panose="020B0604020202020204" pitchFamily="34" charset="0"/>
                          <a:cs typeface="Arial" panose="020B0604020202020204" pitchFamily="34" charset="0"/>
                        </a:rPr>
                        <a:t>Effective Date</a:t>
                      </a:r>
                    </a:p>
                  </a:txBody>
                  <a:tcPr/>
                </a:tc>
                <a:tc>
                  <a:txBody>
                    <a:bodyPr/>
                    <a:lstStyle/>
                    <a:p>
                      <a:pPr algn="l"/>
                      <a:r>
                        <a:rPr lang="en-US" sz="1400" dirty="0">
                          <a:latin typeface="Arial" panose="020B0604020202020204" pitchFamily="34" charset="0"/>
                          <a:cs typeface="Arial" panose="020B0604020202020204" pitchFamily="34" charset="0"/>
                        </a:rPr>
                        <a:t>Description</a:t>
                      </a:r>
                    </a:p>
                  </a:txBody>
                  <a:tcPr/>
                </a:tc>
                <a:tc>
                  <a:txBody>
                    <a:bodyPr/>
                    <a:lstStyle/>
                    <a:p>
                      <a:pPr algn="l"/>
                      <a:r>
                        <a:rPr lang="en-US" sz="1400" dirty="0">
                          <a:latin typeface="Arial" panose="020B0604020202020204" pitchFamily="34" charset="0"/>
                          <a:cs typeface="Arial" panose="020B0604020202020204" pitchFamily="34" charset="0"/>
                        </a:rPr>
                        <a:t>Statement Type</a:t>
                      </a:r>
                    </a:p>
                  </a:txBody>
                  <a:tcPr/>
                </a:tc>
                <a:extLst>
                  <a:ext uri="{0D108BD9-81ED-4DB2-BD59-A6C34878D82A}">
                    <a16:rowId xmlns:a16="http://schemas.microsoft.com/office/drawing/2014/main" val="648615752"/>
                  </a:ext>
                </a:extLst>
              </a:tr>
              <a:tr h="1226821">
                <a:tc>
                  <a:txBody>
                    <a:bodyPr/>
                    <a:lstStyle/>
                    <a:p>
                      <a:pPr algn="l"/>
                      <a:r>
                        <a:rPr lang="en-US" sz="1400" dirty="0">
                          <a:latin typeface="Arial" panose="020B0604020202020204" pitchFamily="34" charset="0"/>
                          <a:cs typeface="Arial" panose="020B0604020202020204" pitchFamily="34" charset="0"/>
                          <a:hlinkClick r:id="rId2"/>
                        </a:rPr>
                        <a:t>2025-10BWG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pPr algn="l" fontAlgn="ctr"/>
                      <a:r>
                        <a:rPr lang="en-US" sz="1400" dirty="0">
                          <a:effectLst/>
                          <a:latin typeface="Arial" panose="020B0604020202020204" pitchFamily="34" charset="0"/>
                          <a:cs typeface="Arial" panose="020B0604020202020204" pitchFamily="34" charset="0"/>
                        </a:rPr>
                        <a:t>Update Note 5L to identify assets held under funds withholding agreements (including modco) that are affiliated with the reinsurer. Also updated the list of required quarterly disclosures to include Note 5L – Restricted Assets. With this change, this disclosure will be required in all interim and annual financial statements.</a:t>
                      </a:r>
                    </a:p>
                  </a:txBody>
                  <a:tcPr marL="19050" marR="19050" marT="19050" marB="19050" anchor="ctr"/>
                </a:tc>
                <a:tc>
                  <a:txBody>
                    <a:bodyPr/>
                    <a:lstStyle/>
                    <a:p>
                      <a:pPr algn="l"/>
                      <a:r>
                        <a:rPr lang="en-US" sz="1400" b="0" i="0" kern="1200" dirty="0">
                          <a:solidFill>
                            <a:schemeClr val="dk1"/>
                          </a:solidFill>
                          <a:effectLst/>
                          <a:latin typeface="Arial" panose="020B0604020202020204" pitchFamily="34" charset="0"/>
                          <a:ea typeface="+mn-ea"/>
                          <a:cs typeface="Arial" panose="020B0604020202020204" pitchFamily="34" charset="0"/>
                        </a:rPr>
                        <a:t>H, L/F, P/C,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7717913"/>
                  </a:ext>
                </a:extLst>
              </a:tr>
              <a:tr h="575338">
                <a:tc>
                  <a:txBody>
                    <a:bodyPr/>
                    <a:lstStyle/>
                    <a:p>
                      <a:pPr algn="l"/>
                      <a:r>
                        <a:rPr lang="en-US" sz="1400" dirty="0">
                          <a:latin typeface="Arial" panose="020B0604020202020204" pitchFamily="34" charset="0"/>
                          <a:cs typeface="Arial" panose="020B0604020202020204" pitchFamily="34" charset="0"/>
                          <a:hlinkClick r:id="rId3"/>
                        </a:rPr>
                        <a:t>2025-11BWG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b="0" i="0" kern="1200" dirty="0">
                          <a:solidFill>
                            <a:schemeClr val="dk1"/>
                          </a:solidFill>
                          <a:effectLst/>
                          <a:latin typeface="Arial" panose="020B0604020202020204" pitchFamily="34" charset="0"/>
                          <a:ea typeface="+mn-ea"/>
                          <a:cs typeface="Arial" panose="020B0604020202020204" pitchFamily="34" charset="0"/>
                        </a:rPr>
                        <a:t>Remove the capital structure code reporting column on Schedule D, Part 1, Sections 1 and 2.</a:t>
                      </a:r>
                      <a:endParaRPr lang="en-US" sz="1400" dirty="0">
                        <a:latin typeface="Arial" panose="020B0604020202020204" pitchFamily="34" charset="0"/>
                        <a:cs typeface="Arial" panose="020B0604020202020204" pitchFamily="34" charset="0"/>
                      </a:endParaRPr>
                    </a:p>
                  </a:txBody>
                  <a:tcPr/>
                </a:tc>
                <a:tc>
                  <a:txBody>
                    <a:bodyPr/>
                    <a:lstStyle/>
                    <a:p>
                      <a:pPr algn="l"/>
                      <a:r>
                        <a:rPr lang="fr-FR" sz="1400" b="0" i="0" kern="1200" dirty="0">
                          <a:solidFill>
                            <a:schemeClr val="dk1"/>
                          </a:solidFill>
                          <a:effectLst/>
                          <a:latin typeface="Arial" panose="020B0604020202020204" pitchFamily="34" charset="0"/>
                          <a:ea typeface="+mn-ea"/>
                          <a:cs typeface="Arial" panose="020B0604020202020204" pitchFamily="34" charset="0"/>
                        </a:rPr>
                        <a:t>H, L/F, P/C, T, SA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0008899"/>
                  </a:ext>
                </a:extLst>
              </a:tr>
              <a:tr h="575338">
                <a:tc>
                  <a:txBody>
                    <a:bodyPr/>
                    <a:lstStyle/>
                    <a:p>
                      <a:pPr algn="l"/>
                      <a:r>
                        <a:rPr lang="en-US" sz="1400" dirty="0">
                          <a:latin typeface="Arial" panose="020B0604020202020204" pitchFamily="34" charset="0"/>
                          <a:cs typeface="Arial" panose="020B0604020202020204" pitchFamily="34" charset="0"/>
                          <a:hlinkClick r:id="rId4"/>
                        </a:rPr>
                        <a:t>2025-13BWG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Update Notes to Financial Statements Note 13K with disclosure updates to </a:t>
                      </a:r>
                      <a:r>
                        <a:rPr lang="en-US" sz="1400" i="1" dirty="0">
                          <a:latin typeface="Arial" panose="020B0604020202020204" pitchFamily="34" charset="0"/>
                          <a:cs typeface="Arial" panose="020B0604020202020204" pitchFamily="34" charset="0"/>
                        </a:rPr>
                        <a:t>SSAP No. 41—Surplus Notes</a:t>
                      </a:r>
                      <a:r>
                        <a:rPr lang="en-US" sz="1400" dirty="0">
                          <a:latin typeface="Arial" panose="020B0604020202020204" pitchFamily="34" charset="0"/>
                          <a:cs typeface="Arial" panose="020B0604020202020204" pitchFamily="34" charset="0"/>
                        </a:rPr>
                        <a:t>.</a:t>
                      </a:r>
                    </a:p>
                  </a:txBody>
                  <a:tcPr/>
                </a:tc>
                <a:tc>
                  <a:txBody>
                    <a:bodyPr/>
                    <a:lstStyle/>
                    <a:p>
                      <a:pPr algn="l"/>
                      <a:r>
                        <a:rPr lang="fr-FR" sz="1400" b="0" i="0" kern="1200" dirty="0">
                          <a:solidFill>
                            <a:schemeClr val="dk1"/>
                          </a:solidFill>
                          <a:effectLst/>
                          <a:latin typeface="Arial" panose="020B0604020202020204" pitchFamily="34" charset="0"/>
                          <a:ea typeface="+mn-ea"/>
                          <a:cs typeface="Arial" panose="020B0604020202020204" pitchFamily="34" charset="0"/>
                        </a:rPr>
                        <a:t>H, L/F, P/C,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6781676"/>
                  </a:ext>
                </a:extLst>
              </a:tr>
              <a:tr h="1759855">
                <a:tc>
                  <a:txBody>
                    <a:bodyPr/>
                    <a:lstStyle/>
                    <a:p>
                      <a:pPr algn="l"/>
                      <a:r>
                        <a:rPr lang="en-US" sz="1400" dirty="0">
                          <a:latin typeface="Arial" panose="020B0604020202020204" pitchFamily="34" charset="0"/>
                          <a:cs typeface="Arial" panose="020B0604020202020204" pitchFamily="34" charset="0"/>
                          <a:hlinkClick r:id="rId5"/>
                        </a:rPr>
                        <a:t>2025-14BWG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Add instructions to include Medicare Part D Prescription Payment Plan information to the Health Care and other amounts receivable line on the Asset Page, Supplemental Health Care Exhibit, Exhibit 3 – Health Care Receivables, and Exhibit 3A – Analysis of Health Care Receivables. (Title has been added to the proposal because the Assets page is uniform for all statements. The changes in the proposal are only for Life/Fraternal, Property/Casualty, and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Arial" panose="020B0604020202020204" pitchFamily="34" charset="0"/>
                          <a:ea typeface="+mn-ea"/>
                          <a:cs typeface="Arial" panose="020B0604020202020204" pitchFamily="34" charset="0"/>
                        </a:rPr>
                        <a:t>H, L/F, P/C,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6637570"/>
                  </a:ext>
                </a:extLst>
              </a:tr>
              <a:tr h="575338">
                <a:tc>
                  <a:txBody>
                    <a:bodyPr/>
                    <a:lstStyle/>
                    <a:p>
                      <a:pPr algn="l"/>
                      <a:r>
                        <a:rPr lang="en-US" sz="1400" dirty="0">
                          <a:latin typeface="Arial" panose="020B0604020202020204" pitchFamily="34" charset="0"/>
                          <a:cs typeface="Arial" panose="020B0604020202020204" pitchFamily="34" charset="0"/>
                          <a:hlinkClick r:id="rId6"/>
                        </a:rPr>
                        <a:t>2025-15BWG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5/29/25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Update Note 8 – Derivatives in the Notes to Financial Statements and Schedule DB to clarify the terminology used for derivative financing premium.</a:t>
                      </a:r>
                    </a:p>
                  </a:txBody>
                  <a:tcPr/>
                </a:tc>
                <a:tc>
                  <a:txBody>
                    <a:bodyPr/>
                    <a:lstStyle/>
                    <a:p>
                      <a:pPr algn="l"/>
                      <a:r>
                        <a:rPr lang="fr-FR" sz="1400" dirty="0">
                          <a:latin typeface="Arial" panose="020B0604020202020204" pitchFamily="34" charset="0"/>
                          <a:cs typeface="Arial" panose="020B0604020202020204" pitchFamily="34" charset="0"/>
                        </a:rPr>
                        <a:t>H, L/F, P/C, T, SA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6847739"/>
                  </a:ext>
                </a:extLst>
              </a:tr>
              <a:tr h="812240">
                <a:tc>
                  <a:txBody>
                    <a:bodyPr/>
                    <a:lstStyle/>
                    <a:p>
                      <a:pPr algn="l"/>
                      <a:r>
                        <a:rPr lang="en-US" sz="1400" dirty="0">
                          <a:latin typeface="Arial" panose="020B0604020202020204" pitchFamily="34" charset="0"/>
                          <a:cs typeface="Arial" panose="020B0604020202020204" pitchFamily="34" charset="0"/>
                          <a:hlinkClick r:id="rId4"/>
                        </a:rPr>
                        <a:t>2024-13BWG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Update the annual investment schedules for editorial items to the bond project. (Investment Sch. General Instructions, Sch. D Verification, Sch. D Part 1A, Sch. D Parts 3 &amp; 4, Sch. DL Parts 1 &amp; 2, and Sch. E Parts 1 &amp; 2).</a:t>
                      </a:r>
                    </a:p>
                  </a:txBody>
                  <a:tcPr/>
                </a:tc>
                <a:tc>
                  <a:txBody>
                    <a:bodyPr/>
                    <a:lstStyle/>
                    <a:p>
                      <a:pPr algn="l"/>
                      <a:r>
                        <a:rPr lang="fr-FR" sz="1400" dirty="0">
                          <a:latin typeface="Arial" panose="020B0604020202020204" pitchFamily="34" charset="0"/>
                          <a:cs typeface="Arial" panose="020B0604020202020204" pitchFamily="34" charset="0"/>
                        </a:rPr>
                        <a:t>H, L/F, P/C, T, SA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04320847"/>
                  </a:ext>
                </a:extLst>
              </a:tr>
            </a:tbl>
          </a:graphicData>
        </a:graphic>
      </p:graphicFrame>
      <p:sp>
        <p:nvSpPr>
          <p:cNvPr id="2" name="Text Placeholder 10">
            <a:extLst>
              <a:ext uri="{FF2B5EF4-FFF2-40B4-BE49-F238E27FC236}">
                <a16:creationId xmlns:a16="http://schemas.microsoft.com/office/drawing/2014/main" id="{D085737A-85C8-F3EE-F0AF-73AF09B8589E}"/>
              </a:ext>
            </a:extLst>
          </p:cNvPr>
          <p:cNvSpPr txBox="1">
            <a:spLocks/>
          </p:cNvSpPr>
          <p:nvPr/>
        </p:nvSpPr>
        <p:spPr>
          <a:xfrm>
            <a:off x="504997" y="340187"/>
            <a:ext cx="10907685" cy="67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cap="small" dirty="0">
                <a:solidFill>
                  <a:schemeClr val="tx1"/>
                </a:solidFill>
              </a:rPr>
              <a:t>Blanks working group modifications to financial statements and instructions</a:t>
            </a:r>
          </a:p>
        </p:txBody>
      </p:sp>
    </p:spTree>
    <p:extLst>
      <p:ext uri="{BB962C8B-B14F-4D97-AF65-F5344CB8AC3E}">
        <p14:creationId xmlns:p14="http://schemas.microsoft.com/office/powerpoint/2010/main" val="57335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11C8-5603-7B09-4B9F-FD48B5284825}"/>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7BADBCF-FD28-4868-D6A8-1C8B86426BF2}"/>
              </a:ext>
            </a:extLst>
          </p:cNvPr>
          <p:cNvGraphicFramePr>
            <a:graphicFrameLocks noGrp="1"/>
          </p:cNvGraphicFramePr>
          <p:nvPr>
            <p:ph idx="1"/>
            <p:extLst>
              <p:ext uri="{D42A27DB-BD31-4B8C-83A1-F6EECF244321}">
                <p14:modId xmlns:p14="http://schemas.microsoft.com/office/powerpoint/2010/main" val="295863525"/>
              </p:ext>
            </p:extLst>
          </p:nvPr>
        </p:nvGraphicFramePr>
        <p:xfrm>
          <a:off x="216130" y="731520"/>
          <a:ext cx="11787448" cy="5994584"/>
        </p:xfrm>
        <a:graphic>
          <a:graphicData uri="http://schemas.openxmlformats.org/drawingml/2006/table">
            <a:tbl>
              <a:tblPr firstRow="1" bandRow="1">
                <a:tableStyleId>{7DF18680-E054-41AD-8BC1-D1AEF772440D}</a:tableStyleId>
              </a:tblPr>
              <a:tblGrid>
                <a:gridCol w="2210552">
                  <a:extLst>
                    <a:ext uri="{9D8B030D-6E8A-4147-A177-3AD203B41FA5}">
                      <a16:colId xmlns:a16="http://schemas.microsoft.com/office/drawing/2014/main" val="186271335"/>
                    </a:ext>
                  </a:extLst>
                </a:gridCol>
                <a:gridCol w="1475854">
                  <a:extLst>
                    <a:ext uri="{9D8B030D-6E8A-4147-A177-3AD203B41FA5}">
                      <a16:colId xmlns:a16="http://schemas.microsoft.com/office/drawing/2014/main" val="101817518"/>
                    </a:ext>
                  </a:extLst>
                </a:gridCol>
                <a:gridCol w="6487497">
                  <a:extLst>
                    <a:ext uri="{9D8B030D-6E8A-4147-A177-3AD203B41FA5}">
                      <a16:colId xmlns:a16="http://schemas.microsoft.com/office/drawing/2014/main" val="1424758021"/>
                    </a:ext>
                  </a:extLst>
                </a:gridCol>
                <a:gridCol w="1613545">
                  <a:extLst>
                    <a:ext uri="{9D8B030D-6E8A-4147-A177-3AD203B41FA5}">
                      <a16:colId xmlns:a16="http://schemas.microsoft.com/office/drawing/2014/main" val="2668284751"/>
                    </a:ext>
                  </a:extLst>
                </a:gridCol>
              </a:tblGrid>
              <a:tr h="524156">
                <a:tc>
                  <a:txBody>
                    <a:bodyPr/>
                    <a:lstStyle/>
                    <a:p>
                      <a:pPr algn="l"/>
                      <a:r>
                        <a:rPr lang="en-US" sz="1400" dirty="0">
                          <a:latin typeface="Arial" panose="020B0604020202020204" pitchFamily="34" charset="0"/>
                          <a:cs typeface="Arial" panose="020B0604020202020204" pitchFamily="34" charset="0"/>
                        </a:rPr>
                        <a:t>Reference Number</a:t>
                      </a:r>
                    </a:p>
                  </a:txBody>
                  <a:tcPr/>
                </a:tc>
                <a:tc>
                  <a:txBody>
                    <a:bodyPr/>
                    <a:lstStyle/>
                    <a:p>
                      <a:r>
                        <a:rPr lang="en-US" sz="1400" dirty="0">
                          <a:latin typeface="Arial" panose="020B0604020202020204" pitchFamily="34" charset="0"/>
                          <a:cs typeface="Arial" panose="020B0604020202020204" pitchFamily="34" charset="0"/>
                        </a:rPr>
                        <a:t>Adopted/</a:t>
                      </a:r>
                    </a:p>
                    <a:p>
                      <a:r>
                        <a:rPr lang="en-US" sz="1400" dirty="0">
                          <a:latin typeface="Arial" panose="020B0604020202020204" pitchFamily="34" charset="0"/>
                          <a:cs typeface="Arial" panose="020B0604020202020204" pitchFamily="34" charset="0"/>
                        </a:rPr>
                        <a:t>Effective Date</a:t>
                      </a:r>
                    </a:p>
                  </a:txBody>
                  <a:tcPr/>
                </a:tc>
                <a:tc>
                  <a:txBody>
                    <a:bodyPr/>
                    <a:lstStyle/>
                    <a:p>
                      <a:pPr algn="l"/>
                      <a:r>
                        <a:rPr lang="en-US" sz="1400" dirty="0">
                          <a:latin typeface="Arial" panose="020B0604020202020204" pitchFamily="34" charset="0"/>
                          <a:cs typeface="Arial" panose="020B0604020202020204" pitchFamily="34" charset="0"/>
                        </a:rPr>
                        <a:t>Description</a:t>
                      </a:r>
                    </a:p>
                  </a:txBody>
                  <a:tcPr/>
                </a:tc>
                <a:tc>
                  <a:txBody>
                    <a:bodyPr/>
                    <a:lstStyle/>
                    <a:p>
                      <a:pPr algn="l"/>
                      <a:r>
                        <a:rPr lang="en-US" sz="1400" dirty="0">
                          <a:latin typeface="Arial" panose="020B0604020202020204" pitchFamily="34" charset="0"/>
                          <a:cs typeface="Arial" panose="020B0604020202020204" pitchFamily="34" charset="0"/>
                        </a:rPr>
                        <a:t>Statement Type</a:t>
                      </a:r>
                    </a:p>
                  </a:txBody>
                  <a:tcPr/>
                </a:tc>
                <a:extLst>
                  <a:ext uri="{0D108BD9-81ED-4DB2-BD59-A6C34878D82A}">
                    <a16:rowId xmlns:a16="http://schemas.microsoft.com/office/drawing/2014/main" val="648615752"/>
                  </a:ext>
                </a:extLst>
              </a:tr>
              <a:tr h="1758283">
                <a:tc>
                  <a:txBody>
                    <a:bodyPr/>
                    <a:lstStyle/>
                    <a:p>
                      <a:pPr algn="l"/>
                      <a:r>
                        <a:rPr lang="en-US" sz="1400" dirty="0">
                          <a:latin typeface="Arial" panose="020B0604020202020204" pitchFamily="34" charset="0"/>
                          <a:cs typeface="Arial" panose="020B0604020202020204" pitchFamily="34" charset="0"/>
                          <a:hlinkClick r:id="rId2"/>
                        </a:rPr>
                        <a:t>2024-14BWG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Update the 2025 annual (2026 quarterly) investment schedules line category for Bonds Issued by Funds Representing Operating Entities. (Annual – Investment Schedule General Instructions, Summary Investment Sch., Summary by Country, Sch. D Part 1A, Sch. D Part 1 Section 1, Sch. D Parts 3, 4 &amp; 5, Sch. DA Part 1, Sch. DL Parts 1 &amp; 2, and Sch. E Part 2/Quarterly – Investment Schedule General Instructions, Sch. D Parts 3 &amp; 4, Sch. DL Parts 1 &amp; 2, and Sch. E Part 2)</a:t>
                      </a:r>
                    </a:p>
                  </a:txBody>
                  <a:tcPr/>
                </a:tc>
                <a:tc>
                  <a:txBody>
                    <a:bodyPr/>
                    <a:lstStyle/>
                    <a:p>
                      <a:pPr algn="l"/>
                      <a:r>
                        <a:rPr lang="pt-BR" sz="1400" dirty="0">
                          <a:latin typeface="Arial" panose="020B0604020202020204" pitchFamily="34" charset="0"/>
                          <a:cs typeface="Arial" panose="020B0604020202020204" pitchFamily="34" charset="0"/>
                        </a:rPr>
                        <a:t>H, L/F, P/C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3702964"/>
                  </a:ext>
                </a:extLst>
              </a:tr>
              <a:tr h="580126">
                <a:tc>
                  <a:txBody>
                    <a:bodyPr/>
                    <a:lstStyle/>
                    <a:p>
                      <a:pPr algn="l"/>
                      <a:r>
                        <a:rPr lang="en-US" sz="1400" dirty="0">
                          <a:latin typeface="Arial" panose="020B0604020202020204" pitchFamily="34" charset="0"/>
                          <a:cs typeface="Arial" panose="020B0604020202020204" pitchFamily="34" charset="0"/>
                          <a:hlinkClick r:id="rId3"/>
                        </a:rPr>
                        <a:t>2024-15BWG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Remove the ACA disclosure on the transitional reinsurance program and the risk corridors program from the Supplemental Health Care Exhibit.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latin typeface="Arial" panose="020B0604020202020204" pitchFamily="34" charset="0"/>
                          <a:cs typeface="Arial" panose="020B0604020202020204" pitchFamily="34" charset="0"/>
                        </a:rPr>
                        <a:t>H, L/F, P/C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1290720"/>
                  </a:ext>
                </a:extLst>
              </a:tr>
              <a:tr h="580126">
                <a:tc>
                  <a:txBody>
                    <a:bodyPr/>
                    <a:lstStyle/>
                    <a:p>
                      <a:pPr algn="l"/>
                      <a:r>
                        <a:rPr lang="en-US" sz="1400" dirty="0">
                          <a:latin typeface="Arial" panose="020B0604020202020204" pitchFamily="34" charset="0"/>
                          <a:cs typeface="Arial" panose="020B0604020202020204" pitchFamily="34" charset="0"/>
                          <a:hlinkClick r:id="rId4"/>
                        </a:rPr>
                        <a:t>2024-17BWG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Add a line to the Market Conduct Annual Statement (MCAS) Premium Exhibit for Pet Insurance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latin typeface="Arial" panose="020B0604020202020204" pitchFamily="34" charset="0"/>
                          <a:cs typeface="Arial" panose="020B0604020202020204" pitchFamily="34" charset="0"/>
                        </a:rPr>
                        <a:t>H, L/F, P/C</a:t>
                      </a:r>
                      <a:endParaRPr lang="en-US" sz="140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340405"/>
                  </a:ext>
                </a:extLst>
              </a:tr>
              <a:tr h="811515">
                <a:tc>
                  <a:txBody>
                    <a:bodyPr/>
                    <a:lstStyle/>
                    <a:p>
                      <a:pPr algn="l"/>
                      <a:r>
                        <a:rPr lang="en-US" sz="1400" dirty="0">
                          <a:latin typeface="Arial" panose="020B0604020202020204" pitchFamily="34" charset="0"/>
                          <a:cs typeface="Arial" panose="020B0604020202020204" pitchFamily="34" charset="0"/>
                          <a:hlinkClick r:id="rId5"/>
                        </a:rPr>
                        <a:t>2024-18BWG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Add a footnote to the Supplemental Health Care Exhibit (SHCE) Part 2 to report the amount of premium deficiency reserves that are included in different lines of Part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latin typeface="Arial" panose="020B0604020202020204" pitchFamily="34" charset="0"/>
                          <a:cs typeface="Arial" panose="020B0604020202020204" pitchFamily="34" charset="0"/>
                        </a:rPr>
                        <a:t>H, L/F, P/C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8985758"/>
                  </a:ext>
                </a:extLst>
              </a:tr>
              <a:tr h="580126">
                <a:tc>
                  <a:txBody>
                    <a:bodyPr/>
                    <a:lstStyle/>
                    <a:p>
                      <a:pPr algn="l"/>
                      <a:r>
                        <a:rPr lang="en-US" sz="1400" dirty="0">
                          <a:latin typeface="Arial" panose="020B0604020202020204" pitchFamily="34" charset="0"/>
                          <a:cs typeface="Arial" panose="020B0604020202020204" pitchFamily="34" charset="0"/>
                          <a:hlinkClick r:id="rId6"/>
                        </a:rPr>
                        <a:t>2024-20BWG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Add electronic-only contact information field to the annual and quarterly Jurat page for the Guaranty Association Assessment Contact.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latin typeface="Arial" panose="020B0604020202020204" pitchFamily="34" charset="0"/>
                          <a:cs typeface="Arial" panose="020B0604020202020204" pitchFamily="34" charset="0"/>
                        </a:rPr>
                        <a:t>H, L/F, P/C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8346311"/>
                  </a:ext>
                </a:extLst>
              </a:tr>
              <a:tr h="580126">
                <a:tc>
                  <a:txBody>
                    <a:bodyPr/>
                    <a:lstStyle/>
                    <a:p>
                      <a:pPr algn="l"/>
                      <a:r>
                        <a:rPr lang="en-US" sz="1400" dirty="0">
                          <a:latin typeface="Arial" panose="020B0604020202020204" pitchFamily="34" charset="0"/>
                          <a:cs typeface="Arial" panose="020B0604020202020204" pitchFamily="34" charset="0"/>
                          <a:hlinkClick r:id="rId7"/>
                        </a:rPr>
                        <a:t>2024-21BWG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Update Sch. D Parts 4 &amp; 5 instructions to add clarifying instructions on what should be included on the investment schedule.</a:t>
                      </a:r>
                    </a:p>
                  </a:txBody>
                  <a:tcPr/>
                </a:tc>
                <a:tc>
                  <a:txBody>
                    <a:bodyPr/>
                    <a:lstStyle/>
                    <a:p>
                      <a:pPr algn="l"/>
                      <a:r>
                        <a:rPr lang="fr-FR" sz="1400" dirty="0">
                          <a:latin typeface="Arial" panose="020B0604020202020204" pitchFamily="34" charset="0"/>
                          <a:cs typeface="Arial" panose="020B0604020202020204" pitchFamily="34" charset="0"/>
                        </a:rPr>
                        <a:t>H, L/F, P/C, T, SA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585376"/>
                  </a:ext>
                </a:extLst>
              </a:tr>
              <a:tr h="580126">
                <a:tc>
                  <a:txBody>
                    <a:bodyPr/>
                    <a:lstStyle/>
                    <a:p>
                      <a:pPr algn="l"/>
                      <a:r>
                        <a:rPr lang="en-US" sz="1400" dirty="0">
                          <a:latin typeface="Arial" panose="020B0604020202020204" pitchFamily="34" charset="0"/>
                          <a:cs typeface="Arial" panose="020B0604020202020204" pitchFamily="34" charset="0"/>
                          <a:hlinkClick r:id="rId8"/>
                        </a:rPr>
                        <a:t>2024-22BWG</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2025</a:t>
                      </a:r>
                    </a:p>
                  </a:txBody>
                  <a:tcPr/>
                </a:tc>
                <a:tc>
                  <a:txBody>
                    <a:bodyPr/>
                    <a:lstStyle/>
                    <a:p>
                      <a:pPr algn="l"/>
                      <a:r>
                        <a:rPr lang="en-US" sz="1400" dirty="0">
                          <a:latin typeface="Arial" panose="020B0604020202020204" pitchFamily="34" charset="0"/>
                          <a:cs typeface="Arial" panose="020B0604020202020204" pitchFamily="34" charset="0"/>
                        </a:rPr>
                        <a:t>Update Sch. BA definitions for Surplus Debentures and Capital Notes to add clarification on what should be reported in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H, L/F, P/C, T, SA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0811938"/>
                  </a:ext>
                </a:extLst>
              </a:tr>
            </a:tbl>
          </a:graphicData>
        </a:graphic>
      </p:graphicFrame>
      <p:sp>
        <p:nvSpPr>
          <p:cNvPr id="2" name="Text Placeholder 10">
            <a:extLst>
              <a:ext uri="{FF2B5EF4-FFF2-40B4-BE49-F238E27FC236}">
                <a16:creationId xmlns:a16="http://schemas.microsoft.com/office/drawing/2014/main" id="{41C248DD-2975-5F24-2AF0-6E0CEA302B09}"/>
              </a:ext>
            </a:extLst>
          </p:cNvPr>
          <p:cNvSpPr txBox="1">
            <a:spLocks/>
          </p:cNvSpPr>
          <p:nvPr/>
        </p:nvSpPr>
        <p:spPr>
          <a:xfrm>
            <a:off x="504997" y="340187"/>
            <a:ext cx="10907685" cy="67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cap="small" dirty="0">
                <a:solidFill>
                  <a:schemeClr val="tx1"/>
                </a:solidFill>
              </a:rPr>
              <a:t>Blanks working group modifications to financial statements and instructions</a:t>
            </a:r>
          </a:p>
        </p:txBody>
      </p:sp>
    </p:spTree>
    <p:extLst>
      <p:ext uri="{BB962C8B-B14F-4D97-AF65-F5344CB8AC3E}">
        <p14:creationId xmlns:p14="http://schemas.microsoft.com/office/powerpoint/2010/main" val="169985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4821FC-A72A-4DCE-ADE9-84A6134311EE}"/>
              </a:ext>
            </a:extLst>
          </p:cNvPr>
          <p:cNvSpPr>
            <a:spLocks noGrp="1"/>
          </p:cNvSpPr>
          <p:nvPr>
            <p:ph type="title"/>
          </p:nvPr>
        </p:nvSpPr>
        <p:spPr/>
        <p:txBody>
          <a:bodyPr>
            <a:normAutofit/>
          </a:bodyPr>
          <a:lstStyle/>
          <a:p>
            <a:pPr marL="0" indent="0">
              <a:spcBef>
                <a:spcPts val="0"/>
              </a:spcBef>
            </a:pPr>
            <a:r>
              <a:rPr lang="en-US" sz="4000" b="1" cap="small" dirty="0"/>
              <a:t>Disclosure</a:t>
            </a:r>
          </a:p>
        </p:txBody>
      </p:sp>
      <p:sp>
        <p:nvSpPr>
          <p:cNvPr id="8" name="Content Placeholder 7">
            <a:extLst>
              <a:ext uri="{FF2B5EF4-FFF2-40B4-BE49-F238E27FC236}">
                <a16:creationId xmlns:a16="http://schemas.microsoft.com/office/drawing/2014/main" id="{451BCDBE-8994-494C-946F-B4A9BF140DC6}"/>
              </a:ext>
            </a:extLst>
          </p:cNvPr>
          <p:cNvSpPr>
            <a:spLocks noGrp="1"/>
          </p:cNvSpPr>
          <p:nvPr>
            <p:ph idx="1"/>
          </p:nvPr>
        </p:nvSpPr>
        <p:spPr/>
        <p:txBody>
          <a:bodyPr/>
          <a:lstStyle/>
          <a:p>
            <a:pPr marL="0" indent="0" algn="just">
              <a:buNone/>
            </a:pPr>
            <a:r>
              <a:rPr lang="en-US" sz="2000" i="1" dirty="0"/>
              <a:t>Information and training provided by Brown Plus as part of this webinar is intended for reference and information only. As the information is designed solely to provide guidance and is not intended to be a substitute for someone seeking personalized professional advice based on specific factual situations, responding to such inquires does NOT create a professional relationship between Brown Plus and participant and should not be interpreted as such.</a:t>
            </a:r>
          </a:p>
          <a:p>
            <a:pPr marL="0" indent="0" algn="just">
              <a:buNone/>
            </a:pPr>
            <a:r>
              <a:rPr lang="en-US" sz="2000" i="1" dirty="0"/>
              <a:t>Although Brown Plus has made every reasonable effort to ensure that the information provided is accurate, Brown Plus makes no warranties, expressed or implied, on the information provided. The participant accepts the information as is and assumes all responsibility for the use of such information.</a:t>
            </a:r>
          </a:p>
        </p:txBody>
      </p:sp>
    </p:spTree>
    <p:extLst>
      <p:ext uri="{BB962C8B-B14F-4D97-AF65-F5344CB8AC3E}">
        <p14:creationId xmlns:p14="http://schemas.microsoft.com/office/powerpoint/2010/main" val="261576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2309-2B9C-DF62-8BC5-C6ADD68BF58A}"/>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18402A0-1490-8212-E2E2-FF21F890FCD2}"/>
              </a:ext>
            </a:extLst>
          </p:cNvPr>
          <p:cNvGraphicFramePr>
            <a:graphicFrameLocks noGrp="1"/>
          </p:cNvGraphicFramePr>
          <p:nvPr>
            <p:ph idx="1"/>
            <p:extLst>
              <p:ext uri="{D42A27DB-BD31-4B8C-83A1-F6EECF244321}">
                <p14:modId xmlns:p14="http://schemas.microsoft.com/office/powerpoint/2010/main" val="3224146372"/>
              </p:ext>
            </p:extLst>
          </p:nvPr>
        </p:nvGraphicFramePr>
        <p:xfrm>
          <a:off x="298132" y="837601"/>
          <a:ext cx="11697133" cy="5862456"/>
        </p:xfrm>
        <a:graphic>
          <a:graphicData uri="http://schemas.openxmlformats.org/drawingml/2006/table">
            <a:tbl>
              <a:tblPr firstRow="1" bandRow="1">
                <a:tableStyleId>{7DF18680-E054-41AD-8BC1-D1AEF772440D}</a:tableStyleId>
              </a:tblPr>
              <a:tblGrid>
                <a:gridCol w="2054924">
                  <a:extLst>
                    <a:ext uri="{9D8B030D-6E8A-4147-A177-3AD203B41FA5}">
                      <a16:colId xmlns:a16="http://schemas.microsoft.com/office/drawing/2014/main" val="186271335"/>
                    </a:ext>
                  </a:extLst>
                </a:gridCol>
                <a:gridCol w="1529051">
                  <a:extLst>
                    <a:ext uri="{9D8B030D-6E8A-4147-A177-3AD203B41FA5}">
                      <a16:colId xmlns:a16="http://schemas.microsoft.com/office/drawing/2014/main" val="101817518"/>
                    </a:ext>
                  </a:extLst>
                </a:gridCol>
                <a:gridCol w="6517264">
                  <a:extLst>
                    <a:ext uri="{9D8B030D-6E8A-4147-A177-3AD203B41FA5}">
                      <a16:colId xmlns:a16="http://schemas.microsoft.com/office/drawing/2014/main" val="1424758021"/>
                    </a:ext>
                  </a:extLst>
                </a:gridCol>
                <a:gridCol w="1595894">
                  <a:extLst>
                    <a:ext uri="{9D8B030D-6E8A-4147-A177-3AD203B41FA5}">
                      <a16:colId xmlns:a16="http://schemas.microsoft.com/office/drawing/2014/main" val="2668284751"/>
                    </a:ext>
                  </a:extLst>
                </a:gridCol>
              </a:tblGrid>
              <a:tr h="576181">
                <a:tc>
                  <a:txBody>
                    <a:bodyPr/>
                    <a:lstStyle/>
                    <a:p>
                      <a:pPr algn="l"/>
                      <a:r>
                        <a:rPr lang="en-US" sz="1400" dirty="0">
                          <a:latin typeface="Arial" panose="020B0604020202020204" pitchFamily="34" charset="0"/>
                          <a:cs typeface="Arial" panose="020B0604020202020204" pitchFamily="34" charset="0"/>
                        </a:rPr>
                        <a:t>Reference Number</a:t>
                      </a:r>
                    </a:p>
                  </a:txBody>
                  <a:tcPr/>
                </a:tc>
                <a:tc>
                  <a:txBody>
                    <a:bodyPr/>
                    <a:lstStyle/>
                    <a:p>
                      <a:r>
                        <a:rPr lang="en-US" sz="1400" dirty="0">
                          <a:latin typeface="Arial" panose="020B0604020202020204" pitchFamily="34" charset="0"/>
                          <a:cs typeface="Arial" panose="020B0604020202020204" pitchFamily="34" charset="0"/>
                        </a:rPr>
                        <a:t>Adopted/</a:t>
                      </a:r>
                    </a:p>
                    <a:p>
                      <a:r>
                        <a:rPr lang="en-US" sz="1400" dirty="0">
                          <a:latin typeface="Arial" panose="020B0604020202020204" pitchFamily="34" charset="0"/>
                          <a:cs typeface="Arial" panose="020B0604020202020204" pitchFamily="34" charset="0"/>
                        </a:rPr>
                        <a:t>Effective Date</a:t>
                      </a:r>
                    </a:p>
                  </a:txBody>
                  <a:tcPr/>
                </a:tc>
                <a:tc>
                  <a:txBody>
                    <a:bodyPr/>
                    <a:lstStyle/>
                    <a:p>
                      <a:pPr algn="l"/>
                      <a:r>
                        <a:rPr lang="en-US" sz="1400" dirty="0">
                          <a:latin typeface="Arial" panose="020B0604020202020204" pitchFamily="34" charset="0"/>
                          <a:cs typeface="Arial" panose="020B0604020202020204" pitchFamily="34" charset="0"/>
                        </a:rPr>
                        <a:t>Description</a:t>
                      </a:r>
                    </a:p>
                  </a:txBody>
                  <a:tcPr/>
                </a:tc>
                <a:tc>
                  <a:txBody>
                    <a:bodyPr/>
                    <a:lstStyle/>
                    <a:p>
                      <a:pPr algn="l"/>
                      <a:r>
                        <a:rPr lang="en-US" sz="1400" dirty="0">
                          <a:latin typeface="Arial" panose="020B0604020202020204" pitchFamily="34" charset="0"/>
                          <a:cs typeface="Arial" panose="020B0604020202020204" pitchFamily="34" charset="0"/>
                        </a:rPr>
                        <a:t>Statement Type</a:t>
                      </a:r>
                    </a:p>
                  </a:txBody>
                  <a:tcPr/>
                </a:tc>
                <a:extLst>
                  <a:ext uri="{0D108BD9-81ED-4DB2-BD59-A6C34878D82A}">
                    <a16:rowId xmlns:a16="http://schemas.microsoft.com/office/drawing/2014/main" val="648615752"/>
                  </a:ext>
                </a:extLst>
              </a:tr>
              <a:tr h="1561284">
                <a:tc>
                  <a:txBody>
                    <a:bodyPr/>
                    <a:lstStyle/>
                    <a:p>
                      <a:pPr algn="l"/>
                      <a:r>
                        <a:rPr lang="en-US" sz="1400" dirty="0">
                          <a:latin typeface="Arial" panose="020B0604020202020204" pitchFamily="34" charset="0"/>
                          <a:cs typeface="Arial" panose="020B0604020202020204" pitchFamily="34" charset="0"/>
                          <a:hlinkClick r:id="rId2"/>
                        </a:rPr>
                        <a:t>2024-11BWG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8/7/2024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Annual/Quarterly 2025</a:t>
                      </a:r>
                    </a:p>
                  </a:txBody>
                  <a:tcPr/>
                </a:tc>
                <a:tc>
                  <a:txBody>
                    <a:bodyPr/>
                    <a:lstStyle/>
                    <a:p>
                      <a:pPr algn="l"/>
                      <a:r>
                        <a:rPr lang="en-US" sz="1400" dirty="0">
                          <a:latin typeface="Arial" panose="020B0604020202020204" pitchFamily="34" charset="0"/>
                          <a:cs typeface="Arial" panose="020B0604020202020204" pitchFamily="34" charset="0"/>
                        </a:rPr>
                        <a:t>Update the annual and quarterly instructions and blanks for the New Market Tax Credit (NMTC) changes. Annual changes will be made to: Assets, Notes to Financial Statements 5K, 14A, and 21E, Asset Valuation Reserve (AVR), and Schedule BA, Part 1, Part 3, and Verification Between Years. Quarterly changes will be made to: Assets and Schedule BA, Part 3, and Verification Between Years. The public comment period ended July 8, 2024.</a:t>
                      </a:r>
                    </a:p>
                  </a:txBody>
                  <a:tcPr/>
                </a:tc>
                <a:tc>
                  <a:txBody>
                    <a:bodyPr/>
                    <a:lstStyle/>
                    <a:p>
                      <a:pPr algn="l"/>
                      <a:r>
                        <a:rPr lang="fr-FR" sz="1400" dirty="0">
                          <a:latin typeface="Arial" panose="020B0604020202020204" pitchFamily="34" charset="0"/>
                          <a:cs typeface="Arial" panose="020B0604020202020204" pitchFamily="34" charset="0"/>
                        </a:rPr>
                        <a:t>H, L/F, P/C, SA,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3702964"/>
                  </a:ext>
                </a:extLst>
              </a:tr>
              <a:tr h="1349559">
                <a:tc>
                  <a:txBody>
                    <a:bodyPr/>
                    <a:lstStyle/>
                    <a:p>
                      <a:pPr algn="l"/>
                      <a:r>
                        <a:rPr lang="en-US" sz="1400" dirty="0">
                          <a:latin typeface="Arial" panose="020B0604020202020204" pitchFamily="34" charset="0"/>
                          <a:cs typeface="Arial" panose="020B0604020202020204" pitchFamily="34" charset="0"/>
                          <a:hlinkClick r:id="rId3"/>
                        </a:rPr>
                        <a:t>2024-12BWG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8/7/2024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Annual/Quarterly 2025</a:t>
                      </a:r>
                    </a:p>
                  </a:txBody>
                  <a:tcPr/>
                </a:tc>
                <a:tc>
                  <a:txBody>
                    <a:bodyPr/>
                    <a:lstStyle/>
                    <a:p>
                      <a:pPr algn="l"/>
                      <a:r>
                        <a:rPr lang="en-US" sz="1400" dirty="0">
                          <a:latin typeface="Arial" panose="020B0604020202020204" pitchFamily="34" charset="0"/>
                          <a:cs typeface="Arial" panose="020B0604020202020204" pitchFamily="34" charset="0"/>
                        </a:rPr>
                        <a:t>Update the quarterly investment schedules for editorial items to the bond project (Sch. D Verification, Sch. D Part 1B, Sch. D Part 3 &amp; 4, Sch. DL Part 1 &amp; 2, and Sch. E Part 1 &amp; 2). Update the Quarterly Investment Schedule General Instructions for the changes that were adopted in the Annual Investment Schedule General Instructions. (Reference adopted proposal 2023-06BWG).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H, L/F, P/C, SA, T</a:t>
                      </a:r>
                      <a:endParaRPr lang="en-US" sz="140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4526003"/>
                  </a:ext>
                </a:extLst>
              </a:tr>
              <a:tr h="1155443">
                <a:tc>
                  <a:txBody>
                    <a:bodyPr/>
                    <a:lstStyle/>
                    <a:p>
                      <a:pPr algn="l"/>
                      <a:r>
                        <a:rPr lang="en-US" sz="1400" dirty="0">
                          <a:latin typeface="Arial" panose="020B0604020202020204" pitchFamily="34" charset="0"/>
                          <a:cs typeface="Arial" panose="020B0604020202020204" pitchFamily="34" charset="0"/>
                          <a:hlinkClick r:id="rId4"/>
                        </a:rPr>
                        <a:t>2023-12BWG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5/23/2024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Annual/Quarterly 2025</a:t>
                      </a:r>
                    </a:p>
                  </a:txBody>
                  <a:tcPr/>
                </a:tc>
                <a:tc>
                  <a:txBody>
                    <a:bodyPr/>
                    <a:lstStyle/>
                    <a:p>
                      <a:pPr algn="l"/>
                      <a:r>
                        <a:rPr lang="en-US" sz="1400" dirty="0">
                          <a:latin typeface="Arial" panose="020B0604020202020204" pitchFamily="34" charset="0"/>
                          <a:cs typeface="Arial" panose="020B0604020202020204" pitchFamily="34" charset="0"/>
                        </a:rPr>
                        <a:t>Categorize debt securities on Schedule BA that do not qualify as bonds under </a:t>
                      </a:r>
                      <a:r>
                        <a:rPr lang="en-US" sz="1400" i="1" dirty="0">
                          <a:latin typeface="Arial" panose="020B0604020202020204" pitchFamily="34" charset="0"/>
                          <a:cs typeface="Arial" panose="020B0604020202020204" pitchFamily="34" charset="0"/>
                        </a:rPr>
                        <a:t>SSAP No. 26R—Bonds or SSAP No. 43R—Loan-Backed and Structured Securities and are captured in the scope of SSAP No. 21R—Other Admitted Assets</a:t>
                      </a:r>
                      <a:r>
                        <a:rPr lang="en-US" sz="1400" dirty="0">
                          <a:latin typeface="Arial" panose="020B0604020202020204" pitchFamily="34"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H, L/F, P/C, SA,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3546931"/>
                  </a:ext>
                </a:extLst>
              </a:tr>
              <a:tr h="1219989">
                <a:tc>
                  <a:txBody>
                    <a:bodyPr/>
                    <a:lstStyle/>
                    <a:p>
                      <a:pPr algn="l"/>
                      <a:r>
                        <a:rPr lang="en-US" sz="1400" dirty="0">
                          <a:latin typeface="Arial" panose="020B0604020202020204" pitchFamily="34" charset="0"/>
                          <a:cs typeface="Arial" panose="020B0604020202020204" pitchFamily="34" charset="0"/>
                          <a:hlinkClick r:id="rId5"/>
                        </a:rPr>
                        <a:t>2024-02BWG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5/23/2024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Annual/Quarterly 2025</a:t>
                      </a:r>
                    </a:p>
                  </a:txBody>
                  <a:tcPr/>
                </a:tc>
                <a:tc>
                  <a:txBody>
                    <a:bodyPr/>
                    <a:lstStyle/>
                    <a:p>
                      <a:pPr algn="l"/>
                      <a:r>
                        <a:rPr lang="en-US" sz="1400" dirty="0">
                          <a:latin typeface="Arial" panose="020B0604020202020204" pitchFamily="34" charset="0"/>
                          <a:cs typeface="Arial" panose="020B0604020202020204" pitchFamily="34" charset="0"/>
                        </a:rPr>
                        <a:t>Remove categories from Schedule DA, Part 1, and Schedule E, Part 2, that should be reported on Schedule BA. Add clarifying instructions on what should be included in the Other Short-Term and Other Cash Equivalent categories.</a:t>
                      </a:r>
                    </a:p>
                  </a:txBody>
                  <a:tcPr/>
                </a:tc>
                <a:tc>
                  <a:txBody>
                    <a:bodyPr/>
                    <a:lstStyle/>
                    <a:p>
                      <a:pPr algn="l"/>
                      <a:r>
                        <a:rPr lang="fr-FR" sz="1400" dirty="0">
                          <a:latin typeface="Arial" panose="020B0604020202020204" pitchFamily="34" charset="0"/>
                          <a:cs typeface="Arial" panose="020B0604020202020204" pitchFamily="34" charset="0"/>
                        </a:rPr>
                        <a:t>H, L/F, P/C, SA,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6085505"/>
                  </a:ext>
                </a:extLst>
              </a:tr>
            </a:tbl>
          </a:graphicData>
        </a:graphic>
      </p:graphicFrame>
      <p:sp>
        <p:nvSpPr>
          <p:cNvPr id="2" name="Text Placeholder 10">
            <a:extLst>
              <a:ext uri="{FF2B5EF4-FFF2-40B4-BE49-F238E27FC236}">
                <a16:creationId xmlns:a16="http://schemas.microsoft.com/office/drawing/2014/main" id="{155E4262-3A27-92E3-1BA0-6BCE929DFBCA}"/>
              </a:ext>
            </a:extLst>
          </p:cNvPr>
          <p:cNvSpPr txBox="1">
            <a:spLocks/>
          </p:cNvSpPr>
          <p:nvPr/>
        </p:nvSpPr>
        <p:spPr>
          <a:xfrm>
            <a:off x="504997" y="340187"/>
            <a:ext cx="10907685" cy="67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cap="small" dirty="0">
                <a:solidFill>
                  <a:schemeClr val="tx1"/>
                </a:solidFill>
              </a:rPr>
              <a:t>Blanks working group modifications to financial statements and instructions</a:t>
            </a:r>
          </a:p>
        </p:txBody>
      </p:sp>
    </p:spTree>
    <p:extLst>
      <p:ext uri="{BB962C8B-B14F-4D97-AF65-F5344CB8AC3E}">
        <p14:creationId xmlns:p14="http://schemas.microsoft.com/office/powerpoint/2010/main" val="383181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BB6A4-420B-BDB7-BA3B-106B73D48B13}"/>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E05914E-5CF9-09A7-DC88-32B94710BA64}"/>
              </a:ext>
            </a:extLst>
          </p:cNvPr>
          <p:cNvGraphicFramePr>
            <a:graphicFrameLocks noGrp="1"/>
          </p:cNvGraphicFramePr>
          <p:nvPr>
            <p:ph idx="1"/>
            <p:extLst>
              <p:ext uri="{D42A27DB-BD31-4B8C-83A1-F6EECF244321}">
                <p14:modId xmlns:p14="http://schemas.microsoft.com/office/powerpoint/2010/main" val="4270656252"/>
              </p:ext>
            </p:extLst>
          </p:nvPr>
        </p:nvGraphicFramePr>
        <p:xfrm>
          <a:off x="239942" y="1038225"/>
          <a:ext cx="11738697" cy="3866284"/>
        </p:xfrm>
        <a:graphic>
          <a:graphicData uri="http://schemas.openxmlformats.org/drawingml/2006/table">
            <a:tbl>
              <a:tblPr firstRow="1" bandRow="1">
                <a:tableStyleId>{7DF18680-E054-41AD-8BC1-D1AEF772440D}</a:tableStyleId>
              </a:tblPr>
              <a:tblGrid>
                <a:gridCol w="2062226">
                  <a:extLst>
                    <a:ext uri="{9D8B030D-6E8A-4147-A177-3AD203B41FA5}">
                      <a16:colId xmlns:a16="http://schemas.microsoft.com/office/drawing/2014/main" val="186271335"/>
                    </a:ext>
                  </a:extLst>
                </a:gridCol>
                <a:gridCol w="1534484">
                  <a:extLst>
                    <a:ext uri="{9D8B030D-6E8A-4147-A177-3AD203B41FA5}">
                      <a16:colId xmlns:a16="http://schemas.microsoft.com/office/drawing/2014/main" val="101817518"/>
                    </a:ext>
                  </a:extLst>
                </a:gridCol>
                <a:gridCol w="6540422">
                  <a:extLst>
                    <a:ext uri="{9D8B030D-6E8A-4147-A177-3AD203B41FA5}">
                      <a16:colId xmlns:a16="http://schemas.microsoft.com/office/drawing/2014/main" val="1424758021"/>
                    </a:ext>
                  </a:extLst>
                </a:gridCol>
                <a:gridCol w="1601565">
                  <a:extLst>
                    <a:ext uri="{9D8B030D-6E8A-4147-A177-3AD203B41FA5}">
                      <a16:colId xmlns:a16="http://schemas.microsoft.com/office/drawing/2014/main" val="2668284751"/>
                    </a:ext>
                  </a:extLst>
                </a:gridCol>
              </a:tblGrid>
              <a:tr h="578297">
                <a:tc>
                  <a:txBody>
                    <a:bodyPr/>
                    <a:lstStyle/>
                    <a:p>
                      <a:pPr algn="l"/>
                      <a:r>
                        <a:rPr lang="en-US" sz="1400" dirty="0">
                          <a:latin typeface="Arial" panose="020B0604020202020204" pitchFamily="34" charset="0"/>
                          <a:cs typeface="Arial" panose="020B0604020202020204" pitchFamily="34" charset="0"/>
                        </a:rPr>
                        <a:t>Reference Number</a:t>
                      </a:r>
                    </a:p>
                  </a:txBody>
                  <a:tcPr/>
                </a:tc>
                <a:tc>
                  <a:txBody>
                    <a:bodyPr/>
                    <a:lstStyle/>
                    <a:p>
                      <a:pPr algn="l"/>
                      <a:r>
                        <a:rPr lang="en-US" sz="1400" dirty="0">
                          <a:latin typeface="Arial" panose="020B0604020202020204" pitchFamily="34" charset="0"/>
                          <a:cs typeface="Arial" panose="020B0604020202020204" pitchFamily="34" charset="0"/>
                        </a:rPr>
                        <a:t>Adopted/</a:t>
                      </a:r>
                    </a:p>
                    <a:p>
                      <a:pPr algn="l"/>
                      <a:r>
                        <a:rPr lang="en-US" sz="1400" dirty="0">
                          <a:latin typeface="Arial" panose="020B0604020202020204" pitchFamily="34" charset="0"/>
                          <a:cs typeface="Arial" panose="020B0604020202020204" pitchFamily="34" charset="0"/>
                        </a:rPr>
                        <a:t>Effective Date</a:t>
                      </a:r>
                    </a:p>
                  </a:txBody>
                  <a:tcPr/>
                </a:tc>
                <a:tc>
                  <a:txBody>
                    <a:bodyPr/>
                    <a:lstStyle/>
                    <a:p>
                      <a:pPr algn="l"/>
                      <a:r>
                        <a:rPr lang="en-US" sz="1400" dirty="0">
                          <a:latin typeface="Arial" panose="020B0604020202020204" pitchFamily="34" charset="0"/>
                          <a:cs typeface="Arial" panose="020B0604020202020204" pitchFamily="34" charset="0"/>
                        </a:rPr>
                        <a:t>Description</a:t>
                      </a:r>
                    </a:p>
                  </a:txBody>
                  <a:tcPr/>
                </a:tc>
                <a:tc>
                  <a:txBody>
                    <a:bodyPr/>
                    <a:lstStyle/>
                    <a:p>
                      <a:pPr algn="l"/>
                      <a:r>
                        <a:rPr lang="en-US" sz="1400" dirty="0">
                          <a:latin typeface="Arial" panose="020B0604020202020204" pitchFamily="34" charset="0"/>
                          <a:cs typeface="Arial" panose="020B0604020202020204" pitchFamily="34" charset="0"/>
                        </a:rPr>
                        <a:t>Statement Type</a:t>
                      </a:r>
                    </a:p>
                  </a:txBody>
                  <a:tcPr/>
                </a:tc>
                <a:extLst>
                  <a:ext uri="{0D108BD9-81ED-4DB2-BD59-A6C34878D82A}">
                    <a16:rowId xmlns:a16="http://schemas.microsoft.com/office/drawing/2014/main" val="648615752"/>
                  </a:ext>
                </a:extLst>
              </a:tr>
              <a:tr h="1782643">
                <a:tc>
                  <a:txBody>
                    <a:bodyPr/>
                    <a:lstStyle/>
                    <a:p>
                      <a:pPr algn="l"/>
                      <a:r>
                        <a:rPr lang="en-US" sz="1400" dirty="0">
                          <a:latin typeface="Arial" panose="020B0604020202020204" pitchFamily="34" charset="0"/>
                          <a:cs typeface="Arial" panose="020B0604020202020204" pitchFamily="34" charset="0"/>
                          <a:hlinkClick r:id="rId2"/>
                        </a:rPr>
                        <a:t>2023-06BWG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11/7/2023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Annual/Quarterly 2025</a:t>
                      </a:r>
                    </a:p>
                  </a:txBody>
                  <a:tcPr/>
                </a:tc>
                <a:tc>
                  <a:txBody>
                    <a:bodyPr/>
                    <a:lstStyle/>
                    <a:p>
                      <a:pPr algn="l"/>
                      <a:r>
                        <a:rPr lang="en-US" sz="1400" dirty="0">
                          <a:latin typeface="Arial" panose="020B0604020202020204" pitchFamily="34" charset="0"/>
                          <a:cs typeface="Arial" panose="020B0604020202020204" pitchFamily="34" charset="0"/>
                        </a:rPr>
                        <a:t>Split Schedule D, Part 1, into two sections: one for Issuer Credit Obligations and the other for Asset-Backed Securities (ABS). Update the other parts of the annual statement that reference the bond lines of business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H, L/F, P/C, SA,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3702964"/>
                  </a:ext>
                </a:extLst>
              </a:tr>
              <a:tr h="1505344">
                <a:tc>
                  <a:txBody>
                    <a:bodyPr/>
                    <a:lstStyle/>
                    <a:p>
                      <a:pPr algn="l"/>
                      <a:r>
                        <a:rPr lang="en-US" sz="1400" dirty="0">
                          <a:latin typeface="Arial" panose="020B0604020202020204" pitchFamily="34" charset="0"/>
                          <a:cs typeface="Arial" panose="020B0604020202020204" pitchFamily="34" charset="0"/>
                          <a:hlinkClick r:id="rId3"/>
                        </a:rPr>
                        <a:t>2023-07BWG Modified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11/7/2023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Annual/Quarterly 2025</a:t>
                      </a:r>
                    </a:p>
                  </a:txBody>
                  <a:tcPr/>
                </a:tc>
                <a:tc>
                  <a:txBody>
                    <a:bodyPr/>
                    <a:lstStyle/>
                    <a:p>
                      <a:pPr algn="l"/>
                      <a:r>
                        <a:rPr lang="en-US" sz="1400" dirty="0">
                          <a:latin typeface="Arial" panose="020B0604020202020204" pitchFamily="34" charset="0"/>
                          <a:cs typeface="Arial" panose="020B0604020202020204" pitchFamily="34" charset="0"/>
                        </a:rPr>
                        <a:t>Update the Code column and delete the Legal Entity Identifier (LEI) column for the following investment schedules: Schedules A, B, BA, D Part 2, D Part 6, and E Part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H, L/F, P/C, SA, 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4526003"/>
                  </a:ext>
                </a:extLst>
              </a:tr>
            </a:tbl>
          </a:graphicData>
        </a:graphic>
      </p:graphicFrame>
      <p:sp>
        <p:nvSpPr>
          <p:cNvPr id="2" name="Text Placeholder 10">
            <a:extLst>
              <a:ext uri="{FF2B5EF4-FFF2-40B4-BE49-F238E27FC236}">
                <a16:creationId xmlns:a16="http://schemas.microsoft.com/office/drawing/2014/main" id="{ED314CBA-B4DB-7BAA-B71A-FAC6D3F0D63B}"/>
              </a:ext>
            </a:extLst>
          </p:cNvPr>
          <p:cNvSpPr txBox="1">
            <a:spLocks/>
          </p:cNvSpPr>
          <p:nvPr/>
        </p:nvSpPr>
        <p:spPr>
          <a:xfrm>
            <a:off x="504997" y="340187"/>
            <a:ext cx="10907685" cy="67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cap="small" dirty="0">
                <a:solidFill>
                  <a:schemeClr val="tx1"/>
                </a:solidFill>
              </a:rPr>
              <a:t>Blanks working group modifications to financial statements and instructions</a:t>
            </a:r>
          </a:p>
        </p:txBody>
      </p:sp>
    </p:spTree>
    <p:extLst>
      <p:ext uri="{BB962C8B-B14F-4D97-AF65-F5344CB8AC3E}">
        <p14:creationId xmlns:p14="http://schemas.microsoft.com/office/powerpoint/2010/main" val="330232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6D773AA-EABA-4A78-8DA6-B141B695D8D3}"/>
              </a:ext>
            </a:extLst>
          </p:cNvPr>
          <p:cNvSpPr>
            <a:spLocks noGrp="1"/>
          </p:cNvSpPr>
          <p:nvPr>
            <p:ph type="title"/>
          </p:nvPr>
        </p:nvSpPr>
        <p:spPr/>
        <p:txBody>
          <a:bodyPr>
            <a:normAutofit/>
          </a:bodyPr>
          <a:lstStyle/>
          <a:p>
            <a:r>
              <a:rPr lang="en-US" sz="4000" dirty="0"/>
              <a:t>Exposed Statutory Accounting Principle Concepts and Clarifications to Statutory Accounting Guidance</a:t>
            </a:r>
            <a:endParaRPr lang="en-US" dirty="0"/>
          </a:p>
        </p:txBody>
      </p:sp>
    </p:spTree>
    <p:extLst>
      <p:ext uri="{BB962C8B-B14F-4D97-AF65-F5344CB8AC3E}">
        <p14:creationId xmlns:p14="http://schemas.microsoft.com/office/powerpoint/2010/main" val="3042206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D7B0-05C1-74BC-268B-9B22CCD2B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FCD80-6A91-1243-BEA0-1F31F58C5855}"/>
              </a:ext>
            </a:extLst>
          </p:cNvPr>
          <p:cNvSpPr>
            <a:spLocks noGrp="1"/>
          </p:cNvSpPr>
          <p:nvPr>
            <p:ph type="title"/>
          </p:nvPr>
        </p:nvSpPr>
        <p:spPr>
          <a:xfrm>
            <a:off x="838200" y="942975"/>
            <a:ext cx="10515600" cy="747713"/>
          </a:xfrm>
        </p:spPr>
        <p:txBody>
          <a:bodyPr anchor="b">
            <a:normAutofit/>
          </a:bodyPr>
          <a:lstStyle/>
          <a:p>
            <a:r>
              <a:rPr kumimoji="0" lang="en-US" sz="2000" i="0" u="none" strike="noStrike" kern="1200" cap="none" spc="0" normalizeH="0" baseline="0" noProof="0" dirty="0">
                <a:ln>
                  <a:noFill/>
                </a:ln>
                <a:effectLst/>
                <a:uLnTx/>
                <a:uFillTx/>
                <a:ea typeface="+mn-ea"/>
              </a:rPr>
              <a:t>Comment Period September 19, 2025</a:t>
            </a:r>
            <a:endParaRPr lang="en-US" sz="2000" dirty="0"/>
          </a:p>
        </p:txBody>
      </p:sp>
      <p:sp>
        <p:nvSpPr>
          <p:cNvPr id="8" name="Content Placeholder 7">
            <a:extLst>
              <a:ext uri="{FF2B5EF4-FFF2-40B4-BE49-F238E27FC236}">
                <a16:creationId xmlns:a16="http://schemas.microsoft.com/office/drawing/2014/main" id="{6CBA486D-CBB9-B3E4-ADA7-A28758330D8D}"/>
              </a:ext>
            </a:extLst>
          </p:cNvPr>
          <p:cNvSpPr>
            <a:spLocks noGrp="1"/>
          </p:cNvSpPr>
          <p:nvPr>
            <p:ph idx="1"/>
          </p:nvPr>
        </p:nvSpPr>
        <p:spPr/>
        <p:txBody>
          <a:bodyPr>
            <a:noAutofit/>
          </a:bodyPr>
          <a:lstStyle/>
          <a:p>
            <a:pPr fontAlgn="base"/>
            <a:r>
              <a:rPr lang="en-US" sz="1800" dirty="0">
                <a:solidFill>
                  <a:schemeClr val="tx1"/>
                </a:solidFill>
              </a:rPr>
              <a:t>Exposed the following statutory accounting principle (SAP) con</a:t>
            </a:r>
            <a:r>
              <a:rPr lang="en-US" sz="1800" dirty="0"/>
              <a:t>cepts and clarifications to statutory accounting guidance for a public comment period ending Oct. 17, except for agenda item 2025-19, which is exposed for a public comment period ending Sept. 19:</a:t>
            </a:r>
          </a:p>
          <a:p>
            <a:pPr marL="800100" lvl="1" indent="-342900" fontAlgn="base">
              <a:buFont typeface="+mj-lt"/>
              <a:buAutoNum type="alphaUcPeriod"/>
            </a:pPr>
            <a:r>
              <a:rPr lang="en-US" sz="1800" b="1" dirty="0"/>
              <a:t>Ref #2025-01: </a:t>
            </a:r>
            <a:r>
              <a:rPr lang="en-US" sz="1800" b="1" i="1" dirty="0"/>
              <a:t>SSAP No. 22—Leases</a:t>
            </a:r>
            <a:r>
              <a:rPr lang="en-US" sz="1800" dirty="0"/>
              <a:t>: Exposed expanded revisions to clarify that sale-leasebacks with restrictions on access to the cash received from the sale do not qualify for sale-leaseback accounting and must be accounted for by the seller using the financing method.</a:t>
            </a:r>
          </a:p>
          <a:p>
            <a:pPr marL="800100" lvl="1" indent="-342900" fontAlgn="base">
              <a:buFont typeface="+mj-lt"/>
              <a:buAutoNum type="alphaUcPeriod"/>
            </a:pPr>
            <a:r>
              <a:rPr lang="en-US" sz="1800" b="1" dirty="0"/>
              <a:t>Ref #2025-20: </a:t>
            </a:r>
            <a:r>
              <a:rPr lang="en-US" sz="1800" b="1" i="1" dirty="0"/>
              <a:t>SSAP No. 26, SSAP No. 21—Other Admitted Assets, SSAP No. 43—Asset-Backed Securities, and Annual Statement Blanks</a:t>
            </a:r>
            <a:r>
              <a:rPr lang="en-US" sz="1800" dirty="0"/>
              <a:t>: Exposed revisions to improve utilization of existing disclosures, clarify guidance, and incorporate consistent locations and frequency for specific debt security disclosures. The edits also propose disclosures for residuals that identify the company’s measurement method, whether the company is transitioning from the practical expedient to the allowable earned yield (AEY) method, and for those following the AEY method, information comparable to SSAP No. 43 for impaired securities. The proposed revisions also converge and clarify language across SSAPs and/or remove references that imply quarterly reporting when the disclosure is annually audited only.</a:t>
            </a:r>
          </a:p>
        </p:txBody>
      </p:sp>
      <p:sp>
        <p:nvSpPr>
          <p:cNvPr id="11" name="Text Placeholder 10">
            <a:extLst>
              <a:ext uri="{FF2B5EF4-FFF2-40B4-BE49-F238E27FC236}">
                <a16:creationId xmlns:a16="http://schemas.microsoft.com/office/drawing/2014/main" id="{28223EEA-81B4-9D56-EFB5-BBC97E241580}"/>
              </a:ext>
            </a:extLst>
          </p:cNvPr>
          <p:cNvSpPr>
            <a:spLocks noGrp="1"/>
          </p:cNvSpPr>
          <p:nvPr>
            <p:ph type="body" sz="quarter" idx="4294967295"/>
          </p:nvPr>
        </p:nvSpPr>
        <p:spPr>
          <a:xfrm>
            <a:off x="838199" y="365125"/>
            <a:ext cx="10796337" cy="874128"/>
          </a:xfrm>
        </p:spPr>
        <p:txBody>
          <a:bodyPr>
            <a:noAutofit/>
          </a:bodyPr>
          <a:lstStyle/>
          <a:p>
            <a:pPr marL="0" indent="0">
              <a:buNone/>
            </a:pPr>
            <a:r>
              <a:rPr lang="en-US" sz="2400" b="1" cap="small" dirty="0">
                <a:solidFill>
                  <a:schemeClr val="tx1"/>
                </a:solidFill>
              </a:rPr>
              <a:t>EXPOSED STATUTORY ACCOUNTING PRINCIPLE CONCEPTS AND CLARIFICATIONS TO STATUTORY ACCOUNTING GUIDANCE</a:t>
            </a:r>
          </a:p>
        </p:txBody>
      </p:sp>
    </p:spTree>
    <p:extLst>
      <p:ext uri="{BB962C8B-B14F-4D97-AF65-F5344CB8AC3E}">
        <p14:creationId xmlns:p14="http://schemas.microsoft.com/office/powerpoint/2010/main" val="211077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7D31E-3655-D25B-0A93-317507633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144AD-8888-A468-FCF3-3A91B5F402C0}"/>
              </a:ext>
            </a:extLst>
          </p:cNvPr>
          <p:cNvSpPr>
            <a:spLocks noGrp="1"/>
          </p:cNvSpPr>
          <p:nvPr>
            <p:ph type="title"/>
          </p:nvPr>
        </p:nvSpPr>
        <p:spPr>
          <a:xfrm>
            <a:off x="838200" y="942975"/>
            <a:ext cx="10515600" cy="747713"/>
          </a:xfrm>
        </p:spPr>
        <p:txBody>
          <a:bodyPr anchor="b">
            <a:normAutofit/>
          </a:bodyPr>
          <a:lstStyle/>
          <a:p>
            <a:r>
              <a:rPr kumimoji="0" lang="en-US" sz="2000" i="0" u="none" strike="noStrike" kern="1200" cap="none" spc="0" normalizeH="0" baseline="0" noProof="0" dirty="0">
                <a:ln>
                  <a:noFill/>
                </a:ln>
                <a:effectLst/>
                <a:uLnTx/>
                <a:uFillTx/>
                <a:ea typeface="+mn-ea"/>
              </a:rPr>
              <a:t>Comment Period September 19, 2025</a:t>
            </a:r>
            <a:endParaRPr lang="en-US" sz="2000" dirty="0"/>
          </a:p>
        </p:txBody>
      </p:sp>
      <p:sp>
        <p:nvSpPr>
          <p:cNvPr id="8" name="Content Placeholder 7">
            <a:extLst>
              <a:ext uri="{FF2B5EF4-FFF2-40B4-BE49-F238E27FC236}">
                <a16:creationId xmlns:a16="http://schemas.microsoft.com/office/drawing/2014/main" id="{94D42E7D-2E73-B404-431F-CC6A78774B05}"/>
              </a:ext>
            </a:extLst>
          </p:cNvPr>
          <p:cNvSpPr>
            <a:spLocks noGrp="1"/>
          </p:cNvSpPr>
          <p:nvPr>
            <p:ph idx="1"/>
          </p:nvPr>
        </p:nvSpPr>
        <p:spPr/>
        <p:txBody>
          <a:bodyPr>
            <a:noAutofit/>
          </a:bodyPr>
          <a:lstStyle/>
          <a:p>
            <a:pPr marL="800100" lvl="1" indent="-342900" fontAlgn="base">
              <a:buFont typeface="+mj-lt"/>
              <a:buAutoNum type="alphaUcPeriod" startAt="3"/>
            </a:pPr>
            <a:r>
              <a:rPr lang="en-US" sz="2000" b="1" dirty="0"/>
              <a:t>Ref #2025-13: </a:t>
            </a:r>
            <a:r>
              <a:rPr lang="en-US" sz="2000" b="1" i="1" dirty="0"/>
              <a:t>SSAP No. 37—Mortgage Loans</a:t>
            </a:r>
            <a:r>
              <a:rPr lang="en-US" sz="2000" dirty="0"/>
              <a:t>: Exposed revisions to the draft guidance allowing residential mortgage loans in trust to reflect several recommended changes per discussions with industry.</a:t>
            </a:r>
            <a:endParaRPr lang="en-US" sz="2000" b="1" dirty="0"/>
          </a:p>
          <a:p>
            <a:pPr marL="800100" lvl="1" indent="-342900" fontAlgn="base">
              <a:buFont typeface="+mj-lt"/>
              <a:buAutoNum type="alphaUcPeriod" startAt="3"/>
            </a:pPr>
            <a:r>
              <a:rPr lang="en-US" sz="2000" b="1" dirty="0"/>
              <a:t>Ref #2025-21: </a:t>
            </a:r>
            <a:r>
              <a:rPr lang="en-US" sz="2000" b="1" i="1" dirty="0"/>
              <a:t>SSAP No. 92—Postretirement Benefits Other Than Pensions and SSAP No. 102—Pensions</a:t>
            </a:r>
            <a:r>
              <a:rPr lang="en-US" sz="2000" dirty="0"/>
              <a:t>: Exposed revisions to clarify that retirement plan assets can be held at net asset value (NAV) and shall be included in the required fair value disclosure.</a:t>
            </a:r>
          </a:p>
          <a:p>
            <a:pPr marL="800100" lvl="1" indent="-342900" fontAlgn="base">
              <a:buFont typeface="+mj-lt"/>
              <a:buAutoNum type="alphaUcPeriod" startAt="3"/>
            </a:pPr>
            <a:r>
              <a:rPr lang="en-US" sz="2000" b="1" dirty="0"/>
              <a:t>Ref #2025-18:</a:t>
            </a:r>
            <a:r>
              <a:rPr lang="en-US" sz="2000" dirty="0"/>
              <a:t> </a:t>
            </a:r>
            <a:r>
              <a:rPr lang="en-US" sz="2000" b="1" i="1" dirty="0"/>
              <a:t>SSAP No. 101—Income Taxes</a:t>
            </a:r>
            <a:r>
              <a:rPr lang="en-US" sz="2000" dirty="0"/>
              <a:t>: Exposed revisions to adopt, with modification, certain revisions from ASU 2019-12 Simplifying the Accounting for Income Taxes. Exposure also recommends fully incorporating U.S. GAAP guidance previously incorporated by reference.</a:t>
            </a:r>
          </a:p>
        </p:txBody>
      </p:sp>
      <p:sp>
        <p:nvSpPr>
          <p:cNvPr id="11" name="Text Placeholder 10">
            <a:extLst>
              <a:ext uri="{FF2B5EF4-FFF2-40B4-BE49-F238E27FC236}">
                <a16:creationId xmlns:a16="http://schemas.microsoft.com/office/drawing/2014/main" id="{813DC675-5419-E53E-666A-93E3D455778E}"/>
              </a:ext>
            </a:extLst>
          </p:cNvPr>
          <p:cNvSpPr>
            <a:spLocks noGrp="1"/>
          </p:cNvSpPr>
          <p:nvPr>
            <p:ph type="body" sz="quarter" idx="4294967295"/>
          </p:nvPr>
        </p:nvSpPr>
        <p:spPr>
          <a:xfrm>
            <a:off x="838199" y="365125"/>
            <a:ext cx="10796337" cy="874128"/>
          </a:xfrm>
        </p:spPr>
        <p:txBody>
          <a:bodyPr>
            <a:noAutofit/>
          </a:bodyPr>
          <a:lstStyle/>
          <a:p>
            <a:pPr marL="0" indent="0">
              <a:buNone/>
            </a:pPr>
            <a:r>
              <a:rPr lang="en-US" sz="2400" b="1" cap="small" dirty="0">
                <a:solidFill>
                  <a:schemeClr val="tx1"/>
                </a:solidFill>
              </a:rPr>
              <a:t>EXPOSED STATUTORY ACCOUNTING PRINCIPLE CONCEPTS AND CLARIFICATIONS TO STATUTORY ACCOUNTING GUIDANCE</a:t>
            </a:r>
          </a:p>
        </p:txBody>
      </p:sp>
    </p:spTree>
    <p:extLst>
      <p:ext uri="{BB962C8B-B14F-4D97-AF65-F5344CB8AC3E}">
        <p14:creationId xmlns:p14="http://schemas.microsoft.com/office/powerpoint/2010/main" val="254899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71EFC-8DC0-8D58-3448-D04D234C0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C823A-6850-EE23-1626-19E77306918C}"/>
              </a:ext>
            </a:extLst>
          </p:cNvPr>
          <p:cNvSpPr>
            <a:spLocks noGrp="1"/>
          </p:cNvSpPr>
          <p:nvPr>
            <p:ph type="title"/>
          </p:nvPr>
        </p:nvSpPr>
        <p:spPr>
          <a:xfrm>
            <a:off x="838200" y="942975"/>
            <a:ext cx="10515600" cy="747713"/>
          </a:xfrm>
        </p:spPr>
        <p:txBody>
          <a:bodyPr anchor="b">
            <a:normAutofit/>
          </a:bodyPr>
          <a:lstStyle/>
          <a:p>
            <a:r>
              <a:rPr kumimoji="0" lang="en-US" sz="2000" i="0" u="none" strike="noStrike" kern="1200" cap="none" spc="0" normalizeH="0" baseline="0" noProof="0" dirty="0">
                <a:ln>
                  <a:noFill/>
                </a:ln>
                <a:effectLst/>
                <a:uLnTx/>
                <a:uFillTx/>
                <a:ea typeface="+mn-ea"/>
              </a:rPr>
              <a:t>Comment Period September 19, 2025</a:t>
            </a:r>
            <a:endParaRPr lang="en-US" sz="2000" dirty="0"/>
          </a:p>
        </p:txBody>
      </p:sp>
      <p:sp>
        <p:nvSpPr>
          <p:cNvPr id="8" name="Content Placeholder 7">
            <a:extLst>
              <a:ext uri="{FF2B5EF4-FFF2-40B4-BE49-F238E27FC236}">
                <a16:creationId xmlns:a16="http://schemas.microsoft.com/office/drawing/2014/main" id="{1199A49F-048C-2A9C-01C0-169D6C45C436}"/>
              </a:ext>
            </a:extLst>
          </p:cNvPr>
          <p:cNvSpPr>
            <a:spLocks noGrp="1"/>
          </p:cNvSpPr>
          <p:nvPr>
            <p:ph idx="1"/>
          </p:nvPr>
        </p:nvSpPr>
        <p:spPr/>
        <p:txBody>
          <a:bodyPr>
            <a:noAutofit/>
          </a:bodyPr>
          <a:lstStyle/>
          <a:p>
            <a:pPr marL="800100" lvl="1" indent="-342900" fontAlgn="base">
              <a:buFont typeface="+mj-lt"/>
              <a:buAutoNum type="alphaUcPeriod" startAt="6"/>
            </a:pPr>
            <a:r>
              <a:rPr lang="en-US" sz="1800" b="1" i="1" dirty="0"/>
              <a:t>Annual Statement Blanks</a:t>
            </a:r>
            <a:r>
              <a:rPr lang="en-US" sz="1800" dirty="0"/>
              <a:t>:</a:t>
            </a:r>
          </a:p>
          <a:p>
            <a:pPr lvl="2" fontAlgn="base"/>
            <a:r>
              <a:rPr lang="en-US" sz="1800" b="1" dirty="0"/>
              <a:t>Ref #2025-19:</a:t>
            </a:r>
            <a:r>
              <a:rPr lang="en-US" sz="1800" dirty="0"/>
              <a:t> </a:t>
            </a:r>
            <a:r>
              <a:rPr lang="en-US" sz="1800" b="1" dirty="0"/>
              <a:t>i. </a:t>
            </a:r>
            <a:r>
              <a:rPr lang="en-US" sz="1800" dirty="0"/>
              <a:t>Exposed revisions to incorporate a new disclosure to identify private placement securities in the investment schedules and incorporate an aggregate disclosure that details key investment information by type of security (public and private placement type).</a:t>
            </a:r>
          </a:p>
          <a:p>
            <a:pPr lvl="2" fontAlgn="base"/>
            <a:r>
              <a:rPr lang="en-US" sz="1800" b="1" dirty="0"/>
              <a:t>Ref #2024-21: ii.</a:t>
            </a:r>
            <a:r>
              <a:rPr lang="en-US" sz="1800" dirty="0"/>
              <a:t> Exposed revisions to eliminate the investment subsidiary concept from the instructions.</a:t>
            </a:r>
            <a:endParaRPr lang="en-US" sz="1800" dirty="0">
              <a:solidFill>
                <a:schemeClr val="tx1"/>
              </a:solidFill>
            </a:endParaRPr>
          </a:p>
        </p:txBody>
      </p:sp>
      <p:sp>
        <p:nvSpPr>
          <p:cNvPr id="11" name="Text Placeholder 10">
            <a:extLst>
              <a:ext uri="{FF2B5EF4-FFF2-40B4-BE49-F238E27FC236}">
                <a16:creationId xmlns:a16="http://schemas.microsoft.com/office/drawing/2014/main" id="{F9C088D0-D0FF-7AB4-6C9B-23AADC961C35}"/>
              </a:ext>
            </a:extLst>
          </p:cNvPr>
          <p:cNvSpPr>
            <a:spLocks noGrp="1"/>
          </p:cNvSpPr>
          <p:nvPr>
            <p:ph type="body" sz="quarter" idx="4294967295"/>
          </p:nvPr>
        </p:nvSpPr>
        <p:spPr>
          <a:xfrm>
            <a:off x="838199" y="365125"/>
            <a:ext cx="10796337" cy="874128"/>
          </a:xfrm>
        </p:spPr>
        <p:txBody>
          <a:bodyPr>
            <a:noAutofit/>
          </a:bodyPr>
          <a:lstStyle/>
          <a:p>
            <a:pPr marL="0" indent="0">
              <a:buNone/>
            </a:pPr>
            <a:r>
              <a:rPr lang="en-US" sz="2400" b="1" cap="small" dirty="0">
                <a:solidFill>
                  <a:schemeClr val="tx1"/>
                </a:solidFill>
              </a:rPr>
              <a:t>EXPOSED STATUTORY ACCOUNTING PRINCIPLE CONCEPTS AND CLARIFICATIONS TO STATUTORY ACCOUNTING GUIDANCE</a:t>
            </a:r>
          </a:p>
        </p:txBody>
      </p:sp>
    </p:spTree>
    <p:extLst>
      <p:ext uri="{BB962C8B-B14F-4D97-AF65-F5344CB8AC3E}">
        <p14:creationId xmlns:p14="http://schemas.microsoft.com/office/powerpoint/2010/main" val="303351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02695-A480-BA6A-9778-1D3BFCF94A6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7A6E26B-F4AC-3EA7-49B7-83FC0E8306F4}"/>
              </a:ext>
            </a:extLst>
          </p:cNvPr>
          <p:cNvSpPr>
            <a:spLocks noGrp="1"/>
          </p:cNvSpPr>
          <p:nvPr>
            <p:ph type="title"/>
          </p:nvPr>
        </p:nvSpPr>
        <p:spPr/>
        <p:txBody>
          <a:bodyPr>
            <a:normAutofit/>
          </a:bodyPr>
          <a:lstStyle/>
          <a:p>
            <a:r>
              <a:rPr lang="en-US" sz="4000" dirty="0"/>
              <a:t>OBBBA: Business Tax Updates</a:t>
            </a:r>
            <a:endParaRPr lang="en-US" dirty="0"/>
          </a:p>
        </p:txBody>
      </p:sp>
    </p:spTree>
    <p:extLst>
      <p:ext uri="{BB962C8B-B14F-4D97-AF65-F5344CB8AC3E}">
        <p14:creationId xmlns:p14="http://schemas.microsoft.com/office/powerpoint/2010/main" val="360910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9495-82EB-D0A1-0BA0-9750B3D1446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3B4904E-35C3-A499-18EE-A474AD08BDA6}"/>
              </a:ext>
            </a:extLst>
          </p:cNvPr>
          <p:cNvSpPr>
            <a:spLocks noGrp="1"/>
          </p:cNvSpPr>
          <p:nvPr>
            <p:ph idx="1"/>
          </p:nvPr>
        </p:nvSpPr>
        <p:spPr/>
        <p:txBody>
          <a:bodyPr>
            <a:normAutofit/>
          </a:bodyPr>
          <a:lstStyle/>
          <a:p>
            <a:pPr marL="342900" indent="-342900">
              <a:spcBef>
                <a:spcPts val="0"/>
              </a:spcBef>
            </a:pPr>
            <a:r>
              <a:rPr lang="en-US" sz="2200" dirty="0"/>
              <a:t>Understand the OBBBA’s business-related tax changes.</a:t>
            </a:r>
          </a:p>
          <a:p>
            <a:pPr marL="342900" indent="-342900">
              <a:spcBef>
                <a:spcPts val="0"/>
              </a:spcBef>
            </a:pPr>
            <a:endParaRPr lang="en-US" sz="2200" dirty="0"/>
          </a:p>
          <a:p>
            <a:pPr marL="342900" indent="-342900">
              <a:spcBef>
                <a:spcPts val="0"/>
              </a:spcBef>
            </a:pPr>
            <a:r>
              <a:rPr lang="en-US" sz="2200" dirty="0"/>
              <a:t>Compare old (TCJA) and new provisions.</a:t>
            </a:r>
          </a:p>
          <a:p>
            <a:pPr marL="342900" indent="-342900">
              <a:spcBef>
                <a:spcPts val="0"/>
              </a:spcBef>
            </a:pPr>
            <a:endParaRPr lang="en-US" sz="2200" dirty="0"/>
          </a:p>
          <a:p>
            <a:pPr marL="342900" indent="-342900">
              <a:spcBef>
                <a:spcPts val="0"/>
              </a:spcBef>
            </a:pPr>
            <a:r>
              <a:rPr lang="en-US" sz="2200" dirty="0"/>
              <a:t>Identify planning opportunities to optimize tax outcomes.</a:t>
            </a:r>
          </a:p>
          <a:p>
            <a:pPr>
              <a:spcBef>
                <a:spcPts val="0"/>
              </a:spcBef>
            </a:pPr>
            <a:endParaRPr lang="en-US" sz="2200" dirty="0"/>
          </a:p>
        </p:txBody>
      </p:sp>
    </p:spTree>
    <p:extLst>
      <p:ext uri="{BB962C8B-B14F-4D97-AF65-F5344CB8AC3E}">
        <p14:creationId xmlns:p14="http://schemas.microsoft.com/office/powerpoint/2010/main" val="106323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6937-272F-EE1F-CF51-9844590AE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87255-8B8A-3A74-41A0-8AB84A690FC9}"/>
              </a:ext>
            </a:extLst>
          </p:cNvPr>
          <p:cNvSpPr>
            <a:spLocks noGrp="1"/>
          </p:cNvSpPr>
          <p:nvPr>
            <p:ph type="title"/>
          </p:nvPr>
        </p:nvSpPr>
        <p:spPr/>
        <p:txBody>
          <a:bodyPr/>
          <a:lstStyle/>
          <a:p>
            <a:r>
              <a:rPr lang="en-US" dirty="0"/>
              <a:t>BONUS DEPRECIATION</a:t>
            </a:r>
          </a:p>
        </p:txBody>
      </p:sp>
      <p:sp>
        <p:nvSpPr>
          <p:cNvPr id="3" name="Content Placeholder 2">
            <a:extLst>
              <a:ext uri="{FF2B5EF4-FFF2-40B4-BE49-F238E27FC236}">
                <a16:creationId xmlns:a16="http://schemas.microsoft.com/office/drawing/2014/main" id="{6CF02447-77F0-3D24-A532-7797A1DE0A4C}"/>
              </a:ext>
            </a:extLst>
          </p:cNvPr>
          <p:cNvSpPr>
            <a:spLocks noGrp="1"/>
          </p:cNvSpPr>
          <p:nvPr>
            <p:ph idx="1"/>
          </p:nvPr>
        </p:nvSpPr>
        <p:spPr>
          <a:xfrm>
            <a:off x="838199" y="1571105"/>
            <a:ext cx="10979727" cy="4467312"/>
          </a:xfrm>
        </p:spPr>
        <p:txBody>
          <a:bodyPr>
            <a:normAutofit/>
          </a:bodyPr>
          <a:lstStyle/>
          <a:p>
            <a:pPr marL="342900" indent="-342900">
              <a:spcBef>
                <a:spcPts val="0"/>
              </a:spcBef>
            </a:pPr>
            <a:r>
              <a:rPr lang="en-US" sz="2200" b="1" dirty="0">
                <a:solidFill>
                  <a:srgbClr val="4C8CC6"/>
                </a:solidFill>
              </a:rPr>
              <a:t>Old Law (TCJA):</a:t>
            </a:r>
          </a:p>
          <a:p>
            <a:pPr marL="914400" indent="-342900">
              <a:spcBef>
                <a:spcPts val="0"/>
              </a:spcBef>
            </a:pPr>
            <a:r>
              <a:rPr lang="en-US" sz="2200" dirty="0"/>
              <a:t>Allowed 100% bonus depreciation for qualified property through 2022, phasing down to 40% in 2025, 20% in 2026, and 0% in 2027.</a:t>
            </a:r>
          </a:p>
          <a:p>
            <a:pPr marL="914400" indent="-342900">
              <a:spcBef>
                <a:spcPts val="0"/>
              </a:spcBef>
            </a:pPr>
            <a:r>
              <a:rPr lang="en-US" sz="2200" dirty="0"/>
              <a:t>Applied to tangible personal property with a recovery period of 20 years or less and certain real estate improvements.</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New Law (OBBBA):</a:t>
            </a:r>
          </a:p>
          <a:p>
            <a:pPr marL="914400" indent="-342900">
              <a:spcBef>
                <a:spcPts val="0"/>
              </a:spcBef>
            </a:pPr>
            <a:r>
              <a:rPr lang="en-US" sz="2200" dirty="0"/>
              <a:t>Permanently restores 100% bonus depreciation for qualified property acquired and placed in service after January 19, 2025.</a:t>
            </a:r>
          </a:p>
          <a:p>
            <a:pPr marL="914400" indent="-342900">
              <a:spcBef>
                <a:spcPts val="0"/>
              </a:spcBef>
            </a:pPr>
            <a:r>
              <a:rPr lang="en-US" sz="2200" dirty="0"/>
              <a:t>Expands scope to include manufacturing buildings placed in service before January 1, 2031 (Code Section 168(n)).</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Impact: </a:t>
            </a:r>
            <a:r>
              <a:rPr lang="en-US" sz="2200" dirty="0"/>
              <a:t>Encourages immediate capital investment by allowing full expensing, reducing taxable income in the year of purchase.</a:t>
            </a:r>
          </a:p>
          <a:p>
            <a:pPr>
              <a:spcBef>
                <a:spcPts val="0"/>
              </a:spcBef>
            </a:pPr>
            <a:endParaRPr lang="en-US" sz="2200" dirty="0"/>
          </a:p>
        </p:txBody>
      </p:sp>
    </p:spTree>
    <p:extLst>
      <p:ext uri="{BB962C8B-B14F-4D97-AF65-F5344CB8AC3E}">
        <p14:creationId xmlns:p14="http://schemas.microsoft.com/office/powerpoint/2010/main" val="186623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CF5C6-4255-518F-C77F-8D32BCF07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56F97-6C53-6D8D-194A-62B03C93A76C}"/>
              </a:ext>
            </a:extLst>
          </p:cNvPr>
          <p:cNvSpPr>
            <a:spLocks noGrp="1"/>
          </p:cNvSpPr>
          <p:nvPr>
            <p:ph type="title"/>
          </p:nvPr>
        </p:nvSpPr>
        <p:spPr/>
        <p:txBody>
          <a:bodyPr/>
          <a:lstStyle/>
          <a:p>
            <a:r>
              <a:rPr lang="en-US" dirty="0"/>
              <a:t>SECTION 179 – EXPENSING</a:t>
            </a:r>
          </a:p>
        </p:txBody>
      </p:sp>
      <p:sp>
        <p:nvSpPr>
          <p:cNvPr id="3" name="Content Placeholder 2">
            <a:extLst>
              <a:ext uri="{FF2B5EF4-FFF2-40B4-BE49-F238E27FC236}">
                <a16:creationId xmlns:a16="http://schemas.microsoft.com/office/drawing/2014/main" id="{353CBA50-BA6A-D5D7-B79B-04BAC75BF9D4}"/>
              </a:ext>
            </a:extLst>
          </p:cNvPr>
          <p:cNvSpPr>
            <a:spLocks noGrp="1"/>
          </p:cNvSpPr>
          <p:nvPr>
            <p:ph idx="1"/>
          </p:nvPr>
        </p:nvSpPr>
        <p:spPr>
          <a:xfrm>
            <a:off x="838200" y="1496729"/>
            <a:ext cx="11035145" cy="4351338"/>
          </a:xfrm>
        </p:spPr>
        <p:txBody>
          <a:bodyPr>
            <a:normAutofit/>
          </a:bodyPr>
          <a:lstStyle/>
          <a:p>
            <a:pPr marL="342900" indent="-342900">
              <a:spcBef>
                <a:spcPts val="0"/>
              </a:spcBef>
            </a:pPr>
            <a:r>
              <a:rPr lang="en-US" sz="2200" b="1" dirty="0">
                <a:solidFill>
                  <a:srgbClr val="4C8CC6"/>
                </a:solidFill>
              </a:rPr>
              <a:t>Old Law (TCJA):</a:t>
            </a:r>
          </a:p>
          <a:p>
            <a:pPr marL="914400" indent="-342900">
              <a:spcBef>
                <a:spcPts val="0"/>
              </a:spcBef>
            </a:pPr>
            <a:r>
              <a:rPr lang="en-US" sz="2200" dirty="0"/>
              <a:t>Set the maximum amount of Section 179 property that a taxpayer can expense at $1 million, reduced the amount by which the cost of $179 property exceeds $2.5 million.</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New Law (OBBBA):</a:t>
            </a:r>
          </a:p>
          <a:p>
            <a:pPr marL="914400" indent="-342900">
              <a:spcBef>
                <a:spcPts val="0"/>
              </a:spcBef>
            </a:pPr>
            <a:r>
              <a:rPr lang="en-US" sz="2200" dirty="0"/>
              <a:t>Increases the maximum amount of Section 179 property that a taxpayer can expense to $2.5 million reduced by the amount by which the cost of qualifying property exceeds $4 million.</a:t>
            </a:r>
          </a:p>
          <a:p>
            <a:pPr marL="914400" indent="-342900">
              <a:spcBef>
                <a:spcPts val="0"/>
              </a:spcBef>
            </a:pPr>
            <a:r>
              <a:rPr lang="en-US" sz="2200" dirty="0"/>
              <a:t>Applies to property placed in service in taxable years beginning after December 31, 2024.</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Impact: </a:t>
            </a:r>
            <a:r>
              <a:rPr lang="en-US" sz="2200" dirty="0"/>
              <a:t>Encourages immediate capital investment by allowing full expensing, reducing taxable income in the year of purchase.</a:t>
            </a:r>
          </a:p>
        </p:txBody>
      </p:sp>
    </p:spTree>
    <p:extLst>
      <p:ext uri="{BB962C8B-B14F-4D97-AF65-F5344CB8AC3E}">
        <p14:creationId xmlns:p14="http://schemas.microsoft.com/office/powerpoint/2010/main" val="218563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4821FC-A72A-4DCE-ADE9-84A6134311EE}"/>
              </a:ext>
            </a:extLst>
          </p:cNvPr>
          <p:cNvSpPr>
            <a:spLocks noGrp="1"/>
          </p:cNvSpPr>
          <p:nvPr>
            <p:ph type="title"/>
          </p:nvPr>
        </p:nvSpPr>
        <p:spPr/>
        <p:txBody>
          <a:bodyPr>
            <a:normAutofit/>
          </a:bodyPr>
          <a:lstStyle/>
          <a:p>
            <a:r>
              <a:rPr lang="en-US" sz="4000" b="1" cap="small" dirty="0"/>
              <a:t>Presenters</a:t>
            </a:r>
            <a:endParaRPr lang="en-US" sz="4000" dirty="0"/>
          </a:p>
        </p:txBody>
      </p:sp>
      <p:grpSp>
        <p:nvGrpSpPr>
          <p:cNvPr id="3" name="Group 2">
            <a:extLst>
              <a:ext uri="{FF2B5EF4-FFF2-40B4-BE49-F238E27FC236}">
                <a16:creationId xmlns:a16="http://schemas.microsoft.com/office/drawing/2014/main" id="{DFCDC36B-FE20-FF0F-5F52-AEE38AD65535}"/>
              </a:ext>
            </a:extLst>
          </p:cNvPr>
          <p:cNvGrpSpPr/>
          <p:nvPr/>
        </p:nvGrpSpPr>
        <p:grpSpPr>
          <a:xfrm>
            <a:off x="1670543" y="1690688"/>
            <a:ext cx="8850914" cy="3932077"/>
            <a:chOff x="1798357" y="1690688"/>
            <a:chExt cx="8850914" cy="3932077"/>
          </a:xfrm>
        </p:grpSpPr>
        <p:pic>
          <p:nvPicPr>
            <p:cNvPr id="5" name="Picture Placeholder 2">
              <a:extLst>
                <a:ext uri="{FF2B5EF4-FFF2-40B4-BE49-F238E27FC236}">
                  <a16:creationId xmlns:a16="http://schemas.microsoft.com/office/drawing/2014/main" id="{90559F9B-6759-2884-87B1-426158CC77A5}"/>
                </a:ext>
              </a:extLst>
            </p:cNvPr>
            <p:cNvPicPr>
              <a:picLocks noChangeAspect="1"/>
            </p:cNvPicPr>
            <p:nvPr/>
          </p:nvPicPr>
          <p:blipFill>
            <a:blip r:embed="rId2">
              <a:extLst>
                <a:ext uri="{28A0092B-C50C-407E-A947-70E740481C1C}">
                  <a14:useLocalDpi xmlns:a14="http://schemas.microsoft.com/office/drawing/2010/main" val="0"/>
                </a:ext>
              </a:extLst>
            </a:blip>
            <a:srcRect l="2795" t="66" r="2795" b="5523"/>
            <a:stretch/>
          </p:blipFill>
          <p:spPr>
            <a:xfrm>
              <a:off x="2251251" y="1690688"/>
              <a:ext cx="3048000" cy="304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506495D-5FA8-2B9F-FA3C-BC45955E0DDC}"/>
                </a:ext>
              </a:extLst>
            </p:cNvPr>
            <p:cNvSpPr txBox="1"/>
            <p:nvPr/>
          </p:nvSpPr>
          <p:spPr>
            <a:xfrm>
              <a:off x="1798357" y="4914879"/>
              <a:ext cx="3953787" cy="707886"/>
            </a:xfrm>
            <a:prstGeom prst="rect">
              <a:avLst/>
            </a:prstGeom>
            <a:noFill/>
          </p:spPr>
          <p:txBody>
            <a:bodyPr wrap="square">
              <a:spAutoFit/>
            </a:bodyPr>
            <a:lstStyle/>
            <a:p>
              <a:pPr marL="0" indent="0" algn="ctr">
                <a:spcBef>
                  <a:spcPts val="0"/>
                </a:spcBef>
                <a:buNone/>
              </a:pPr>
              <a:r>
                <a:rPr lang="en-US" sz="2000" b="1" cap="small" dirty="0">
                  <a:solidFill>
                    <a:schemeClr val="bg1"/>
                  </a:solidFill>
                  <a:latin typeface="Arial" panose="020B0604020202020204" pitchFamily="34" charset="0"/>
                  <a:cs typeface="Arial" panose="020B0604020202020204" pitchFamily="34" charset="0"/>
                </a:rPr>
                <a:t>Hank Straub, CPA</a:t>
              </a:r>
            </a:p>
            <a:p>
              <a:pPr marL="0" indent="0" algn="ctr">
                <a:spcBef>
                  <a:spcPts val="0"/>
                </a:spcBef>
                <a:buNone/>
              </a:pPr>
              <a:r>
                <a:rPr lang="en-US" sz="2000" i="1" cap="small" dirty="0">
                  <a:solidFill>
                    <a:schemeClr val="bg1"/>
                  </a:solidFill>
                  <a:latin typeface="Arial" panose="020B0604020202020204" pitchFamily="34" charset="0"/>
                  <a:cs typeface="Arial" panose="020B0604020202020204" pitchFamily="34" charset="0"/>
                </a:rPr>
                <a:t>Audit Principal</a:t>
              </a:r>
            </a:p>
          </p:txBody>
        </p:sp>
        <p:sp>
          <p:nvSpPr>
            <p:cNvPr id="9" name="TextBox 8">
              <a:extLst>
                <a:ext uri="{FF2B5EF4-FFF2-40B4-BE49-F238E27FC236}">
                  <a16:creationId xmlns:a16="http://schemas.microsoft.com/office/drawing/2014/main" id="{0A426711-8B2A-F3BB-D57C-E6234EDC4A5B}"/>
                </a:ext>
              </a:extLst>
            </p:cNvPr>
            <p:cNvSpPr txBox="1"/>
            <p:nvPr/>
          </p:nvSpPr>
          <p:spPr>
            <a:xfrm>
              <a:off x="6439858" y="4914878"/>
              <a:ext cx="4209413" cy="707886"/>
            </a:xfrm>
            <a:prstGeom prst="rect">
              <a:avLst/>
            </a:prstGeom>
            <a:noFill/>
          </p:spPr>
          <p:txBody>
            <a:bodyPr wrap="square">
              <a:spAutoFit/>
            </a:bodyPr>
            <a:lstStyle/>
            <a:p>
              <a:pPr algn="ctr"/>
              <a:r>
                <a:rPr lang="en-US" sz="2000" b="1" cap="small" dirty="0">
                  <a:solidFill>
                    <a:schemeClr val="bg1"/>
                  </a:solidFill>
                  <a:latin typeface="Arial" panose="020B0604020202020204" pitchFamily="34" charset="0"/>
                  <a:cs typeface="Arial" panose="020B0604020202020204" pitchFamily="34" charset="0"/>
                </a:rPr>
                <a:t>Matt Harvey, CPA, MSPA</a:t>
              </a:r>
            </a:p>
            <a:p>
              <a:pPr algn="ctr"/>
              <a:r>
                <a:rPr lang="en-US" sz="2000" i="1" cap="small" dirty="0">
                  <a:solidFill>
                    <a:schemeClr val="bg1"/>
                  </a:solidFill>
                  <a:latin typeface="Arial" panose="020B0604020202020204" pitchFamily="34" charset="0"/>
                  <a:cs typeface="Arial" panose="020B0604020202020204" pitchFamily="34" charset="0"/>
                </a:rPr>
                <a:t>Audit Senior Manager</a:t>
              </a:r>
              <a:endParaRPr lang="en-US" sz="2000" cap="small" dirty="0">
                <a:solidFill>
                  <a:schemeClr val="bg1"/>
                </a:solidFill>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AEB0552B-69B7-E04D-1B9F-120DE42A0F11}"/>
              </a:ext>
            </a:extLst>
          </p:cNvPr>
          <p:cNvPicPr>
            <a:picLocks noChangeAspect="1"/>
          </p:cNvPicPr>
          <p:nvPr/>
        </p:nvPicPr>
        <p:blipFill>
          <a:blip r:embed="rId3">
            <a:extLst>
              <a:ext uri="{28A0092B-C50C-407E-A947-70E740481C1C}">
                <a14:useLocalDpi xmlns:a14="http://schemas.microsoft.com/office/drawing/2010/main" val="0"/>
              </a:ext>
            </a:extLst>
          </a:blip>
          <a:srcRect l="4123" r="4123" b="8245"/>
          <a:stretch/>
        </p:blipFill>
        <p:spPr>
          <a:xfrm>
            <a:off x="6892750" y="1690688"/>
            <a:ext cx="3048000" cy="3048000"/>
          </a:xfrm>
          <a:prstGeom prst="rect">
            <a:avLst/>
          </a:prstGeom>
        </p:spPr>
      </p:pic>
    </p:spTree>
    <p:extLst>
      <p:ext uri="{BB962C8B-B14F-4D97-AF65-F5344CB8AC3E}">
        <p14:creationId xmlns:p14="http://schemas.microsoft.com/office/powerpoint/2010/main" val="1762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2BB1C-1BAC-45F4-97A9-A626D4522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314EB-8F33-7FD9-56CD-3EAB45542EAB}"/>
              </a:ext>
            </a:extLst>
          </p:cNvPr>
          <p:cNvSpPr>
            <a:spLocks noGrp="1"/>
          </p:cNvSpPr>
          <p:nvPr>
            <p:ph type="title"/>
          </p:nvPr>
        </p:nvSpPr>
        <p:spPr/>
        <p:txBody>
          <a:bodyPr/>
          <a:lstStyle/>
          <a:p>
            <a:r>
              <a:rPr lang="en-US" dirty="0"/>
              <a:t>ACCELERATED DEPRECIATION PLANNING CONSIDERATIONS</a:t>
            </a:r>
          </a:p>
        </p:txBody>
      </p:sp>
      <p:sp>
        <p:nvSpPr>
          <p:cNvPr id="3" name="Content Placeholder 2">
            <a:extLst>
              <a:ext uri="{FF2B5EF4-FFF2-40B4-BE49-F238E27FC236}">
                <a16:creationId xmlns:a16="http://schemas.microsoft.com/office/drawing/2014/main" id="{8FFC5BF1-7D2F-D1C9-1956-FFCEB8E858F4}"/>
              </a:ext>
            </a:extLst>
          </p:cNvPr>
          <p:cNvSpPr>
            <a:spLocks noGrp="1"/>
          </p:cNvSpPr>
          <p:nvPr>
            <p:ph idx="1"/>
          </p:nvPr>
        </p:nvSpPr>
        <p:spPr/>
        <p:txBody>
          <a:bodyPr>
            <a:normAutofit/>
          </a:bodyPr>
          <a:lstStyle/>
          <a:p>
            <a:pPr marL="342900" indent="-342900">
              <a:lnSpc>
                <a:spcPct val="100000"/>
              </a:lnSpc>
              <a:spcBef>
                <a:spcPts val="0"/>
              </a:spcBef>
            </a:pPr>
            <a:r>
              <a:rPr lang="en-US" sz="2200" dirty="0"/>
              <a:t>Section 179 depreciation cannot create a business loss, whereas bonus depreciation can.</a:t>
            </a:r>
          </a:p>
          <a:p>
            <a:pPr marL="342900" indent="-342900">
              <a:lnSpc>
                <a:spcPct val="100000"/>
              </a:lnSpc>
              <a:spcBef>
                <a:spcPts val="0"/>
              </a:spcBef>
            </a:pPr>
            <a:endParaRPr lang="en-US" sz="2200" dirty="0"/>
          </a:p>
          <a:p>
            <a:pPr marL="342900" indent="-342900">
              <a:lnSpc>
                <a:spcPct val="100000"/>
              </a:lnSpc>
              <a:spcBef>
                <a:spcPts val="0"/>
              </a:spcBef>
            </a:pPr>
            <a:r>
              <a:rPr lang="en-US" sz="2200" dirty="0"/>
              <a:t>State treatment of bonus depreciation and Section 179.</a:t>
            </a:r>
          </a:p>
          <a:p>
            <a:pPr marL="342900" indent="-342900">
              <a:lnSpc>
                <a:spcPct val="100000"/>
              </a:lnSpc>
              <a:spcBef>
                <a:spcPts val="0"/>
              </a:spcBef>
            </a:pPr>
            <a:endParaRPr lang="en-US" sz="2200" dirty="0"/>
          </a:p>
          <a:p>
            <a:pPr marL="342900" indent="-342900">
              <a:lnSpc>
                <a:spcPct val="100000"/>
              </a:lnSpc>
              <a:spcBef>
                <a:spcPts val="0"/>
              </a:spcBef>
            </a:pPr>
            <a:r>
              <a:rPr lang="en-US" sz="2200" dirty="0"/>
              <a:t>Considerations of debt to acquire certain depreciable assets.</a:t>
            </a:r>
          </a:p>
          <a:p>
            <a:pPr marL="342900" indent="-342900">
              <a:lnSpc>
                <a:spcPct val="100000"/>
              </a:lnSpc>
              <a:spcBef>
                <a:spcPts val="0"/>
              </a:spcBef>
            </a:pPr>
            <a:endParaRPr lang="en-US" sz="2200" dirty="0"/>
          </a:p>
          <a:p>
            <a:pPr marL="342900" indent="-342900">
              <a:lnSpc>
                <a:spcPct val="100000"/>
              </a:lnSpc>
              <a:spcBef>
                <a:spcPts val="0"/>
              </a:spcBef>
            </a:pPr>
            <a:r>
              <a:rPr lang="en-US" sz="2200" dirty="0"/>
              <a:t>Considerations of future taxable income when making these decisions.</a:t>
            </a:r>
          </a:p>
        </p:txBody>
      </p:sp>
    </p:spTree>
    <p:extLst>
      <p:ext uri="{BB962C8B-B14F-4D97-AF65-F5344CB8AC3E}">
        <p14:creationId xmlns:p14="http://schemas.microsoft.com/office/powerpoint/2010/main" val="850769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6CD3E-A343-B1DA-A7AF-A1BD930B8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CCF24-595B-03DF-F06F-817D02F3473D}"/>
              </a:ext>
            </a:extLst>
          </p:cNvPr>
          <p:cNvSpPr>
            <a:spLocks noGrp="1"/>
          </p:cNvSpPr>
          <p:nvPr>
            <p:ph type="title"/>
          </p:nvPr>
        </p:nvSpPr>
        <p:spPr/>
        <p:txBody>
          <a:bodyPr/>
          <a:lstStyle/>
          <a:p>
            <a:r>
              <a:rPr lang="en-US" dirty="0"/>
              <a:t>SECTION 163(J) BUSINESS INTEREST DEDUCTION</a:t>
            </a:r>
          </a:p>
        </p:txBody>
      </p:sp>
      <p:sp>
        <p:nvSpPr>
          <p:cNvPr id="3" name="Content Placeholder 2">
            <a:extLst>
              <a:ext uri="{FF2B5EF4-FFF2-40B4-BE49-F238E27FC236}">
                <a16:creationId xmlns:a16="http://schemas.microsoft.com/office/drawing/2014/main" id="{34882073-E769-3B8A-0FEC-C58E4541E617}"/>
              </a:ext>
            </a:extLst>
          </p:cNvPr>
          <p:cNvSpPr>
            <a:spLocks noGrp="1"/>
          </p:cNvSpPr>
          <p:nvPr>
            <p:ph idx="1"/>
          </p:nvPr>
        </p:nvSpPr>
        <p:spPr>
          <a:xfrm>
            <a:off x="838201" y="1891581"/>
            <a:ext cx="10993582" cy="4351338"/>
          </a:xfrm>
        </p:spPr>
        <p:txBody>
          <a:bodyPr>
            <a:normAutofit/>
          </a:bodyPr>
          <a:lstStyle/>
          <a:p>
            <a:pPr marL="342900" indent="-342900">
              <a:spcBef>
                <a:spcPts val="0"/>
              </a:spcBef>
            </a:pPr>
            <a:r>
              <a:rPr lang="en-US" sz="2200" b="1" dirty="0">
                <a:solidFill>
                  <a:srgbClr val="4C8CC6"/>
                </a:solidFill>
              </a:rPr>
              <a:t>Old Law (TCJA):</a:t>
            </a:r>
          </a:p>
          <a:p>
            <a:pPr marL="914400" indent="-342900">
              <a:spcBef>
                <a:spcPts val="0"/>
              </a:spcBef>
            </a:pPr>
            <a:r>
              <a:rPr lang="en-US" sz="2200" dirty="0"/>
              <a:t>Limited business interest deductions to 30% of adjusted taxable income (ATI), initially based on EBITDA (through 2021), then EBIT (2022 onward), making it less generous.</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New Law (OBBBA):</a:t>
            </a:r>
          </a:p>
          <a:p>
            <a:pPr marL="914400" indent="-342900">
              <a:spcBef>
                <a:spcPts val="0"/>
              </a:spcBef>
            </a:pPr>
            <a:r>
              <a:rPr lang="en-US" sz="2200" dirty="0"/>
              <a:t>Permanently reinstates EBITDA-based ATI calculation for tax years beginning after December 31, 2024.</a:t>
            </a:r>
          </a:p>
          <a:p>
            <a:pPr marL="914400" indent="-342900">
              <a:spcBef>
                <a:spcPts val="0"/>
              </a:spcBef>
            </a:pPr>
            <a:r>
              <a:rPr lang="en-US" sz="2200" dirty="0"/>
              <a:t>Expands deductible interest for floor plan financing.</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Impact: </a:t>
            </a:r>
            <a:r>
              <a:rPr lang="en-US" sz="2200" dirty="0"/>
              <a:t>Benefits capital-intensive businesses and leveraged businesses by increasing allowable deductions for interest expense.</a:t>
            </a:r>
          </a:p>
        </p:txBody>
      </p:sp>
    </p:spTree>
    <p:extLst>
      <p:ext uri="{BB962C8B-B14F-4D97-AF65-F5344CB8AC3E}">
        <p14:creationId xmlns:p14="http://schemas.microsoft.com/office/powerpoint/2010/main" val="562630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4971F-F3BD-AEFB-DA10-534A55BC9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78871-B7DA-6535-33BE-08D4E5DFFB24}"/>
              </a:ext>
            </a:extLst>
          </p:cNvPr>
          <p:cNvSpPr>
            <a:spLocks noGrp="1"/>
          </p:cNvSpPr>
          <p:nvPr>
            <p:ph type="title"/>
          </p:nvPr>
        </p:nvSpPr>
        <p:spPr/>
        <p:txBody>
          <a:bodyPr>
            <a:normAutofit/>
          </a:bodyPr>
          <a:lstStyle/>
          <a:p>
            <a:r>
              <a:rPr lang="en-US" dirty="0"/>
              <a:t>CLEAN ENERGY INCENTIVES</a:t>
            </a:r>
          </a:p>
        </p:txBody>
      </p:sp>
      <p:sp>
        <p:nvSpPr>
          <p:cNvPr id="3" name="Content Placeholder 2">
            <a:extLst>
              <a:ext uri="{FF2B5EF4-FFF2-40B4-BE49-F238E27FC236}">
                <a16:creationId xmlns:a16="http://schemas.microsoft.com/office/drawing/2014/main" id="{9C033202-ED7B-8921-CB9E-53B69303AABD}"/>
              </a:ext>
            </a:extLst>
          </p:cNvPr>
          <p:cNvSpPr>
            <a:spLocks noGrp="1"/>
          </p:cNvSpPr>
          <p:nvPr>
            <p:ph idx="1"/>
          </p:nvPr>
        </p:nvSpPr>
        <p:spPr>
          <a:xfrm>
            <a:off x="616527" y="1434962"/>
            <a:ext cx="11353800" cy="4351338"/>
          </a:xfrm>
        </p:spPr>
        <p:txBody>
          <a:bodyPr>
            <a:normAutofit/>
          </a:bodyPr>
          <a:lstStyle/>
          <a:p>
            <a:pPr marL="0" indent="0">
              <a:buNone/>
            </a:pPr>
            <a:r>
              <a:rPr lang="en-US" sz="1800" dirty="0"/>
              <a:t>Several clean energy incentives are being phased out or eliminated, as outlined in the chart below:</a:t>
            </a:r>
          </a:p>
        </p:txBody>
      </p:sp>
      <p:graphicFrame>
        <p:nvGraphicFramePr>
          <p:cNvPr id="4" name="Table 3">
            <a:extLst>
              <a:ext uri="{FF2B5EF4-FFF2-40B4-BE49-F238E27FC236}">
                <a16:creationId xmlns:a16="http://schemas.microsoft.com/office/drawing/2014/main" id="{E5BA83FC-72DD-0E13-9D91-6DFB65DFF51D}"/>
              </a:ext>
            </a:extLst>
          </p:cNvPr>
          <p:cNvGraphicFramePr>
            <a:graphicFrameLocks noGrp="1"/>
          </p:cNvGraphicFramePr>
          <p:nvPr>
            <p:extLst>
              <p:ext uri="{D42A27DB-BD31-4B8C-83A1-F6EECF244321}">
                <p14:modId xmlns:p14="http://schemas.microsoft.com/office/powerpoint/2010/main" val="471202243"/>
              </p:ext>
            </p:extLst>
          </p:nvPr>
        </p:nvGraphicFramePr>
        <p:xfrm>
          <a:off x="517467" y="1828569"/>
          <a:ext cx="11353799" cy="4854257"/>
        </p:xfrm>
        <a:graphic>
          <a:graphicData uri="http://schemas.openxmlformats.org/drawingml/2006/table">
            <a:tbl>
              <a:tblPr firstRow="1" bandRow="1">
                <a:tableStyleId>{2D5ABB26-0587-4C30-8999-92F81FD0307C}</a:tableStyleId>
              </a:tblPr>
              <a:tblGrid>
                <a:gridCol w="1349106">
                  <a:extLst>
                    <a:ext uri="{9D8B030D-6E8A-4147-A177-3AD203B41FA5}">
                      <a16:colId xmlns:a16="http://schemas.microsoft.com/office/drawing/2014/main" val="1852056443"/>
                    </a:ext>
                  </a:extLst>
                </a:gridCol>
                <a:gridCol w="4118326">
                  <a:extLst>
                    <a:ext uri="{9D8B030D-6E8A-4147-A177-3AD203B41FA5}">
                      <a16:colId xmlns:a16="http://schemas.microsoft.com/office/drawing/2014/main" val="738700651"/>
                    </a:ext>
                  </a:extLst>
                </a:gridCol>
                <a:gridCol w="5886367">
                  <a:extLst>
                    <a:ext uri="{9D8B030D-6E8A-4147-A177-3AD203B41FA5}">
                      <a16:colId xmlns:a16="http://schemas.microsoft.com/office/drawing/2014/main" val="3722291983"/>
                    </a:ext>
                  </a:extLst>
                </a:gridCol>
              </a:tblGrid>
              <a:tr h="331013">
                <a:tc>
                  <a:txBody>
                    <a:bodyPr/>
                    <a:lstStyle/>
                    <a:p>
                      <a:r>
                        <a:rPr lang="en-US" sz="1200" b="1" dirty="0">
                          <a:solidFill>
                            <a:srgbClr val="EDEDEE"/>
                          </a:solidFill>
                          <a:latin typeface="Arial" panose="020B0604020202020204" pitchFamily="34" charset="0"/>
                          <a:cs typeface="Arial" panose="020B0604020202020204" pitchFamily="34" charset="0"/>
                        </a:rPr>
                        <a:t>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200" b="1" dirty="0">
                          <a:solidFill>
                            <a:srgbClr val="EDEDEE"/>
                          </a:solidFill>
                          <a:latin typeface="Arial" panose="020B0604020202020204" pitchFamily="34" charset="0"/>
                          <a:cs typeface="Arial" panose="020B0604020202020204" pitchFamily="34"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200" b="1" dirty="0">
                          <a:solidFill>
                            <a:srgbClr val="EDEDEE"/>
                          </a:solidFill>
                          <a:latin typeface="Arial" panose="020B0604020202020204" pitchFamily="34" charset="0"/>
                          <a:cs typeface="Arial" panose="020B0604020202020204" pitchFamily="34" charset="0"/>
                        </a:rPr>
                        <a:t>Termination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319894408"/>
                  </a:ext>
                </a:extLst>
              </a:tr>
              <a:tr h="331013">
                <a:tc>
                  <a:txBody>
                    <a:bodyPr/>
                    <a:lstStyle/>
                    <a:p>
                      <a:r>
                        <a:rPr lang="en-US" sz="1200" b="1" dirty="0">
                          <a:latin typeface="Arial" panose="020B0604020202020204" pitchFamily="34" charset="0"/>
                          <a:cs typeface="Arial" panose="020B0604020202020204" pitchFamily="34" charset="0"/>
                        </a:rPr>
                        <a:t>25E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Previously owned clean vehicle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cs typeface="Arial" panose="020B0604020202020204" pitchFamily="34" charset="0"/>
                        </a:rPr>
                        <a:t>After September 30,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245038"/>
                  </a:ext>
                </a:extLst>
              </a:tr>
              <a:tr h="331013">
                <a:tc>
                  <a:txBody>
                    <a:bodyPr/>
                    <a:lstStyle/>
                    <a:p>
                      <a:r>
                        <a:rPr lang="en-US" sz="1200" b="1" dirty="0">
                          <a:latin typeface="Arial" panose="020B0604020202020204" pitchFamily="34" charset="0"/>
                          <a:cs typeface="Arial" panose="020B0604020202020204" pitchFamily="34" charset="0"/>
                        </a:rPr>
                        <a:t>30D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Clean vehicle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effectLst/>
                          <a:latin typeface="Arial" panose="020B0604020202020204" pitchFamily="34" charset="0"/>
                          <a:cs typeface="Arial" panose="020B0604020202020204" pitchFamily="34" charset="0"/>
                        </a:rPr>
                        <a:t>After September 30,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225699108"/>
                  </a:ext>
                </a:extLst>
              </a:tr>
              <a:tr h="331013">
                <a:tc>
                  <a:txBody>
                    <a:bodyPr/>
                    <a:lstStyle/>
                    <a:p>
                      <a:r>
                        <a:rPr lang="en-US" sz="1200" b="1" dirty="0">
                          <a:latin typeface="Arial" panose="020B0604020202020204" pitchFamily="34" charset="0"/>
                          <a:cs typeface="Arial" panose="020B0604020202020204" pitchFamily="34" charset="0"/>
                        </a:rPr>
                        <a:t>45W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Qualified commercial clean vehicle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After September 30,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447832"/>
                  </a:ext>
                </a:extLst>
              </a:tr>
              <a:tr h="330412">
                <a:tc>
                  <a:txBody>
                    <a:bodyPr/>
                    <a:lstStyle/>
                    <a:p>
                      <a:r>
                        <a:rPr lang="en-US" sz="1200" b="1" dirty="0">
                          <a:latin typeface="Arial" panose="020B0604020202020204" pitchFamily="34" charset="0"/>
                          <a:cs typeface="Arial" panose="020B0604020202020204" pitchFamily="34" charset="0"/>
                        </a:rPr>
                        <a:t>6426(k)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Sustainable aviation fuel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After September 30,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3198583881"/>
                  </a:ext>
                </a:extLst>
              </a:tr>
              <a:tr h="331013">
                <a:tc>
                  <a:txBody>
                    <a:bodyPr/>
                    <a:lstStyle/>
                    <a:p>
                      <a:r>
                        <a:rPr lang="en-US" sz="1200" b="1" dirty="0">
                          <a:latin typeface="Arial" panose="020B0604020202020204" pitchFamily="34" charset="0"/>
                          <a:cs typeface="Arial" panose="020B0604020202020204" pitchFamily="34" charset="0"/>
                        </a:rPr>
                        <a:t>25C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Energy-efficient home improvement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After December 31,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963265"/>
                  </a:ext>
                </a:extLst>
              </a:tr>
              <a:tr h="331013">
                <a:tc>
                  <a:txBody>
                    <a:bodyPr/>
                    <a:lstStyle/>
                    <a:p>
                      <a:r>
                        <a:rPr lang="en-US" sz="1200" b="1" dirty="0">
                          <a:latin typeface="Arial" panose="020B0604020202020204" pitchFamily="34" charset="0"/>
                          <a:cs typeface="Arial" panose="020B0604020202020204" pitchFamily="34" charset="0"/>
                        </a:rPr>
                        <a:t>25D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Residential clean energy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After December 31,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3638181283"/>
                  </a:ext>
                </a:extLst>
              </a:tr>
              <a:tr h="551689">
                <a:tc>
                  <a:txBody>
                    <a:bodyPr/>
                    <a:lstStyle/>
                    <a:p>
                      <a:r>
                        <a:rPr lang="en-US" sz="1200" b="1" dirty="0">
                          <a:latin typeface="Arial" panose="020B0604020202020204" pitchFamily="34" charset="0"/>
                          <a:cs typeface="Arial" panose="020B0604020202020204" pitchFamily="34" charset="0"/>
                        </a:rPr>
                        <a:t>168 (e)(3)(B)(vi)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Cost recovery for certain energy property and qualified clean energy facilities, property and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After December 31, 2025 (energy property): after date of enactment (qualified clean energy facilities, property and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76260"/>
                  </a:ext>
                </a:extLst>
              </a:tr>
              <a:tr h="331013">
                <a:tc>
                  <a:txBody>
                    <a:bodyPr/>
                    <a:lstStyle/>
                    <a:p>
                      <a:r>
                        <a:rPr lang="en-US" sz="1200" b="1" dirty="0">
                          <a:latin typeface="Arial" panose="020B0604020202020204" pitchFamily="34" charset="0"/>
                          <a:cs typeface="Arial" panose="020B0604020202020204" pitchFamily="34" charset="0"/>
                        </a:rPr>
                        <a:t>179D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Energy-efficient commercial buildings deduction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For property, the construction of which begins after June 30,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3901066189"/>
                  </a:ext>
                </a:extLst>
              </a:tr>
              <a:tr h="331013">
                <a:tc>
                  <a:txBody>
                    <a:bodyPr/>
                    <a:lstStyle/>
                    <a:p>
                      <a:r>
                        <a:rPr lang="en-US" sz="1200" b="1" dirty="0">
                          <a:latin typeface="Arial" panose="020B0604020202020204" pitchFamily="34" charset="0"/>
                          <a:cs typeface="Arial" panose="020B0604020202020204" pitchFamily="34" charset="0"/>
                        </a:rPr>
                        <a:t>45L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New energy-efficient home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After June 30,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625237"/>
                  </a:ext>
                </a:extLst>
              </a:tr>
              <a:tr h="331013">
                <a:tc>
                  <a:txBody>
                    <a:bodyPr/>
                    <a:lstStyle/>
                    <a:p>
                      <a:r>
                        <a:rPr lang="en-US" sz="1200" b="1" dirty="0">
                          <a:latin typeface="Arial" panose="020B0604020202020204" pitchFamily="34" charset="0"/>
                          <a:cs typeface="Arial" panose="020B0604020202020204" pitchFamily="34" charset="0"/>
                        </a:rPr>
                        <a:t>30C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Alternative fuel vehicle refueling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After June 30,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4119179688"/>
                  </a:ext>
                </a:extLst>
              </a:tr>
              <a:tr h="331013">
                <a:tc>
                  <a:txBody>
                    <a:bodyPr/>
                    <a:lstStyle/>
                    <a:p>
                      <a:r>
                        <a:rPr lang="en-US" sz="1200" b="1" dirty="0">
                          <a:latin typeface="Arial" panose="020B0604020202020204" pitchFamily="34" charset="0"/>
                          <a:cs typeface="Arial" panose="020B0604020202020204" pitchFamily="34" charset="0"/>
                        </a:rPr>
                        <a:t>45Y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Clean electricity production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After December 31, 2027 (terminated for wind and solar facilities placed in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9468661"/>
                  </a:ext>
                </a:extLst>
              </a:tr>
              <a:tr h="331013">
                <a:tc>
                  <a:txBody>
                    <a:bodyPr/>
                    <a:lstStyle/>
                    <a:p>
                      <a:r>
                        <a:rPr lang="en-US" sz="1200" b="1" dirty="0">
                          <a:latin typeface="Arial" panose="020B0604020202020204" pitchFamily="34" charset="0"/>
                          <a:cs typeface="Arial" panose="020B0604020202020204" pitchFamily="34" charset="0"/>
                        </a:rPr>
                        <a:t>48E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Clean electricity investment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r>
                        <a:rPr lang="en-US" sz="1200" dirty="0">
                          <a:latin typeface="Arial" panose="020B0604020202020204" pitchFamily="34" charset="0"/>
                          <a:cs typeface="Arial" panose="020B0604020202020204" pitchFamily="34" charset="0"/>
                        </a:rPr>
                        <a:t>After December 31, 2027 (terminated for wind and solar facilities placed in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2590291328"/>
                  </a:ext>
                </a:extLst>
              </a:tr>
              <a:tr h="331013">
                <a:tc>
                  <a:txBody>
                    <a:bodyPr/>
                    <a:lstStyle/>
                    <a:p>
                      <a:r>
                        <a:rPr lang="en-US" sz="1200" b="1" dirty="0">
                          <a:latin typeface="Arial" panose="020B0604020202020204" pitchFamily="34" charset="0"/>
                          <a:cs typeface="Arial" panose="020B0604020202020204" pitchFamily="34" charset="0"/>
                        </a:rPr>
                        <a:t>45V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Clean hydrogen production 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After January 1, 2028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48663"/>
                  </a:ext>
                </a:extLst>
              </a:tr>
            </a:tbl>
          </a:graphicData>
        </a:graphic>
      </p:graphicFrame>
    </p:spTree>
    <p:extLst>
      <p:ext uri="{BB962C8B-B14F-4D97-AF65-F5344CB8AC3E}">
        <p14:creationId xmlns:p14="http://schemas.microsoft.com/office/powerpoint/2010/main" val="578764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9BEF-606E-4779-C4C5-9E418FA8B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98FFC-3F22-0FE4-1796-CC623B362530}"/>
              </a:ext>
            </a:extLst>
          </p:cNvPr>
          <p:cNvSpPr>
            <a:spLocks noGrp="1"/>
          </p:cNvSpPr>
          <p:nvPr>
            <p:ph type="title"/>
          </p:nvPr>
        </p:nvSpPr>
        <p:spPr/>
        <p:txBody>
          <a:bodyPr>
            <a:normAutofit/>
          </a:bodyPr>
          <a:lstStyle/>
          <a:p>
            <a:r>
              <a:rPr lang="en-US" dirty="0"/>
              <a:t>EMPLOYER-PROVIDED CHILDCARE CREDIT</a:t>
            </a:r>
          </a:p>
        </p:txBody>
      </p:sp>
      <p:sp>
        <p:nvSpPr>
          <p:cNvPr id="3" name="Content Placeholder 2">
            <a:extLst>
              <a:ext uri="{FF2B5EF4-FFF2-40B4-BE49-F238E27FC236}">
                <a16:creationId xmlns:a16="http://schemas.microsoft.com/office/drawing/2014/main" id="{261362BE-71FF-E4B8-7577-C43DE42A5AD5}"/>
              </a:ext>
            </a:extLst>
          </p:cNvPr>
          <p:cNvSpPr>
            <a:spLocks noGrp="1"/>
          </p:cNvSpPr>
          <p:nvPr>
            <p:ph idx="1"/>
          </p:nvPr>
        </p:nvSpPr>
        <p:spPr>
          <a:xfrm>
            <a:off x="838200" y="2016848"/>
            <a:ext cx="10993582" cy="4351338"/>
          </a:xfrm>
        </p:spPr>
        <p:txBody>
          <a:bodyPr>
            <a:normAutofit/>
          </a:bodyPr>
          <a:lstStyle/>
          <a:p>
            <a:pPr marL="342900" indent="-342900">
              <a:spcBef>
                <a:spcPts val="0"/>
              </a:spcBef>
            </a:pPr>
            <a:r>
              <a:rPr lang="en-US" sz="2200" b="1" dirty="0">
                <a:solidFill>
                  <a:srgbClr val="4C8CC6"/>
                </a:solidFill>
              </a:rPr>
              <a:t>Old Law (TCJA): </a:t>
            </a:r>
          </a:p>
          <a:p>
            <a:pPr marL="800100" lvl="1" indent="-342900">
              <a:spcBef>
                <a:spcPts val="0"/>
              </a:spcBef>
            </a:pPr>
            <a:r>
              <a:rPr lang="en-US" sz="2200" dirty="0">
                <a:solidFill>
                  <a:srgbClr val="242D64"/>
                </a:solidFill>
              </a:rPr>
              <a:t>Allowed an employer-provided childcare credit of 25% of qualified childcare facility costs, with a maximum annual credit of $150,000.</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New Law (OBBBA):</a:t>
            </a:r>
          </a:p>
          <a:p>
            <a:pPr marL="800100" lvl="1" indent="-342900">
              <a:spcBef>
                <a:spcPts val="0"/>
              </a:spcBef>
            </a:pPr>
            <a:r>
              <a:rPr lang="en-US" sz="2200" dirty="0">
                <a:solidFill>
                  <a:srgbClr val="242D64"/>
                </a:solidFill>
              </a:rPr>
              <a:t>Increases the credit to 40%, with a maximum annual credit of $500,000 (50% and $600,000 for eligible small businesses).</a:t>
            </a:r>
          </a:p>
        </p:txBody>
      </p:sp>
    </p:spTree>
    <p:extLst>
      <p:ext uri="{BB962C8B-B14F-4D97-AF65-F5344CB8AC3E}">
        <p14:creationId xmlns:p14="http://schemas.microsoft.com/office/powerpoint/2010/main" val="425363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48FF5-1C59-5F92-D595-346248E4C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CB6CD-8E97-BE85-6A80-A1B1D0620388}"/>
              </a:ext>
            </a:extLst>
          </p:cNvPr>
          <p:cNvSpPr>
            <a:spLocks noGrp="1"/>
          </p:cNvSpPr>
          <p:nvPr>
            <p:ph type="title"/>
          </p:nvPr>
        </p:nvSpPr>
        <p:spPr/>
        <p:txBody>
          <a:bodyPr>
            <a:normAutofit/>
          </a:bodyPr>
          <a:lstStyle/>
          <a:p>
            <a:r>
              <a:rPr lang="en-US" dirty="0"/>
              <a:t>PAID FAMILY &amp; MEDICAL LEAVE CREDIT</a:t>
            </a:r>
          </a:p>
        </p:txBody>
      </p:sp>
      <p:sp>
        <p:nvSpPr>
          <p:cNvPr id="3" name="Content Placeholder 2">
            <a:extLst>
              <a:ext uri="{FF2B5EF4-FFF2-40B4-BE49-F238E27FC236}">
                <a16:creationId xmlns:a16="http://schemas.microsoft.com/office/drawing/2014/main" id="{E0577459-C912-9EEF-63E2-AA80755DEAD4}"/>
              </a:ext>
            </a:extLst>
          </p:cNvPr>
          <p:cNvSpPr>
            <a:spLocks noGrp="1"/>
          </p:cNvSpPr>
          <p:nvPr>
            <p:ph idx="1"/>
          </p:nvPr>
        </p:nvSpPr>
        <p:spPr>
          <a:xfrm>
            <a:off x="838200" y="2016848"/>
            <a:ext cx="10993582" cy="4351338"/>
          </a:xfrm>
        </p:spPr>
        <p:txBody>
          <a:bodyPr>
            <a:normAutofit/>
          </a:bodyPr>
          <a:lstStyle/>
          <a:p>
            <a:pPr marL="342900" indent="-342900">
              <a:spcBef>
                <a:spcPts val="0"/>
              </a:spcBef>
            </a:pPr>
            <a:r>
              <a:rPr lang="en-US" sz="2200" b="1" dirty="0">
                <a:solidFill>
                  <a:srgbClr val="4C8CC6"/>
                </a:solidFill>
              </a:rPr>
              <a:t>Old Law (TCJA): </a:t>
            </a:r>
          </a:p>
          <a:p>
            <a:pPr marL="800100" lvl="1" indent="-342900">
              <a:spcBef>
                <a:spcPts val="0"/>
              </a:spcBef>
            </a:pPr>
            <a:r>
              <a:rPr lang="en-US" sz="2200" dirty="0">
                <a:solidFill>
                  <a:srgbClr val="242D64"/>
                </a:solidFill>
              </a:rPr>
              <a:t>Allowed an employer credit of between 12.5% and 25% of wages paid to employees on family and medical leave (FML) through 2025.</a:t>
            </a:r>
          </a:p>
          <a:p>
            <a:pPr marL="342900" indent="-342900">
              <a:spcBef>
                <a:spcPts val="0"/>
              </a:spcBef>
            </a:pPr>
            <a:endParaRPr lang="en-US" sz="2200" b="1" dirty="0">
              <a:solidFill>
                <a:srgbClr val="4C8CC6"/>
              </a:solidFill>
            </a:endParaRPr>
          </a:p>
          <a:p>
            <a:pPr marL="342900" indent="-342900">
              <a:spcBef>
                <a:spcPts val="0"/>
              </a:spcBef>
            </a:pPr>
            <a:r>
              <a:rPr lang="en-US" sz="2200" b="1" dirty="0">
                <a:solidFill>
                  <a:srgbClr val="4C8CC6"/>
                </a:solidFill>
              </a:rPr>
              <a:t>New Law (OBBBA):</a:t>
            </a:r>
          </a:p>
          <a:p>
            <a:pPr marL="800100" lvl="1" indent="-342900">
              <a:spcBef>
                <a:spcPts val="0"/>
              </a:spcBef>
            </a:pPr>
            <a:r>
              <a:rPr lang="en-US" sz="2200" dirty="0">
                <a:solidFill>
                  <a:srgbClr val="242D64"/>
                </a:solidFill>
              </a:rPr>
              <a:t>Credit made permanent and expanded to include an option to calculate the credit amount using a percentage of premiums paid for FML insurance instead of wages.</a:t>
            </a:r>
          </a:p>
        </p:txBody>
      </p:sp>
    </p:spTree>
    <p:extLst>
      <p:ext uri="{BB962C8B-B14F-4D97-AF65-F5344CB8AC3E}">
        <p14:creationId xmlns:p14="http://schemas.microsoft.com/office/powerpoint/2010/main" val="2963974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B47F-1B6F-05B3-EF1D-53DA652F3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B9689-3292-A8E2-2FDF-91B8147D96A5}"/>
              </a:ext>
            </a:extLst>
          </p:cNvPr>
          <p:cNvSpPr>
            <a:spLocks noGrp="1"/>
          </p:cNvSpPr>
          <p:nvPr>
            <p:ph type="title"/>
          </p:nvPr>
        </p:nvSpPr>
        <p:spPr/>
        <p:txBody>
          <a:bodyPr>
            <a:normAutofit/>
          </a:bodyPr>
          <a:lstStyle/>
          <a:p>
            <a:r>
              <a:rPr lang="en-US" dirty="0"/>
              <a:t>OBBBA – OTHER PROVISIONS</a:t>
            </a:r>
          </a:p>
        </p:txBody>
      </p:sp>
      <p:sp>
        <p:nvSpPr>
          <p:cNvPr id="3" name="Content Placeholder 2">
            <a:extLst>
              <a:ext uri="{FF2B5EF4-FFF2-40B4-BE49-F238E27FC236}">
                <a16:creationId xmlns:a16="http://schemas.microsoft.com/office/drawing/2014/main" id="{A7A92AAC-AC95-8198-154D-D6EEB5351B4A}"/>
              </a:ext>
            </a:extLst>
          </p:cNvPr>
          <p:cNvSpPr>
            <a:spLocks noGrp="1"/>
          </p:cNvSpPr>
          <p:nvPr>
            <p:ph idx="1"/>
          </p:nvPr>
        </p:nvSpPr>
        <p:spPr>
          <a:xfrm>
            <a:off x="838200" y="2016848"/>
            <a:ext cx="10993582" cy="4351338"/>
          </a:xfrm>
        </p:spPr>
        <p:txBody>
          <a:bodyPr>
            <a:normAutofit/>
          </a:bodyPr>
          <a:lstStyle/>
          <a:p>
            <a:pPr marL="342900" indent="-342900">
              <a:spcBef>
                <a:spcPts val="0"/>
              </a:spcBef>
            </a:pPr>
            <a:r>
              <a:rPr lang="en-US" sz="2200" dirty="0"/>
              <a:t>Additional charitable contribution limitation for C-Corporations.</a:t>
            </a:r>
          </a:p>
          <a:p>
            <a:pPr marL="342900" indent="-342900">
              <a:spcBef>
                <a:spcPts val="0"/>
              </a:spcBef>
            </a:pPr>
            <a:endParaRPr lang="en-US" sz="2200" dirty="0"/>
          </a:p>
          <a:p>
            <a:pPr marL="342900" indent="-342900">
              <a:spcBef>
                <a:spcPts val="0"/>
              </a:spcBef>
            </a:pPr>
            <a:r>
              <a:rPr lang="en-US" sz="2200" b="1" dirty="0">
                <a:solidFill>
                  <a:srgbClr val="4C8CC6"/>
                </a:solidFill>
              </a:rPr>
              <a:t>Form 1099-K reporting: </a:t>
            </a:r>
            <a:r>
              <a:rPr lang="en-US" sz="2200" dirty="0"/>
              <a:t>reverts to $20,000/200 transaction threshold.</a:t>
            </a:r>
          </a:p>
          <a:p>
            <a:pPr marL="342900" indent="-342900">
              <a:spcBef>
                <a:spcPts val="0"/>
              </a:spcBef>
            </a:pPr>
            <a:endParaRPr lang="en-US" sz="2200" dirty="0"/>
          </a:p>
          <a:p>
            <a:pPr marL="342900" indent="-342900">
              <a:spcBef>
                <a:spcPts val="0"/>
              </a:spcBef>
            </a:pPr>
            <a:r>
              <a:rPr lang="en-US" sz="2200" b="1" dirty="0">
                <a:solidFill>
                  <a:srgbClr val="4C8CC6"/>
                </a:solidFill>
              </a:rPr>
              <a:t>Form 1099-MISC and NEC reporting: </a:t>
            </a:r>
            <a:r>
              <a:rPr lang="en-US" sz="2200" dirty="0"/>
              <a:t>threshold increase from $600 to $2,000 for payments made after December 31, 2025 (annual inflation adjustments starting in 2027).</a:t>
            </a:r>
          </a:p>
          <a:p>
            <a:pPr marL="342900" indent="-342900">
              <a:spcBef>
                <a:spcPts val="0"/>
              </a:spcBef>
            </a:pPr>
            <a:endParaRPr lang="en-US" sz="2200" dirty="0"/>
          </a:p>
          <a:p>
            <a:pPr marL="342900" indent="-342900">
              <a:spcBef>
                <a:spcPts val="0"/>
              </a:spcBef>
            </a:pPr>
            <a:r>
              <a:rPr lang="en-US" sz="2200" b="1" dirty="0">
                <a:solidFill>
                  <a:srgbClr val="4C8CC6"/>
                </a:solidFill>
              </a:rPr>
              <a:t>Employee Retention Credit: </a:t>
            </a:r>
            <a:r>
              <a:rPr lang="en-US" sz="2200" dirty="0"/>
              <a:t>retroactively invalidates claims filed after January 31, 2024, for the third and fourth quarters of 2021.</a:t>
            </a:r>
          </a:p>
        </p:txBody>
      </p:sp>
    </p:spTree>
    <p:extLst>
      <p:ext uri="{BB962C8B-B14F-4D97-AF65-F5344CB8AC3E}">
        <p14:creationId xmlns:p14="http://schemas.microsoft.com/office/powerpoint/2010/main" val="1858378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D953-B4C6-B89E-A18B-56E526639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057AD-B69F-F308-89F9-2FD98462C9E7}"/>
              </a:ext>
            </a:extLst>
          </p:cNvPr>
          <p:cNvSpPr>
            <a:spLocks noGrp="1"/>
          </p:cNvSpPr>
          <p:nvPr>
            <p:ph type="title"/>
          </p:nvPr>
        </p:nvSpPr>
        <p:spPr/>
        <p:txBody>
          <a:bodyPr>
            <a:normAutofit/>
          </a:bodyPr>
          <a:lstStyle/>
          <a:p>
            <a:r>
              <a:rPr lang="en-US" dirty="0"/>
              <a:t>SECTION 174A – DOMESTIC R&amp;D DEDUCTIBILITY</a:t>
            </a:r>
          </a:p>
        </p:txBody>
      </p:sp>
      <p:sp>
        <p:nvSpPr>
          <p:cNvPr id="3" name="Content Placeholder 2">
            <a:extLst>
              <a:ext uri="{FF2B5EF4-FFF2-40B4-BE49-F238E27FC236}">
                <a16:creationId xmlns:a16="http://schemas.microsoft.com/office/drawing/2014/main" id="{46C1CD52-F500-CF32-C0A6-817BF6DE700A}"/>
              </a:ext>
            </a:extLst>
          </p:cNvPr>
          <p:cNvSpPr>
            <a:spLocks noGrp="1"/>
          </p:cNvSpPr>
          <p:nvPr>
            <p:ph idx="1"/>
          </p:nvPr>
        </p:nvSpPr>
        <p:spPr>
          <a:xfrm>
            <a:off x="838199" y="1857511"/>
            <a:ext cx="11111345" cy="4351338"/>
          </a:xfrm>
        </p:spPr>
        <p:txBody>
          <a:bodyPr>
            <a:normAutofit/>
          </a:bodyPr>
          <a:lstStyle/>
          <a:p>
            <a:pPr marL="342900" indent="-342900">
              <a:spcBef>
                <a:spcPts val="0"/>
              </a:spcBef>
            </a:pPr>
            <a:r>
              <a:rPr lang="en-US" sz="2200" dirty="0"/>
              <a:t>Allows full deduction of domestic R&amp;D costs effective January 1, 2025, as businesses will no longer be required to capitalize and amortize R&amp;D expenses.</a:t>
            </a:r>
          </a:p>
          <a:p>
            <a:pPr marL="342900" indent="-342900">
              <a:spcBef>
                <a:spcPts val="0"/>
              </a:spcBef>
            </a:pPr>
            <a:endParaRPr lang="en-US" sz="2200" dirty="0"/>
          </a:p>
          <a:p>
            <a:pPr marL="342900" indent="-342900">
              <a:spcBef>
                <a:spcPts val="0"/>
              </a:spcBef>
            </a:pPr>
            <a:r>
              <a:rPr lang="en-US" sz="2200" dirty="0"/>
              <a:t>Applies only to domestic expenditures, as foreign R&amp;E remains subject to 15-year amortization.</a:t>
            </a:r>
          </a:p>
          <a:p>
            <a:pPr marL="342900" indent="-342900">
              <a:spcBef>
                <a:spcPts val="0"/>
              </a:spcBef>
            </a:pPr>
            <a:endParaRPr lang="en-US" sz="2200" dirty="0"/>
          </a:p>
          <a:p>
            <a:pPr marL="342900" indent="-342900">
              <a:spcBef>
                <a:spcPts val="0"/>
              </a:spcBef>
            </a:pPr>
            <a:r>
              <a:rPr lang="en-US" sz="2200" dirty="0"/>
              <a:t>Optional 60-month (5-year) amortization available.</a:t>
            </a:r>
          </a:p>
          <a:p>
            <a:pPr marL="342900" indent="-342900">
              <a:spcBef>
                <a:spcPts val="0"/>
              </a:spcBef>
            </a:pPr>
            <a:endParaRPr lang="en-US" sz="2200" dirty="0"/>
          </a:p>
          <a:p>
            <a:pPr marL="342900" indent="-342900">
              <a:spcBef>
                <a:spcPts val="0"/>
              </a:spcBef>
            </a:pPr>
            <a:r>
              <a:rPr lang="en-US" sz="2200" dirty="0"/>
              <a:t>The legislation also allows for flexibility in deducting any unamortized Section 174 costs, either in full in 2025 or spread over 2025–2026.</a:t>
            </a:r>
          </a:p>
          <a:p>
            <a:pPr marL="342900" indent="-342900">
              <a:spcBef>
                <a:spcPts val="0"/>
              </a:spcBef>
            </a:pPr>
            <a:endParaRPr lang="en-US" sz="2200" dirty="0"/>
          </a:p>
          <a:p>
            <a:pPr marL="342900" indent="-342900">
              <a:spcBef>
                <a:spcPts val="0"/>
              </a:spcBef>
            </a:pPr>
            <a:r>
              <a:rPr lang="en-US" sz="2200" dirty="0"/>
              <a:t>Allows retroactive relief for small businesses.</a:t>
            </a:r>
          </a:p>
        </p:txBody>
      </p:sp>
    </p:spTree>
    <p:extLst>
      <p:ext uri="{BB962C8B-B14F-4D97-AF65-F5344CB8AC3E}">
        <p14:creationId xmlns:p14="http://schemas.microsoft.com/office/powerpoint/2010/main" val="129055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D0C7B-AF3D-03CF-A135-C9A0E9916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A6F11-8870-F0A7-39A0-E6D61305C05B}"/>
              </a:ext>
            </a:extLst>
          </p:cNvPr>
          <p:cNvSpPr>
            <a:spLocks noGrp="1"/>
          </p:cNvSpPr>
          <p:nvPr>
            <p:ph type="title"/>
          </p:nvPr>
        </p:nvSpPr>
        <p:spPr/>
        <p:txBody>
          <a:bodyPr>
            <a:normAutofit/>
          </a:bodyPr>
          <a:lstStyle/>
          <a:p>
            <a:r>
              <a:rPr lang="en-US" dirty="0"/>
              <a:t>RECOVERY OF PREVIOUSLY CAPITALIZED R&amp;D</a:t>
            </a:r>
          </a:p>
        </p:txBody>
      </p:sp>
      <p:sp>
        <p:nvSpPr>
          <p:cNvPr id="3" name="Content Placeholder 2">
            <a:extLst>
              <a:ext uri="{FF2B5EF4-FFF2-40B4-BE49-F238E27FC236}">
                <a16:creationId xmlns:a16="http://schemas.microsoft.com/office/drawing/2014/main" id="{323DD780-056B-B957-F750-D4269616B8EA}"/>
              </a:ext>
            </a:extLst>
          </p:cNvPr>
          <p:cNvSpPr>
            <a:spLocks noGrp="1"/>
          </p:cNvSpPr>
          <p:nvPr>
            <p:ph idx="1"/>
          </p:nvPr>
        </p:nvSpPr>
        <p:spPr>
          <a:xfrm>
            <a:off x="838199" y="1857511"/>
            <a:ext cx="11111345" cy="4351338"/>
          </a:xfrm>
        </p:spPr>
        <p:txBody>
          <a:bodyPr>
            <a:normAutofit/>
          </a:bodyPr>
          <a:lstStyle/>
          <a:p>
            <a:pPr marL="342900" indent="-342900">
              <a:spcBef>
                <a:spcPts val="0"/>
              </a:spcBef>
            </a:pPr>
            <a:r>
              <a:rPr lang="en-US" sz="2200" dirty="0"/>
              <a:t>Allows retroactive relief for small businesses.</a:t>
            </a:r>
          </a:p>
          <a:p>
            <a:pPr marL="342900" indent="-342900">
              <a:spcBef>
                <a:spcPts val="0"/>
              </a:spcBef>
            </a:pPr>
            <a:endParaRPr lang="en-US" sz="2200" dirty="0"/>
          </a:p>
          <a:p>
            <a:pPr marL="342900" indent="-342900">
              <a:spcBef>
                <a:spcPts val="0"/>
              </a:spcBef>
            </a:pPr>
            <a:r>
              <a:rPr lang="en-US" sz="2200" dirty="0"/>
              <a:t>Small businesses that average gross receipts of $31 million or less can amend tax returns for 2022–2024 to claim full immediate deductions for domestic R&amp;D and potentially recover previously deferred expenses.</a:t>
            </a:r>
          </a:p>
          <a:p>
            <a:pPr marL="342900" indent="-342900">
              <a:spcBef>
                <a:spcPts val="0"/>
              </a:spcBef>
            </a:pPr>
            <a:endParaRPr lang="en-US" sz="2200" dirty="0"/>
          </a:p>
          <a:p>
            <a:pPr marL="342900" indent="-342900">
              <a:spcBef>
                <a:spcPts val="0"/>
              </a:spcBef>
            </a:pPr>
            <a:r>
              <a:rPr lang="en-US" sz="2200" dirty="0"/>
              <a:t>Deduct remaining unamortized domestic R&amp;D in 2025 or over two years.</a:t>
            </a:r>
          </a:p>
          <a:p>
            <a:pPr marL="342900" indent="-342900">
              <a:spcBef>
                <a:spcPts val="0"/>
              </a:spcBef>
            </a:pPr>
            <a:endParaRPr lang="en-US" sz="2200" dirty="0"/>
          </a:p>
          <a:p>
            <a:pPr marL="342900" indent="-342900">
              <a:spcBef>
                <a:spcPts val="0"/>
              </a:spcBef>
            </a:pPr>
            <a:r>
              <a:rPr lang="en-US" sz="2200" dirty="0"/>
              <a:t>Provides flexibility for treatment of R&amp;D Credits and estimated payments.</a:t>
            </a:r>
          </a:p>
          <a:p>
            <a:pPr marL="342900" indent="-342900">
              <a:spcBef>
                <a:spcPts val="0"/>
              </a:spcBef>
            </a:pPr>
            <a:endParaRPr lang="en-US" sz="2200" dirty="0"/>
          </a:p>
          <a:p>
            <a:pPr marL="342900" indent="-342900">
              <a:spcBef>
                <a:spcPts val="0"/>
              </a:spcBef>
            </a:pPr>
            <a:endParaRPr lang="en-US" sz="2200" dirty="0"/>
          </a:p>
          <a:p>
            <a:pPr marL="342900" indent="-342900">
              <a:spcBef>
                <a:spcPts val="0"/>
              </a:spcBef>
            </a:pPr>
            <a:endParaRPr lang="en-US" sz="2200" dirty="0"/>
          </a:p>
        </p:txBody>
      </p:sp>
    </p:spTree>
    <p:extLst>
      <p:ext uri="{BB962C8B-B14F-4D97-AF65-F5344CB8AC3E}">
        <p14:creationId xmlns:p14="http://schemas.microsoft.com/office/powerpoint/2010/main" val="621109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B2AD-30BF-8040-4B9F-58EF56AD0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3FADC-2582-5D20-B271-439B4D47527A}"/>
              </a:ext>
            </a:extLst>
          </p:cNvPr>
          <p:cNvSpPr>
            <a:spLocks noGrp="1"/>
          </p:cNvSpPr>
          <p:nvPr>
            <p:ph type="title"/>
          </p:nvPr>
        </p:nvSpPr>
        <p:spPr/>
        <p:txBody>
          <a:bodyPr>
            <a:normAutofit/>
          </a:bodyPr>
          <a:lstStyle/>
          <a:p>
            <a:r>
              <a:rPr lang="en-US" dirty="0"/>
              <a:t>IRC SECTION 174</a:t>
            </a:r>
          </a:p>
        </p:txBody>
      </p:sp>
      <p:sp>
        <p:nvSpPr>
          <p:cNvPr id="3" name="Content Placeholder 2">
            <a:extLst>
              <a:ext uri="{FF2B5EF4-FFF2-40B4-BE49-F238E27FC236}">
                <a16:creationId xmlns:a16="http://schemas.microsoft.com/office/drawing/2014/main" id="{D422A0DE-A90A-BE34-0831-C7D238FD903F}"/>
              </a:ext>
            </a:extLst>
          </p:cNvPr>
          <p:cNvSpPr>
            <a:spLocks noGrp="1"/>
          </p:cNvSpPr>
          <p:nvPr>
            <p:ph idx="1"/>
          </p:nvPr>
        </p:nvSpPr>
        <p:spPr>
          <a:xfrm>
            <a:off x="838199" y="1608133"/>
            <a:ext cx="11111345" cy="4351338"/>
          </a:xfrm>
        </p:spPr>
        <p:txBody>
          <a:bodyPr>
            <a:normAutofit/>
          </a:bodyPr>
          <a:lstStyle/>
          <a:p>
            <a:pPr marL="0" indent="0">
              <a:spcBef>
                <a:spcPts val="0"/>
              </a:spcBef>
              <a:buNone/>
            </a:pPr>
            <a:r>
              <a:rPr lang="en-US" sz="2200" b="1" dirty="0">
                <a:solidFill>
                  <a:srgbClr val="4C8CC6"/>
                </a:solidFill>
              </a:rPr>
              <a:t>Similarities and Differences in IRC Section 174 R&amp;D Expense and IRC Section 41 R&amp;D Credit</a:t>
            </a:r>
          </a:p>
          <a:p>
            <a:pPr marL="342900" indent="-342900">
              <a:spcBef>
                <a:spcPts val="0"/>
              </a:spcBef>
            </a:pPr>
            <a:endParaRPr lang="en-US" sz="2200" dirty="0"/>
          </a:p>
          <a:p>
            <a:pPr marL="342900" indent="-342900">
              <a:spcBef>
                <a:spcPts val="0"/>
              </a:spcBef>
            </a:pPr>
            <a:r>
              <a:rPr lang="en-US" sz="2200" b="1" u="sng" dirty="0"/>
              <a:t>PLEASE NOTE: </a:t>
            </a:r>
          </a:p>
          <a:p>
            <a:pPr marL="342900" indent="-342900">
              <a:spcBef>
                <a:spcPts val="0"/>
              </a:spcBef>
            </a:pPr>
            <a:endParaRPr lang="en-US" sz="2200" b="1" u="sng" dirty="0"/>
          </a:p>
          <a:p>
            <a:pPr marL="800100" lvl="1" indent="-342900">
              <a:spcBef>
                <a:spcPts val="0"/>
              </a:spcBef>
            </a:pPr>
            <a:r>
              <a:rPr lang="en-US" sz="2200" dirty="0">
                <a:highlight>
                  <a:srgbClr val="FFFF00"/>
                </a:highlight>
              </a:rPr>
              <a:t>All IRC Section 41 R&amp;D credit expenses must be IRC Section 174 expenses. </a:t>
            </a:r>
          </a:p>
          <a:p>
            <a:pPr marL="800100" lvl="1" indent="-342900">
              <a:spcBef>
                <a:spcPts val="0"/>
              </a:spcBef>
            </a:pPr>
            <a:r>
              <a:rPr lang="en-US" sz="2200" dirty="0">
                <a:highlight>
                  <a:srgbClr val="FFFF00"/>
                </a:highlight>
              </a:rPr>
              <a:t>Not All IRC Section 174 expenses are IRC Section 41 R&amp;D expenses. </a:t>
            </a:r>
          </a:p>
          <a:p>
            <a:pPr marL="342900" indent="-342900">
              <a:spcBef>
                <a:spcPts val="0"/>
              </a:spcBef>
            </a:pPr>
            <a:endParaRPr lang="en-US" sz="2200" dirty="0"/>
          </a:p>
          <a:p>
            <a:pPr marL="342900" indent="-342900">
              <a:spcBef>
                <a:spcPts val="0"/>
              </a:spcBef>
            </a:pPr>
            <a:r>
              <a:rPr lang="en-US" sz="2200" dirty="0"/>
              <a:t>Section 174 has a more expansive definition:</a:t>
            </a:r>
          </a:p>
          <a:p>
            <a:pPr marL="800100" lvl="1" indent="-342900">
              <a:spcBef>
                <a:spcPts val="0"/>
              </a:spcBef>
            </a:pPr>
            <a:r>
              <a:rPr lang="en-US" sz="2200" dirty="0"/>
              <a:t>Office and overhead costs</a:t>
            </a:r>
          </a:p>
          <a:p>
            <a:pPr marL="800100" lvl="1" indent="-342900">
              <a:spcBef>
                <a:spcPts val="0"/>
              </a:spcBef>
            </a:pPr>
            <a:r>
              <a:rPr lang="en-US" sz="2200" dirty="0"/>
              <a:t>Employee burden (taxes/benefits/insurance)</a:t>
            </a:r>
          </a:p>
          <a:p>
            <a:pPr marL="800100" lvl="1" indent="-342900">
              <a:spcBef>
                <a:spcPts val="0"/>
              </a:spcBef>
            </a:pPr>
            <a:r>
              <a:rPr lang="en-US" sz="2200" dirty="0"/>
              <a:t>Patent and patent pursuit </a:t>
            </a:r>
          </a:p>
          <a:p>
            <a:pPr marL="800100" lvl="1" indent="-342900">
              <a:spcBef>
                <a:spcPts val="0"/>
              </a:spcBef>
            </a:pPr>
            <a:r>
              <a:rPr lang="en-US" sz="2200" dirty="0"/>
              <a:t>Utilities </a:t>
            </a:r>
          </a:p>
          <a:p>
            <a:pPr marL="800100" lvl="1" indent="-342900">
              <a:spcBef>
                <a:spcPts val="0"/>
              </a:spcBef>
            </a:pPr>
            <a:r>
              <a:rPr lang="en-US" sz="2200" dirty="0"/>
              <a:t>Contractor research: 100% vs 65%</a:t>
            </a:r>
          </a:p>
          <a:p>
            <a:pPr marL="342900" indent="-342900">
              <a:spcBef>
                <a:spcPts val="0"/>
              </a:spcBef>
            </a:pPr>
            <a:endParaRPr lang="en-US" sz="2200" dirty="0"/>
          </a:p>
        </p:txBody>
      </p:sp>
    </p:spTree>
    <p:extLst>
      <p:ext uri="{BB962C8B-B14F-4D97-AF65-F5344CB8AC3E}">
        <p14:creationId xmlns:p14="http://schemas.microsoft.com/office/powerpoint/2010/main" val="1104336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0010-4B31-C962-9EBC-0A36F3004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CD198-F236-A5CE-51EE-1903A8A07D9D}"/>
              </a:ext>
            </a:extLst>
          </p:cNvPr>
          <p:cNvSpPr>
            <a:spLocks noGrp="1"/>
          </p:cNvSpPr>
          <p:nvPr>
            <p:ph type="title"/>
          </p:nvPr>
        </p:nvSpPr>
        <p:spPr/>
        <p:txBody>
          <a:bodyPr>
            <a:normAutofit/>
          </a:bodyPr>
          <a:lstStyle/>
          <a:p>
            <a:r>
              <a:rPr lang="en-US" dirty="0"/>
              <a:t>WHAT COSTS QUALIFY FOR THE CREDIT?</a:t>
            </a:r>
          </a:p>
        </p:txBody>
      </p:sp>
      <p:sp>
        <p:nvSpPr>
          <p:cNvPr id="3" name="Content Placeholder 2">
            <a:extLst>
              <a:ext uri="{FF2B5EF4-FFF2-40B4-BE49-F238E27FC236}">
                <a16:creationId xmlns:a16="http://schemas.microsoft.com/office/drawing/2014/main" id="{B8175D9E-5CEE-3384-80CA-0DC36A39E39E}"/>
              </a:ext>
            </a:extLst>
          </p:cNvPr>
          <p:cNvSpPr>
            <a:spLocks noGrp="1"/>
          </p:cNvSpPr>
          <p:nvPr>
            <p:ph idx="1"/>
          </p:nvPr>
        </p:nvSpPr>
        <p:spPr>
          <a:xfrm>
            <a:off x="838199" y="1857511"/>
            <a:ext cx="11111345" cy="4351338"/>
          </a:xfrm>
        </p:spPr>
        <p:txBody>
          <a:bodyPr>
            <a:normAutofit/>
          </a:bodyPr>
          <a:lstStyle/>
          <a:p>
            <a:pPr marL="342900" indent="-342900">
              <a:spcBef>
                <a:spcPts val="0"/>
              </a:spcBef>
            </a:pPr>
            <a:r>
              <a:rPr lang="en-US" sz="2200" dirty="0"/>
              <a:t>Wages of employees working directly on the innovation, along with supervisors.</a:t>
            </a:r>
          </a:p>
          <a:p>
            <a:pPr marL="342900" indent="-342900">
              <a:spcBef>
                <a:spcPts val="0"/>
              </a:spcBef>
            </a:pPr>
            <a:r>
              <a:rPr lang="en-US" sz="2200" dirty="0"/>
              <a:t>Contract research expenses, computer leasing.</a:t>
            </a:r>
          </a:p>
          <a:p>
            <a:pPr marL="342900" indent="-342900">
              <a:spcBef>
                <a:spcPts val="0"/>
              </a:spcBef>
            </a:pPr>
            <a:r>
              <a:rPr lang="en-US" sz="2200" dirty="0"/>
              <a:t>Supplies, if expended in the process of R&amp;D activities.</a:t>
            </a:r>
          </a:p>
          <a:p>
            <a:pPr marL="342900" indent="-342900">
              <a:spcBef>
                <a:spcPts val="0"/>
              </a:spcBef>
            </a:pPr>
            <a:endParaRPr lang="en-US" sz="2200" dirty="0"/>
          </a:p>
        </p:txBody>
      </p:sp>
      <p:pic>
        <p:nvPicPr>
          <p:cNvPr id="4" name="Picture 3">
            <a:extLst>
              <a:ext uri="{FF2B5EF4-FFF2-40B4-BE49-F238E27FC236}">
                <a16:creationId xmlns:a16="http://schemas.microsoft.com/office/drawing/2014/main" id="{6C31CF23-F948-B3BA-2AC8-536AD5836E1B}"/>
              </a:ext>
            </a:extLst>
          </p:cNvPr>
          <p:cNvPicPr>
            <a:picLocks noChangeAspect="1"/>
          </p:cNvPicPr>
          <p:nvPr/>
        </p:nvPicPr>
        <p:blipFill>
          <a:blip r:embed="rId3"/>
          <a:stretch>
            <a:fillRect/>
          </a:stretch>
        </p:blipFill>
        <p:spPr>
          <a:xfrm>
            <a:off x="1138737" y="2936178"/>
            <a:ext cx="9914527" cy="3115487"/>
          </a:xfrm>
          <a:prstGeom prst="rect">
            <a:avLst/>
          </a:prstGeom>
        </p:spPr>
      </p:pic>
    </p:spTree>
    <p:extLst>
      <p:ext uri="{BB962C8B-B14F-4D97-AF65-F5344CB8AC3E}">
        <p14:creationId xmlns:p14="http://schemas.microsoft.com/office/powerpoint/2010/main" val="159046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4821FC-A72A-4DCE-ADE9-84A6134311EE}"/>
              </a:ext>
            </a:extLst>
          </p:cNvPr>
          <p:cNvSpPr>
            <a:spLocks noGrp="1"/>
          </p:cNvSpPr>
          <p:nvPr>
            <p:ph type="title"/>
          </p:nvPr>
        </p:nvSpPr>
        <p:spPr/>
        <p:txBody>
          <a:bodyPr anchor="t">
            <a:normAutofit/>
          </a:bodyPr>
          <a:lstStyle/>
          <a:p>
            <a:r>
              <a:rPr lang="en-US" sz="2800" b="1" cap="small" dirty="0"/>
              <a:t>SOURCES OF PRESENTATION CONTENT</a:t>
            </a:r>
          </a:p>
        </p:txBody>
      </p:sp>
      <p:sp>
        <p:nvSpPr>
          <p:cNvPr id="8" name="Content Placeholder 7">
            <a:extLst>
              <a:ext uri="{FF2B5EF4-FFF2-40B4-BE49-F238E27FC236}">
                <a16:creationId xmlns:a16="http://schemas.microsoft.com/office/drawing/2014/main" id="{451BCDBE-8994-494C-946F-B4A9BF140DC6}"/>
              </a:ext>
            </a:extLst>
          </p:cNvPr>
          <p:cNvSpPr>
            <a:spLocks noGrp="1"/>
          </p:cNvSpPr>
          <p:nvPr>
            <p:ph idx="1"/>
          </p:nvPr>
        </p:nvSpPr>
        <p:spPr>
          <a:xfrm>
            <a:off x="838200" y="1388225"/>
            <a:ext cx="10515600" cy="4788738"/>
          </a:xfrm>
        </p:spPr>
        <p:txBody>
          <a:bodyPr>
            <a:normAutofit/>
          </a:bodyPr>
          <a:lstStyle/>
          <a:p>
            <a:pPr marL="0" marR="0" lvl="0" indent="0" defTabSz="685783" rtl="0" eaLnBrk="1" fontAlgn="auto" latinLnBrk="0" hangingPunct="1">
              <a:lnSpc>
                <a:spcPct val="11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rPr>
              <a:t>This presentation will primarily review the most recent Statutory Accounting Principles Working Group and Blanks Working Group meetings throughout 2025. </a:t>
            </a:r>
          </a:p>
          <a:p>
            <a:pPr marL="0" marR="0" lvl="0" indent="0" defTabSz="685783" rtl="0" eaLnBrk="1" fontAlgn="auto" latinLnBrk="0" hangingPunct="1">
              <a:lnSpc>
                <a:spcPct val="110000"/>
              </a:lnSpc>
              <a:spcBef>
                <a:spcPct val="20000"/>
              </a:spcBef>
              <a:spcAft>
                <a:spcPts val="0"/>
              </a:spcAft>
              <a:buClrTx/>
              <a:buSzTx/>
              <a:buNone/>
              <a:tabLst/>
              <a:defRPr/>
            </a:pPr>
            <a:endParaRPr kumimoji="0" lang="en-US" sz="1800" b="0" i="0" u="none" strike="noStrike" kern="1200" cap="none" spc="0" normalizeH="0" baseline="0" noProof="0" dirty="0">
              <a:ln>
                <a:noFill/>
              </a:ln>
              <a:effectLst/>
              <a:uLnTx/>
              <a:uFillTx/>
            </a:endParaRPr>
          </a:p>
          <a:p>
            <a:pPr marL="0" marR="0" lvl="0" indent="0" defTabSz="685783" rtl="0" eaLnBrk="1" fontAlgn="auto" latinLnBrk="0" hangingPunct="1">
              <a:lnSpc>
                <a:spcPct val="110000"/>
              </a:lnSpc>
              <a:spcBef>
                <a:spcPct val="20000"/>
              </a:spcBef>
              <a:spcAft>
                <a:spcPts val="0"/>
              </a:spcAft>
              <a:buClrTx/>
              <a:buSzTx/>
              <a:buNone/>
              <a:tabLst/>
              <a:defRPr/>
            </a:pPr>
            <a:r>
              <a:rPr kumimoji="0" lang="en-US" sz="1800" b="0" i="0" u="none" strike="noStrike" kern="1200" cap="none" spc="0" normalizeH="0" baseline="0" noProof="0" dirty="0">
                <a:ln>
                  <a:noFill/>
                </a:ln>
                <a:effectLst/>
                <a:uLnTx/>
                <a:uFillTx/>
              </a:rPr>
              <a:t>Below we have added a link to the NAIC Adoptions by the SAPWG, covering recent adoptions through August 11, 2025:</a:t>
            </a:r>
          </a:p>
          <a:p>
            <a:pPr lvl="1" defTabSz="685783">
              <a:lnSpc>
                <a:spcPct val="110000"/>
              </a:lnSpc>
              <a:spcBef>
                <a:spcPct val="20000"/>
              </a:spcBef>
              <a:defRPr/>
            </a:pPr>
            <a:r>
              <a:rPr lang="en-US" sz="1800" u="sng" dirty="0">
                <a:hlinkClick r:id="rId3"/>
              </a:rPr>
              <a:t>https://content.naic.org/committees/e/statutory-accounting-principles-wg/adoptions</a:t>
            </a:r>
            <a:endParaRPr lang="en-US" sz="1800" dirty="0"/>
          </a:p>
          <a:p>
            <a:pPr marL="0" marR="0" lvl="0" indent="0" defTabSz="685783" rtl="0" eaLnBrk="1" fontAlgn="auto" latinLnBrk="0" hangingPunct="1">
              <a:lnSpc>
                <a:spcPct val="110000"/>
              </a:lnSpc>
              <a:spcBef>
                <a:spcPct val="20000"/>
              </a:spcBef>
              <a:spcAft>
                <a:spcPts val="0"/>
              </a:spcAft>
              <a:buClrTx/>
              <a:buSzTx/>
              <a:buNone/>
              <a:tabLst/>
              <a:defRPr/>
            </a:pPr>
            <a:endParaRPr kumimoji="0" lang="en-US" sz="1800" b="0" i="0" u="none" strike="noStrike" kern="1200" cap="none" spc="0" normalizeH="0" baseline="0" noProof="0" dirty="0">
              <a:ln>
                <a:noFill/>
              </a:ln>
              <a:effectLst/>
              <a:uLnTx/>
              <a:uFillTx/>
            </a:endParaRPr>
          </a:p>
          <a:p>
            <a:pPr marL="0" marR="0" lvl="0" indent="0" defTabSz="685783" rtl="0" eaLnBrk="1" fontAlgn="auto" latinLnBrk="0" hangingPunct="1">
              <a:lnSpc>
                <a:spcPct val="110000"/>
              </a:lnSpc>
              <a:spcBef>
                <a:spcPct val="20000"/>
              </a:spcBef>
              <a:spcAft>
                <a:spcPts val="0"/>
              </a:spcAft>
              <a:buClrTx/>
              <a:buSzTx/>
              <a:buNone/>
              <a:tabLst/>
              <a:defRPr/>
            </a:pPr>
            <a:r>
              <a:rPr kumimoji="0" lang="en-US" sz="1800" b="0" i="0" u="none" strike="noStrike" kern="1200" cap="none" spc="0" normalizeH="0" baseline="0" noProof="0" dirty="0">
                <a:ln>
                  <a:noFill/>
                </a:ln>
                <a:effectLst/>
                <a:uLnTx/>
                <a:uFillTx/>
              </a:rPr>
              <a:t>Also, we have added a link to the Blanks Working Group – Adopted modifications to Financial Statements and Instructions:</a:t>
            </a:r>
          </a:p>
          <a:p>
            <a:pPr lvl="1" defTabSz="685783">
              <a:lnSpc>
                <a:spcPct val="110000"/>
              </a:lnSpc>
              <a:spcBef>
                <a:spcPct val="20000"/>
              </a:spcBef>
              <a:defRPr/>
            </a:pPr>
            <a:r>
              <a:rPr lang="en-US" sz="1800" dirty="0">
                <a:hlinkClick r:id="rId4"/>
              </a:rPr>
              <a:t>https://content.naic.org/cmte_e_app_blanks_related_adopted_mods.htm</a:t>
            </a:r>
            <a:endParaRPr lang="en-US" sz="1800" dirty="0"/>
          </a:p>
        </p:txBody>
      </p:sp>
    </p:spTree>
    <p:extLst>
      <p:ext uri="{BB962C8B-B14F-4D97-AF65-F5344CB8AC3E}">
        <p14:creationId xmlns:p14="http://schemas.microsoft.com/office/powerpoint/2010/main" val="3834890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672C-3C9F-A84E-875B-884A76F6C860}"/>
              </a:ext>
            </a:extLst>
          </p:cNvPr>
          <p:cNvSpPr>
            <a:spLocks noGrp="1"/>
          </p:cNvSpPr>
          <p:nvPr>
            <p:ph type="title"/>
          </p:nvPr>
        </p:nvSpPr>
        <p:spPr>
          <a:xfrm>
            <a:off x="838199" y="235730"/>
            <a:ext cx="10515600" cy="1325563"/>
          </a:xfrm>
        </p:spPr>
        <p:txBody>
          <a:bodyPr/>
          <a:lstStyle/>
          <a:p>
            <a:r>
              <a:rPr lang="en-US" cap="all" dirty="0"/>
              <a:t>Qualifying for the Credit</a:t>
            </a:r>
          </a:p>
        </p:txBody>
      </p:sp>
      <p:sp>
        <p:nvSpPr>
          <p:cNvPr id="3" name="Content Placeholder 2">
            <a:extLst>
              <a:ext uri="{FF2B5EF4-FFF2-40B4-BE49-F238E27FC236}">
                <a16:creationId xmlns:a16="http://schemas.microsoft.com/office/drawing/2014/main" id="{2BE8FD83-DB85-DBED-139B-A994D16CC9CA}"/>
              </a:ext>
            </a:extLst>
          </p:cNvPr>
          <p:cNvSpPr>
            <a:spLocks noGrp="1"/>
          </p:cNvSpPr>
          <p:nvPr>
            <p:ph idx="1"/>
          </p:nvPr>
        </p:nvSpPr>
        <p:spPr>
          <a:xfrm>
            <a:off x="838199" y="1345632"/>
            <a:ext cx="10909151" cy="4719266"/>
          </a:xfrm>
        </p:spPr>
        <p:txBody>
          <a:bodyPr>
            <a:normAutofit fontScale="70000" lnSpcReduction="20000"/>
          </a:bodyPr>
          <a:lstStyle/>
          <a:p>
            <a:pPr marL="0" indent="0">
              <a:lnSpc>
                <a:spcPct val="120000"/>
              </a:lnSpc>
              <a:spcBef>
                <a:spcPts val="0"/>
              </a:spcBef>
              <a:buNone/>
            </a:pPr>
            <a:r>
              <a:rPr lang="en-US" dirty="0"/>
              <a:t>To qualify for the R&amp;D Tax Credit, a company’s innovative product, process, technique, formula or software does not need to be new to the world or new to the industry; it simply needs to be new to the business. Additionally, the company must also be able to demonstrate that activities satisfy a </a:t>
            </a:r>
            <a:r>
              <a:rPr lang="en-US" b="1" dirty="0"/>
              <a:t>four-part test </a:t>
            </a:r>
            <a:r>
              <a:rPr lang="en-US" dirty="0"/>
              <a:t>from the IRS:</a:t>
            </a:r>
          </a:p>
          <a:p>
            <a:pPr marL="0" indent="0">
              <a:lnSpc>
                <a:spcPct val="120000"/>
              </a:lnSpc>
              <a:spcBef>
                <a:spcPts val="0"/>
              </a:spcBef>
              <a:buNone/>
            </a:pPr>
            <a:endParaRPr lang="en-US" dirty="0"/>
          </a:p>
          <a:p>
            <a:pPr marL="514350" indent="-514350">
              <a:lnSpc>
                <a:spcPct val="120000"/>
              </a:lnSpc>
              <a:spcBef>
                <a:spcPts val="0"/>
              </a:spcBef>
              <a:buFont typeface="+mj-lt"/>
              <a:buAutoNum type="arabicPeriod"/>
            </a:pPr>
            <a:r>
              <a:rPr lang="en-US" b="1" dirty="0">
                <a:solidFill>
                  <a:srgbClr val="4C8CC6"/>
                </a:solidFill>
              </a:rPr>
              <a:t>Permitted Purpose: </a:t>
            </a:r>
            <a:r>
              <a:rPr lang="en-US" dirty="0"/>
              <a:t>The research creates a new or improved product or process that results in increased performance, function, reliability or quality.</a:t>
            </a:r>
          </a:p>
          <a:p>
            <a:pPr marL="514350" indent="-514350">
              <a:lnSpc>
                <a:spcPct val="120000"/>
              </a:lnSpc>
              <a:spcBef>
                <a:spcPts val="0"/>
              </a:spcBef>
              <a:buFont typeface="+mj-lt"/>
              <a:buAutoNum type="arabicPeriod"/>
            </a:pPr>
            <a:r>
              <a:rPr lang="en-US" b="1" dirty="0">
                <a:solidFill>
                  <a:srgbClr val="4C8CC6"/>
                </a:solidFill>
              </a:rPr>
              <a:t>Technological in Nature: </a:t>
            </a:r>
            <a:r>
              <a:rPr lang="en-US" dirty="0"/>
              <a:t>The process of experimentation relies on one or more hard sciences, such as engineering, physics, chemistry, biology or computer science.</a:t>
            </a:r>
          </a:p>
          <a:p>
            <a:pPr marL="514350" indent="-514350">
              <a:lnSpc>
                <a:spcPct val="120000"/>
              </a:lnSpc>
              <a:spcBef>
                <a:spcPts val="0"/>
              </a:spcBef>
              <a:buFont typeface="+mj-lt"/>
              <a:buAutoNum type="arabicPeriod"/>
            </a:pPr>
            <a:r>
              <a:rPr lang="en-US" b="1" dirty="0">
                <a:solidFill>
                  <a:srgbClr val="4C8CC6"/>
                </a:solidFill>
              </a:rPr>
              <a:t>Elimination of uncertainty: </a:t>
            </a:r>
            <a:r>
              <a:rPr lang="en-US" dirty="0"/>
              <a:t>The research activity has attempted to eliminate uncertainty about the development or improvement of a product or process.</a:t>
            </a:r>
          </a:p>
          <a:p>
            <a:pPr marL="514350" indent="-514350">
              <a:lnSpc>
                <a:spcPct val="120000"/>
              </a:lnSpc>
              <a:spcBef>
                <a:spcPts val="0"/>
              </a:spcBef>
              <a:buFont typeface="+mj-lt"/>
              <a:buAutoNum type="arabicPeriod"/>
            </a:pPr>
            <a:r>
              <a:rPr lang="en-US" b="1" dirty="0">
                <a:solidFill>
                  <a:srgbClr val="4C8CC6"/>
                </a:solidFill>
              </a:rPr>
              <a:t>Process of experimentation: </a:t>
            </a:r>
            <a:r>
              <a:rPr lang="en-US" dirty="0"/>
              <a:t>The company has evaluated alternatives for achieving the desired result and can demonstrate having done so through modeling, simulation, systematic trial and error or other methods.</a:t>
            </a:r>
          </a:p>
        </p:txBody>
      </p:sp>
    </p:spTree>
    <p:extLst>
      <p:ext uri="{BB962C8B-B14F-4D97-AF65-F5344CB8AC3E}">
        <p14:creationId xmlns:p14="http://schemas.microsoft.com/office/powerpoint/2010/main" val="1108191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39518-E5ED-97D4-B284-261C623A0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435E0-C351-833C-0FFF-A1E6E7F88E7D}"/>
              </a:ext>
            </a:extLst>
          </p:cNvPr>
          <p:cNvSpPr>
            <a:spLocks noGrp="1"/>
          </p:cNvSpPr>
          <p:nvPr>
            <p:ph type="ctrTitle"/>
          </p:nvPr>
        </p:nvSpPr>
        <p:spPr>
          <a:xfrm>
            <a:off x="1524000" y="-387259"/>
            <a:ext cx="9144000" cy="2387600"/>
          </a:xfrm>
        </p:spPr>
        <p:txBody>
          <a:bodyPr>
            <a:normAutofit/>
          </a:bodyPr>
          <a:lstStyle/>
          <a:p>
            <a:r>
              <a:rPr sz="4400" cap="all" dirty="0"/>
              <a:t>R&amp;D </a:t>
            </a:r>
            <a:r>
              <a:rPr lang="en-US" sz="4400" cap="all" dirty="0"/>
              <a:t>Qualification Criteria:</a:t>
            </a:r>
            <a:br>
              <a:rPr lang="en-US" sz="4400" cap="all" dirty="0"/>
            </a:br>
            <a:r>
              <a:rPr lang="en-US" sz="4400" cap="all" dirty="0">
                <a:solidFill>
                  <a:srgbClr val="4C8CC6"/>
                </a:solidFill>
              </a:rPr>
              <a:t>Four Part Test</a:t>
            </a:r>
            <a:endParaRPr sz="4400" cap="all" dirty="0">
              <a:solidFill>
                <a:srgbClr val="4C8CC6"/>
              </a:solidFill>
            </a:endParaRPr>
          </a:p>
        </p:txBody>
      </p:sp>
      <p:sp>
        <p:nvSpPr>
          <p:cNvPr id="3" name="Subtitle 2">
            <a:extLst>
              <a:ext uri="{FF2B5EF4-FFF2-40B4-BE49-F238E27FC236}">
                <a16:creationId xmlns:a16="http://schemas.microsoft.com/office/drawing/2014/main" id="{A345D7B7-F940-7017-4CEB-AD97C5CCE637}"/>
              </a:ext>
            </a:extLst>
          </p:cNvPr>
          <p:cNvSpPr>
            <a:spLocks noGrp="1"/>
          </p:cNvSpPr>
          <p:nvPr>
            <p:ph type="subTitle" idx="1"/>
          </p:nvPr>
        </p:nvSpPr>
        <p:spPr/>
        <p:txBody>
          <a:bodyPr>
            <a:normAutofit/>
          </a:bodyPr>
          <a:lstStyle/>
          <a:p>
            <a:endParaRPr dirty="0"/>
          </a:p>
        </p:txBody>
      </p:sp>
      <p:pic>
        <p:nvPicPr>
          <p:cNvPr id="5" name="Picture 4">
            <a:extLst>
              <a:ext uri="{FF2B5EF4-FFF2-40B4-BE49-F238E27FC236}">
                <a16:creationId xmlns:a16="http://schemas.microsoft.com/office/drawing/2014/main" id="{D77E4ED7-B3EB-1C71-9774-643A7069C700}"/>
              </a:ext>
            </a:extLst>
          </p:cNvPr>
          <p:cNvPicPr>
            <a:picLocks noChangeAspect="1"/>
          </p:cNvPicPr>
          <p:nvPr/>
        </p:nvPicPr>
        <p:blipFill>
          <a:blip r:embed="rId2"/>
          <a:stretch>
            <a:fillRect/>
          </a:stretch>
        </p:blipFill>
        <p:spPr>
          <a:xfrm>
            <a:off x="126755" y="2063019"/>
            <a:ext cx="11938490" cy="4649841"/>
          </a:xfrm>
          <a:prstGeom prst="rect">
            <a:avLst/>
          </a:prstGeom>
        </p:spPr>
      </p:pic>
    </p:spTree>
    <p:extLst>
      <p:ext uri="{BB962C8B-B14F-4D97-AF65-F5344CB8AC3E}">
        <p14:creationId xmlns:p14="http://schemas.microsoft.com/office/powerpoint/2010/main" val="1097495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68DC-4E4E-9E15-2390-017DC2503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BB78A-CC67-C6B3-A6D6-E8095B5DCD55}"/>
              </a:ext>
            </a:extLst>
          </p:cNvPr>
          <p:cNvSpPr>
            <a:spLocks noGrp="1"/>
          </p:cNvSpPr>
          <p:nvPr>
            <p:ph type="title"/>
          </p:nvPr>
        </p:nvSpPr>
        <p:spPr/>
        <p:txBody>
          <a:bodyPr>
            <a:normAutofit/>
          </a:bodyPr>
          <a:lstStyle/>
          <a:p>
            <a:r>
              <a:rPr lang="en-US" dirty="0"/>
              <a:t>CONFORMING CHANGES TO SECTION 41 &amp; 280C</a:t>
            </a:r>
          </a:p>
        </p:txBody>
      </p:sp>
      <p:sp>
        <p:nvSpPr>
          <p:cNvPr id="3" name="Content Placeholder 2">
            <a:extLst>
              <a:ext uri="{FF2B5EF4-FFF2-40B4-BE49-F238E27FC236}">
                <a16:creationId xmlns:a16="http://schemas.microsoft.com/office/drawing/2014/main" id="{3E9F06C6-C0AD-E221-1C57-432C18020E98}"/>
              </a:ext>
            </a:extLst>
          </p:cNvPr>
          <p:cNvSpPr>
            <a:spLocks noGrp="1"/>
          </p:cNvSpPr>
          <p:nvPr>
            <p:ph idx="1"/>
          </p:nvPr>
        </p:nvSpPr>
        <p:spPr>
          <a:xfrm>
            <a:off x="838199" y="1940635"/>
            <a:ext cx="11111345" cy="4351338"/>
          </a:xfrm>
        </p:spPr>
        <p:txBody>
          <a:bodyPr>
            <a:normAutofit/>
          </a:bodyPr>
          <a:lstStyle/>
          <a:p>
            <a:pPr marL="342900" indent="-342900">
              <a:spcBef>
                <a:spcPts val="0"/>
              </a:spcBef>
            </a:pPr>
            <a:r>
              <a:rPr lang="en-US" sz="2200" dirty="0"/>
              <a:t>The OBBBA modified several key provisions related to Sections 41 and 280C(c). Taxpayers claiming the gross research credit must reduce their domestic R&amp;E expenditures by the amount of the gross research credit. </a:t>
            </a:r>
          </a:p>
          <a:p>
            <a:pPr marL="342900" indent="-342900">
              <a:spcBef>
                <a:spcPts val="0"/>
              </a:spcBef>
            </a:pPr>
            <a:endParaRPr lang="en-US" sz="2200" dirty="0"/>
          </a:p>
          <a:p>
            <a:pPr marL="342900" indent="-342900">
              <a:spcBef>
                <a:spcPts val="0"/>
              </a:spcBef>
            </a:pPr>
            <a:r>
              <a:rPr lang="en-US" sz="2200" dirty="0"/>
              <a:t>Alternatively, taxpayers may elect to claim the reduced research credit on a timely filed return (including extensions). These options are consistent with pre-TCJA rules under Section 280C(c). </a:t>
            </a:r>
          </a:p>
          <a:p>
            <a:pPr marL="342900" indent="-342900">
              <a:spcBef>
                <a:spcPts val="0"/>
              </a:spcBef>
            </a:pPr>
            <a:endParaRPr lang="en-US" sz="2200" dirty="0"/>
          </a:p>
          <a:p>
            <a:pPr marL="342900" indent="-342900">
              <a:spcBef>
                <a:spcPts val="0"/>
              </a:spcBef>
            </a:pPr>
            <a:r>
              <a:rPr lang="en-US" sz="2200" dirty="0"/>
              <a:t>Section 41(d) also was amended and now requires that expenditures be treated as domestic R&amp;D expenditures under Section 174A to be qualified research expenditures eligible for the research credit.</a:t>
            </a:r>
          </a:p>
        </p:txBody>
      </p:sp>
    </p:spTree>
    <p:extLst>
      <p:ext uri="{BB962C8B-B14F-4D97-AF65-F5344CB8AC3E}">
        <p14:creationId xmlns:p14="http://schemas.microsoft.com/office/powerpoint/2010/main" val="2385836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44171-BB30-61B5-52B2-51283FEEC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CDA46-6F4C-2E29-D3AC-D4A41C8AA2B2}"/>
              </a:ext>
            </a:extLst>
          </p:cNvPr>
          <p:cNvSpPr>
            <a:spLocks noGrp="1"/>
          </p:cNvSpPr>
          <p:nvPr>
            <p:ph type="title"/>
          </p:nvPr>
        </p:nvSpPr>
        <p:spPr/>
        <p:txBody>
          <a:bodyPr>
            <a:normAutofit/>
          </a:bodyPr>
          <a:lstStyle/>
          <a:p>
            <a:r>
              <a:rPr lang="en-US" dirty="0"/>
              <a:t>ACCOUNTING METHOD CHANGES</a:t>
            </a:r>
          </a:p>
        </p:txBody>
      </p:sp>
      <p:sp>
        <p:nvSpPr>
          <p:cNvPr id="3" name="Content Placeholder 2">
            <a:extLst>
              <a:ext uri="{FF2B5EF4-FFF2-40B4-BE49-F238E27FC236}">
                <a16:creationId xmlns:a16="http://schemas.microsoft.com/office/drawing/2014/main" id="{C4A4F533-0A44-9904-DFE1-124717C61A82}"/>
              </a:ext>
            </a:extLst>
          </p:cNvPr>
          <p:cNvSpPr>
            <a:spLocks noGrp="1"/>
          </p:cNvSpPr>
          <p:nvPr>
            <p:ph idx="1"/>
          </p:nvPr>
        </p:nvSpPr>
        <p:spPr>
          <a:xfrm>
            <a:off x="838199" y="1940635"/>
            <a:ext cx="11111345" cy="4351338"/>
          </a:xfrm>
        </p:spPr>
        <p:txBody>
          <a:bodyPr>
            <a:normAutofit/>
          </a:bodyPr>
          <a:lstStyle/>
          <a:p>
            <a:pPr marL="342900" indent="-342900">
              <a:spcBef>
                <a:spcPts val="0"/>
              </a:spcBef>
            </a:pPr>
            <a:r>
              <a:rPr lang="en-US" sz="2200" dirty="0"/>
              <a:t>IRS guidance is needed on how to make these elections.</a:t>
            </a:r>
          </a:p>
          <a:p>
            <a:pPr marL="342900" indent="-342900">
              <a:spcBef>
                <a:spcPts val="0"/>
              </a:spcBef>
            </a:pPr>
            <a:endParaRPr lang="en-US" sz="2200" dirty="0"/>
          </a:p>
          <a:p>
            <a:pPr marL="342900" indent="-342900">
              <a:spcBef>
                <a:spcPts val="0"/>
              </a:spcBef>
            </a:pPr>
            <a:r>
              <a:rPr lang="en-US" sz="2200" dirty="0"/>
              <a:t>Applying Section 174A is treated as taxpayer-initiated method change, implemented on a cut-off basis for years after December 31, 2024.</a:t>
            </a:r>
          </a:p>
          <a:p>
            <a:pPr marL="342900" indent="-342900">
              <a:spcBef>
                <a:spcPts val="0"/>
              </a:spcBef>
            </a:pPr>
            <a:endParaRPr lang="en-US" sz="2200" dirty="0"/>
          </a:p>
          <a:p>
            <a:pPr marL="342900" indent="-342900">
              <a:spcBef>
                <a:spcPts val="0"/>
              </a:spcBef>
            </a:pPr>
            <a:r>
              <a:rPr lang="en-US" sz="2200" dirty="0"/>
              <a:t>No Section 481(a) adjustment required (unless </a:t>
            </a:r>
            <a:r>
              <a:rPr lang="en-US" sz="2200" b="1" dirty="0"/>
              <a:t>short taxable years </a:t>
            </a:r>
            <a:r>
              <a:rPr lang="en-US" sz="2200" dirty="0"/>
              <a:t>beginning after 12/31/24 but ending </a:t>
            </a:r>
            <a:r>
              <a:rPr lang="en-US" sz="2200" b="1" dirty="0"/>
              <a:t>before July 4, 2025</a:t>
            </a:r>
            <a:r>
              <a:rPr lang="en-US" sz="2200" dirty="0"/>
              <a:t>).</a:t>
            </a:r>
          </a:p>
          <a:p>
            <a:pPr marL="342900" indent="-342900">
              <a:spcBef>
                <a:spcPts val="0"/>
              </a:spcBef>
            </a:pPr>
            <a:endParaRPr lang="en-US" sz="2200" dirty="0"/>
          </a:p>
          <a:p>
            <a:pPr marL="342900" indent="-342900">
              <a:spcBef>
                <a:spcPts val="0"/>
              </a:spcBef>
            </a:pPr>
            <a:r>
              <a:rPr lang="en-US" sz="2200" dirty="0"/>
              <a:t>Aligns with pre-TCJA IRS treatment of R&amp;D costs.</a:t>
            </a:r>
          </a:p>
        </p:txBody>
      </p:sp>
    </p:spTree>
    <p:extLst>
      <p:ext uri="{BB962C8B-B14F-4D97-AF65-F5344CB8AC3E}">
        <p14:creationId xmlns:p14="http://schemas.microsoft.com/office/powerpoint/2010/main" val="1238145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B6519-D92E-85B5-1EA1-F3C7ED34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59C6D-6D8B-F808-9572-FA36F5D77E7C}"/>
              </a:ext>
            </a:extLst>
          </p:cNvPr>
          <p:cNvSpPr>
            <a:spLocks noGrp="1"/>
          </p:cNvSpPr>
          <p:nvPr>
            <p:ph type="title"/>
          </p:nvPr>
        </p:nvSpPr>
        <p:spPr/>
        <p:txBody>
          <a:bodyPr>
            <a:normAutofit/>
          </a:bodyPr>
          <a:lstStyle/>
          <a:p>
            <a:r>
              <a:rPr lang="en-US" dirty="0"/>
              <a:t>SUMMARY AND NEXT STEPS</a:t>
            </a:r>
          </a:p>
        </p:txBody>
      </p:sp>
      <p:sp>
        <p:nvSpPr>
          <p:cNvPr id="3" name="Content Placeholder 2">
            <a:extLst>
              <a:ext uri="{FF2B5EF4-FFF2-40B4-BE49-F238E27FC236}">
                <a16:creationId xmlns:a16="http://schemas.microsoft.com/office/drawing/2014/main" id="{EAE62A68-9738-F79C-959C-743F9C77930C}"/>
              </a:ext>
            </a:extLst>
          </p:cNvPr>
          <p:cNvSpPr>
            <a:spLocks noGrp="1"/>
          </p:cNvSpPr>
          <p:nvPr>
            <p:ph idx="1"/>
          </p:nvPr>
        </p:nvSpPr>
        <p:spPr>
          <a:xfrm>
            <a:off x="838199" y="1608125"/>
            <a:ext cx="11111345" cy="4351338"/>
          </a:xfrm>
        </p:spPr>
        <p:txBody>
          <a:bodyPr>
            <a:normAutofit/>
          </a:bodyPr>
          <a:lstStyle/>
          <a:p>
            <a:pPr marL="342900" indent="-342900">
              <a:spcBef>
                <a:spcPts val="0"/>
              </a:spcBef>
            </a:pPr>
            <a:r>
              <a:rPr lang="en-US" sz="2200" dirty="0"/>
              <a:t>Immediate expensing of domestic R&amp;D (Section 174A).</a:t>
            </a:r>
          </a:p>
          <a:p>
            <a:pPr marL="342900" indent="-342900">
              <a:spcBef>
                <a:spcPts val="0"/>
              </a:spcBef>
            </a:pPr>
            <a:endParaRPr lang="en-US" sz="2200" dirty="0"/>
          </a:p>
          <a:p>
            <a:pPr marL="342900" indent="-342900">
              <a:spcBef>
                <a:spcPts val="0"/>
              </a:spcBef>
            </a:pPr>
            <a:r>
              <a:rPr lang="en-US" sz="2200" dirty="0"/>
              <a:t>Foreign R&amp;D still amortized. </a:t>
            </a:r>
          </a:p>
          <a:p>
            <a:pPr marL="342900" indent="-342900">
              <a:spcBef>
                <a:spcPts val="0"/>
              </a:spcBef>
            </a:pPr>
            <a:endParaRPr lang="en-US" sz="2200" dirty="0"/>
          </a:p>
          <a:p>
            <a:pPr marL="342900" indent="-342900">
              <a:spcBef>
                <a:spcPts val="0"/>
              </a:spcBef>
            </a:pPr>
            <a:r>
              <a:rPr lang="en-US" sz="2200" dirty="0"/>
              <a:t>Retroactive relief for small businesses.</a:t>
            </a:r>
          </a:p>
          <a:p>
            <a:pPr marL="342900" indent="-342900">
              <a:spcBef>
                <a:spcPts val="0"/>
              </a:spcBef>
            </a:pPr>
            <a:endParaRPr lang="en-US" sz="2200" dirty="0"/>
          </a:p>
          <a:p>
            <a:pPr marL="342900" indent="-342900">
              <a:spcBef>
                <a:spcPts val="0"/>
              </a:spcBef>
            </a:pPr>
            <a:r>
              <a:rPr lang="en-US" sz="2200" dirty="0"/>
              <a:t>Businesses with average gross receipts of $31 million or less can amend tax returns for 2022–2024 to claim full immediate deductions for domestic R&amp;D and potentially recover previously deferred expenses.</a:t>
            </a:r>
          </a:p>
          <a:p>
            <a:pPr marL="342900" indent="-342900">
              <a:spcBef>
                <a:spcPts val="0"/>
              </a:spcBef>
            </a:pPr>
            <a:endParaRPr lang="en-US" sz="2200" dirty="0"/>
          </a:p>
          <a:p>
            <a:pPr marL="342900" indent="-342900">
              <a:spcBef>
                <a:spcPts val="0"/>
              </a:spcBef>
            </a:pPr>
            <a:r>
              <a:rPr lang="en-US" sz="2200" dirty="0"/>
              <a:t>Review accounting methods and evaluate amended return potential.</a:t>
            </a:r>
          </a:p>
          <a:p>
            <a:pPr marL="342900" indent="-342900">
              <a:spcBef>
                <a:spcPts val="0"/>
              </a:spcBef>
            </a:pPr>
            <a:endParaRPr lang="en-US" sz="2200" dirty="0"/>
          </a:p>
          <a:p>
            <a:pPr marL="342900" indent="-342900">
              <a:spcBef>
                <a:spcPts val="0"/>
              </a:spcBef>
            </a:pPr>
            <a:r>
              <a:rPr lang="en-US" sz="2200" dirty="0">
                <a:highlight>
                  <a:srgbClr val="FFFF00"/>
                </a:highlight>
              </a:rPr>
              <a:t>Monitoring and will share IRS guidance on how to make these elections.</a:t>
            </a:r>
          </a:p>
          <a:p>
            <a:pPr marL="342900" indent="-342900">
              <a:spcBef>
                <a:spcPts val="0"/>
              </a:spcBef>
            </a:pPr>
            <a:endParaRPr lang="en-US" sz="2200" dirty="0"/>
          </a:p>
          <a:p>
            <a:pPr marL="342900" indent="-342900">
              <a:spcBef>
                <a:spcPts val="0"/>
              </a:spcBef>
            </a:pPr>
            <a:endParaRPr lang="en-US" sz="2200" dirty="0"/>
          </a:p>
          <a:p>
            <a:pPr marL="342900" indent="-342900">
              <a:spcBef>
                <a:spcPts val="0"/>
              </a:spcBef>
            </a:pPr>
            <a:endParaRPr lang="en-US" sz="2200" dirty="0"/>
          </a:p>
          <a:p>
            <a:pPr marL="342900" indent="-342900">
              <a:spcBef>
                <a:spcPts val="0"/>
              </a:spcBef>
            </a:pPr>
            <a:endParaRPr lang="en-US" sz="2200" dirty="0"/>
          </a:p>
          <a:p>
            <a:pPr marL="342900" indent="-342900">
              <a:spcBef>
                <a:spcPts val="0"/>
              </a:spcBef>
            </a:pPr>
            <a:endParaRPr lang="en-US" sz="2200" dirty="0"/>
          </a:p>
        </p:txBody>
      </p:sp>
    </p:spTree>
    <p:extLst>
      <p:ext uri="{BB962C8B-B14F-4D97-AF65-F5344CB8AC3E}">
        <p14:creationId xmlns:p14="http://schemas.microsoft.com/office/powerpoint/2010/main" val="60371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0571-B470-8618-E262-582F227E5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28D38-17F5-1680-4981-1CD945D4EBF3}"/>
              </a:ext>
            </a:extLst>
          </p:cNvPr>
          <p:cNvSpPr>
            <a:spLocks noGrp="1"/>
          </p:cNvSpPr>
          <p:nvPr>
            <p:ph type="title"/>
          </p:nvPr>
        </p:nvSpPr>
        <p:spPr/>
        <p:txBody>
          <a:bodyPr>
            <a:normAutofit/>
          </a:bodyPr>
          <a:lstStyle/>
          <a:p>
            <a:r>
              <a:rPr lang="en-US" dirty="0"/>
              <a:t>NEXT STEPS – cont’d</a:t>
            </a:r>
            <a:br>
              <a:rPr lang="en-US" dirty="0"/>
            </a:br>
            <a:r>
              <a:rPr lang="en-US" dirty="0"/>
              <a:t>FEDERAL FILING REQUIREMENTS</a:t>
            </a:r>
          </a:p>
        </p:txBody>
      </p:sp>
      <p:sp>
        <p:nvSpPr>
          <p:cNvPr id="3" name="Content Placeholder 2">
            <a:extLst>
              <a:ext uri="{FF2B5EF4-FFF2-40B4-BE49-F238E27FC236}">
                <a16:creationId xmlns:a16="http://schemas.microsoft.com/office/drawing/2014/main" id="{CCFB45CE-67F7-4114-5162-468E9B16933F}"/>
              </a:ext>
            </a:extLst>
          </p:cNvPr>
          <p:cNvSpPr>
            <a:spLocks noGrp="1"/>
          </p:cNvSpPr>
          <p:nvPr>
            <p:ph idx="1"/>
          </p:nvPr>
        </p:nvSpPr>
        <p:spPr>
          <a:xfrm>
            <a:off x="838199" y="1940635"/>
            <a:ext cx="11111345" cy="4351338"/>
          </a:xfrm>
        </p:spPr>
        <p:txBody>
          <a:bodyPr>
            <a:normAutofit/>
          </a:bodyPr>
          <a:lstStyle/>
          <a:p>
            <a:pPr marL="342900" indent="-342900">
              <a:spcBef>
                <a:spcPts val="0"/>
              </a:spcBef>
            </a:pPr>
            <a:r>
              <a:rPr lang="en-US" sz="2200" b="1" dirty="0">
                <a:solidFill>
                  <a:srgbClr val="4C8CC6"/>
                </a:solidFill>
              </a:rPr>
              <a:t>More Documentation, More Complexity </a:t>
            </a:r>
            <a:r>
              <a:rPr lang="en-US" sz="2200" dirty="0"/>
              <a:t>– The IRS now requires additional reporting on qualified expenses, research activities and business components right from the start. </a:t>
            </a:r>
            <a:br>
              <a:rPr lang="en-US" sz="2200" dirty="0"/>
            </a:br>
            <a:endParaRPr lang="en-US" sz="2200" dirty="0"/>
          </a:p>
          <a:p>
            <a:pPr marL="342900" indent="-342900">
              <a:spcBef>
                <a:spcPts val="0"/>
              </a:spcBef>
            </a:pPr>
            <a:r>
              <a:rPr lang="en-US" sz="2200" b="1" dirty="0">
                <a:solidFill>
                  <a:srgbClr val="4C8CC6"/>
                </a:solidFill>
              </a:rPr>
              <a:t>Stricter Wage Classification </a:t>
            </a:r>
            <a:r>
              <a:rPr lang="en-US" sz="2200" dirty="0"/>
              <a:t>– Businesses must separate direct R&amp;D labor, supervisory roles and support staff—meaning better tracking systems are a must.</a:t>
            </a:r>
          </a:p>
          <a:p>
            <a:pPr marL="342900" indent="-342900">
              <a:spcBef>
                <a:spcPts val="0"/>
              </a:spcBef>
            </a:pPr>
            <a:endParaRPr lang="en-US" sz="2200" dirty="0"/>
          </a:p>
          <a:p>
            <a:pPr marL="342900" indent="-342900">
              <a:spcBef>
                <a:spcPts val="0"/>
              </a:spcBef>
            </a:pPr>
            <a:r>
              <a:rPr lang="en-US" sz="2200" b="1" dirty="0">
                <a:solidFill>
                  <a:srgbClr val="4C8CC6"/>
                </a:solidFill>
              </a:rPr>
              <a:t>Increased IRS Scrutiny </a:t>
            </a:r>
            <a:r>
              <a:rPr lang="en-US" sz="2200" dirty="0"/>
              <a:t>– The IRS is tightening compliance with these changes. Mistakes could lead to claim delays or lost credits.</a:t>
            </a:r>
          </a:p>
          <a:p>
            <a:pPr marL="342900" indent="-342900">
              <a:spcBef>
                <a:spcPts val="0"/>
              </a:spcBef>
            </a:pPr>
            <a:endParaRPr lang="en-US" sz="2200" dirty="0"/>
          </a:p>
          <a:p>
            <a:pPr marL="342900" indent="-342900">
              <a:spcBef>
                <a:spcPts val="0"/>
              </a:spcBef>
            </a:pPr>
            <a:r>
              <a:rPr lang="en-US" sz="2200" b="1" dirty="0">
                <a:solidFill>
                  <a:srgbClr val="4C8CC6"/>
                </a:solidFill>
              </a:rPr>
              <a:t>New Sections (Including Section G) </a:t>
            </a:r>
            <a:r>
              <a:rPr lang="en-US" sz="2200" dirty="0"/>
              <a:t>– Optional for 2024, but mandatory in 2025—businesses need to act now to stay compliant. </a:t>
            </a:r>
          </a:p>
          <a:p>
            <a:pPr marL="342900" indent="-342900">
              <a:spcBef>
                <a:spcPts val="0"/>
              </a:spcBef>
            </a:pPr>
            <a:endParaRPr lang="en-US" sz="2200" dirty="0"/>
          </a:p>
        </p:txBody>
      </p:sp>
    </p:spTree>
    <p:extLst>
      <p:ext uri="{BB962C8B-B14F-4D97-AF65-F5344CB8AC3E}">
        <p14:creationId xmlns:p14="http://schemas.microsoft.com/office/powerpoint/2010/main" val="1525609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1CD8-C844-700E-DA53-AF2BCCE03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27CE5-60CC-9195-06E4-D3207066B888}"/>
              </a:ext>
            </a:extLst>
          </p:cNvPr>
          <p:cNvSpPr>
            <a:spLocks noGrp="1"/>
          </p:cNvSpPr>
          <p:nvPr>
            <p:ph type="title"/>
          </p:nvPr>
        </p:nvSpPr>
        <p:spPr/>
        <p:txBody>
          <a:bodyPr>
            <a:normAutofit/>
          </a:bodyPr>
          <a:lstStyle/>
          <a:p>
            <a:r>
              <a:rPr lang="en-US" dirty="0"/>
              <a:t>OBBBA – WHAT’S NEXT?</a:t>
            </a:r>
          </a:p>
        </p:txBody>
      </p:sp>
      <p:sp>
        <p:nvSpPr>
          <p:cNvPr id="3" name="Content Placeholder 2">
            <a:extLst>
              <a:ext uri="{FF2B5EF4-FFF2-40B4-BE49-F238E27FC236}">
                <a16:creationId xmlns:a16="http://schemas.microsoft.com/office/drawing/2014/main" id="{206D88A6-6861-3822-D15A-1267883B4A7E}"/>
              </a:ext>
            </a:extLst>
          </p:cNvPr>
          <p:cNvSpPr>
            <a:spLocks noGrp="1"/>
          </p:cNvSpPr>
          <p:nvPr>
            <p:ph idx="1"/>
          </p:nvPr>
        </p:nvSpPr>
        <p:spPr>
          <a:xfrm>
            <a:off x="838200" y="1649701"/>
            <a:ext cx="10993582" cy="4351338"/>
          </a:xfrm>
        </p:spPr>
        <p:txBody>
          <a:bodyPr>
            <a:normAutofit/>
          </a:bodyPr>
          <a:lstStyle/>
          <a:p>
            <a:pPr marL="342900" indent="-342900"/>
            <a:r>
              <a:rPr lang="en-US" sz="2200" dirty="0">
                <a:solidFill>
                  <a:srgbClr val="242D64"/>
                </a:solidFill>
              </a:rPr>
              <a:t>This is a high-level summary of the business provisions of the OBBBA. In the near term, we expect future regulations and guidance to be issued with respect to this bill, which will help to define and clarify the rules surrounding the implementation of some of these key provisions. </a:t>
            </a:r>
          </a:p>
          <a:p>
            <a:pPr marL="342900" indent="-342900"/>
            <a:r>
              <a:rPr lang="en-US" sz="2200" b="1" dirty="0">
                <a:solidFill>
                  <a:srgbClr val="4C8CC6"/>
                </a:solidFill>
              </a:rPr>
              <a:t>On August 7</a:t>
            </a:r>
            <a:r>
              <a:rPr lang="en-US" sz="2200" b="1" baseline="30000" dirty="0">
                <a:solidFill>
                  <a:srgbClr val="4C8CC6"/>
                </a:solidFill>
              </a:rPr>
              <a:t>th</a:t>
            </a:r>
            <a:r>
              <a:rPr lang="en-US" sz="2200" b="1" dirty="0">
                <a:solidFill>
                  <a:srgbClr val="4C8CC6"/>
                </a:solidFill>
              </a:rPr>
              <a:t>, the IRS announced: </a:t>
            </a:r>
          </a:p>
          <a:p>
            <a:pPr marL="800100" lvl="1" indent="-342900"/>
            <a:r>
              <a:rPr lang="en-US" sz="2200" dirty="0">
                <a:solidFill>
                  <a:srgbClr val="242D64"/>
                </a:solidFill>
              </a:rPr>
              <a:t>Forms W-2, 1099, 941 and other payroll return forms will remain unchanged for the 2025 tax year.</a:t>
            </a:r>
          </a:p>
          <a:p>
            <a:pPr marL="800100" lvl="1" indent="-342900"/>
            <a:r>
              <a:rPr lang="en-US" sz="2200" dirty="0">
                <a:solidFill>
                  <a:srgbClr val="242D64"/>
                </a:solidFill>
              </a:rPr>
              <a:t>Federal income tax withholding tables will not be updated for OBBBA provisions for the 2025 tax year.</a:t>
            </a:r>
          </a:p>
          <a:p>
            <a:pPr marL="800100" lvl="1" indent="-342900"/>
            <a:r>
              <a:rPr lang="en-US" sz="2200" dirty="0">
                <a:solidFill>
                  <a:srgbClr val="242D64"/>
                </a:solidFill>
              </a:rPr>
              <a:t>Employers and payroll providers to continue using current procedures for reporting and withholding.</a:t>
            </a:r>
          </a:p>
          <a:p>
            <a:pPr marL="342900" indent="-342900"/>
            <a:r>
              <a:rPr lang="en-US" sz="2200" dirty="0">
                <a:solidFill>
                  <a:srgbClr val="242D64"/>
                </a:solidFill>
              </a:rPr>
              <a:t>How will states adapt? Will they adopt or decouple from new rules? </a:t>
            </a:r>
          </a:p>
          <a:p>
            <a:pPr marL="800100" lvl="1" indent="-342900"/>
            <a:endParaRPr lang="en-US" sz="2200" dirty="0">
              <a:solidFill>
                <a:srgbClr val="242D64"/>
              </a:solidFill>
            </a:endParaRPr>
          </a:p>
        </p:txBody>
      </p:sp>
    </p:spTree>
    <p:extLst>
      <p:ext uri="{BB962C8B-B14F-4D97-AF65-F5344CB8AC3E}">
        <p14:creationId xmlns:p14="http://schemas.microsoft.com/office/powerpoint/2010/main" val="1887962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6D773AA-EABA-4A78-8DA6-B141B695D8D3}"/>
              </a:ext>
            </a:extLst>
          </p:cNvPr>
          <p:cNvSpPr>
            <a:spLocks noGrp="1"/>
          </p:cNvSpPr>
          <p:nvPr>
            <p:ph type="title"/>
          </p:nvPr>
        </p:nvSpPr>
        <p:spPr>
          <a:xfrm>
            <a:off x="838200" y="365125"/>
            <a:ext cx="10515600" cy="5683250"/>
          </a:xfrm>
        </p:spPr>
        <p:txBody>
          <a:bodyPr>
            <a:normAutofit/>
          </a:bodyPr>
          <a:lstStyle/>
          <a:p>
            <a:r>
              <a:rPr lang="en-US" sz="4000" b="1" dirty="0"/>
              <a:t>Questions?</a:t>
            </a:r>
            <a:endParaRPr lang="en-US" dirty="0"/>
          </a:p>
        </p:txBody>
      </p:sp>
    </p:spTree>
    <p:extLst>
      <p:ext uri="{BB962C8B-B14F-4D97-AF65-F5344CB8AC3E}">
        <p14:creationId xmlns:p14="http://schemas.microsoft.com/office/powerpoint/2010/main" val="4284046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C6ED-B3B9-AC02-53F7-483DD433D2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A5C65BC-F589-2745-2EEB-9C210E12889C}"/>
              </a:ext>
            </a:extLst>
          </p:cNvPr>
          <p:cNvSpPr>
            <a:spLocks noGrp="1"/>
          </p:cNvSpPr>
          <p:nvPr>
            <p:ph type="title"/>
          </p:nvPr>
        </p:nvSpPr>
        <p:spPr/>
        <p:txBody>
          <a:bodyPr>
            <a:normAutofit/>
          </a:bodyPr>
          <a:lstStyle/>
          <a:p>
            <a:r>
              <a:rPr lang="en-US" sz="4000" b="1" cap="small" dirty="0"/>
              <a:t>Thank you!</a:t>
            </a:r>
            <a:endParaRPr lang="en-US" sz="4000" dirty="0"/>
          </a:p>
        </p:txBody>
      </p:sp>
      <p:grpSp>
        <p:nvGrpSpPr>
          <p:cNvPr id="3" name="Group 2">
            <a:extLst>
              <a:ext uri="{FF2B5EF4-FFF2-40B4-BE49-F238E27FC236}">
                <a16:creationId xmlns:a16="http://schemas.microsoft.com/office/drawing/2014/main" id="{17C42546-7CEE-1D38-D47B-0FF5E0043263}"/>
              </a:ext>
            </a:extLst>
          </p:cNvPr>
          <p:cNvGrpSpPr/>
          <p:nvPr/>
        </p:nvGrpSpPr>
        <p:grpSpPr>
          <a:xfrm>
            <a:off x="1670543" y="1690688"/>
            <a:ext cx="8850914" cy="4239854"/>
            <a:chOff x="1798357" y="1690688"/>
            <a:chExt cx="8850914" cy="4239854"/>
          </a:xfrm>
        </p:grpSpPr>
        <p:pic>
          <p:nvPicPr>
            <p:cNvPr id="4" name="Picture Placeholder 2">
              <a:extLst>
                <a:ext uri="{FF2B5EF4-FFF2-40B4-BE49-F238E27FC236}">
                  <a16:creationId xmlns:a16="http://schemas.microsoft.com/office/drawing/2014/main" id="{5D413DED-0445-69FC-EBD6-0B204AD4C152}"/>
                </a:ext>
              </a:extLst>
            </p:cNvPr>
            <p:cNvPicPr>
              <a:picLocks noChangeAspect="1"/>
            </p:cNvPicPr>
            <p:nvPr/>
          </p:nvPicPr>
          <p:blipFill>
            <a:blip r:embed="rId2">
              <a:extLst>
                <a:ext uri="{28A0092B-C50C-407E-A947-70E740481C1C}">
                  <a14:useLocalDpi xmlns:a14="http://schemas.microsoft.com/office/drawing/2010/main" val="0"/>
                </a:ext>
              </a:extLst>
            </a:blip>
            <a:srcRect l="2795" t="66" r="2795" b="5523"/>
            <a:stretch/>
          </p:blipFill>
          <p:spPr>
            <a:xfrm>
              <a:off x="2251251" y="1690688"/>
              <a:ext cx="3048000" cy="304800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87E37E2-C845-0242-2ECD-BFBB9DC41C23}"/>
                </a:ext>
              </a:extLst>
            </p:cNvPr>
            <p:cNvSpPr txBox="1"/>
            <p:nvPr/>
          </p:nvSpPr>
          <p:spPr>
            <a:xfrm>
              <a:off x="1798357" y="4914879"/>
              <a:ext cx="3953787" cy="1015663"/>
            </a:xfrm>
            <a:prstGeom prst="rect">
              <a:avLst/>
            </a:prstGeom>
            <a:noFill/>
          </p:spPr>
          <p:txBody>
            <a:bodyPr wrap="square">
              <a:spAutoFit/>
            </a:bodyPr>
            <a:lstStyle/>
            <a:p>
              <a:pPr marL="0" indent="0" algn="ctr">
                <a:spcBef>
                  <a:spcPts val="0"/>
                </a:spcBef>
                <a:buNone/>
              </a:pPr>
              <a:r>
                <a:rPr lang="en-US" sz="2000" b="1" cap="small" dirty="0">
                  <a:solidFill>
                    <a:schemeClr val="bg1"/>
                  </a:solidFill>
                  <a:latin typeface="Arial" panose="020B0604020202020204" pitchFamily="34" charset="0"/>
                  <a:cs typeface="Arial" panose="020B0604020202020204" pitchFamily="34" charset="0"/>
                </a:rPr>
                <a:t>Hank Straub, CPA</a:t>
              </a:r>
            </a:p>
            <a:p>
              <a:pPr marL="0" indent="0" algn="ctr">
                <a:spcBef>
                  <a:spcPts val="0"/>
                </a:spcBef>
                <a:buNone/>
              </a:pPr>
              <a:r>
                <a:rPr lang="en-US" sz="2000" i="1" cap="small" dirty="0">
                  <a:solidFill>
                    <a:schemeClr val="bg1"/>
                  </a:solidFill>
                  <a:latin typeface="Arial" panose="020B0604020202020204" pitchFamily="34" charset="0"/>
                  <a:cs typeface="Arial" panose="020B0604020202020204" pitchFamily="34" charset="0"/>
                </a:rPr>
                <a:t>Audit Principal</a:t>
              </a:r>
            </a:p>
            <a:p>
              <a:pPr marL="0" indent="0" algn="ctr">
                <a:spcBef>
                  <a:spcPts val="0"/>
                </a:spcBef>
                <a:buNone/>
              </a:pPr>
              <a:r>
                <a:rPr lang="en-US" sz="2000" cap="small"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hankstraub@brownplus.com</a:t>
              </a:r>
              <a:endParaRPr lang="en-US" sz="2000" cap="small"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4D87D5-739D-3200-ED2B-3CA08196C449}"/>
                </a:ext>
              </a:extLst>
            </p:cNvPr>
            <p:cNvSpPr txBox="1"/>
            <p:nvPr/>
          </p:nvSpPr>
          <p:spPr>
            <a:xfrm>
              <a:off x="6439858" y="4914878"/>
              <a:ext cx="4209413" cy="1015663"/>
            </a:xfrm>
            <a:prstGeom prst="rect">
              <a:avLst/>
            </a:prstGeom>
            <a:noFill/>
          </p:spPr>
          <p:txBody>
            <a:bodyPr wrap="square">
              <a:spAutoFit/>
            </a:bodyPr>
            <a:lstStyle/>
            <a:p>
              <a:pPr marL="0" indent="0" algn="ctr">
                <a:spcBef>
                  <a:spcPts val="0"/>
                </a:spcBef>
                <a:buNone/>
              </a:pPr>
              <a:r>
                <a:rPr lang="en-US" sz="2000" b="1" cap="small" dirty="0">
                  <a:solidFill>
                    <a:schemeClr val="bg1"/>
                  </a:solidFill>
                  <a:latin typeface="Arial" panose="020B0604020202020204" pitchFamily="34" charset="0"/>
                  <a:cs typeface="Arial" panose="020B0604020202020204" pitchFamily="34" charset="0"/>
                </a:rPr>
                <a:t>Matt Harvey, CPA, MSPA</a:t>
              </a:r>
            </a:p>
            <a:p>
              <a:pPr marL="0" indent="0" algn="ctr">
                <a:spcBef>
                  <a:spcPts val="0"/>
                </a:spcBef>
                <a:buNone/>
              </a:pPr>
              <a:r>
                <a:rPr lang="en-US" sz="2000" i="1" cap="small" dirty="0">
                  <a:solidFill>
                    <a:schemeClr val="bg1"/>
                  </a:solidFill>
                  <a:latin typeface="Arial" panose="020B0604020202020204" pitchFamily="34" charset="0"/>
                  <a:cs typeface="Arial" panose="020B0604020202020204" pitchFamily="34" charset="0"/>
                </a:rPr>
                <a:t>Audit Senior Manager</a:t>
              </a:r>
            </a:p>
            <a:p>
              <a:pPr marL="0" indent="0" algn="ctr">
                <a:spcBef>
                  <a:spcPts val="0"/>
                </a:spcBef>
                <a:buNone/>
              </a:pPr>
              <a:r>
                <a:rPr lang="en-US" sz="2000" cap="small"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mattharvey@brownplus.com</a:t>
              </a:r>
              <a:endParaRPr lang="en-US" sz="2000" cap="small"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89B351C-F631-3D6B-1B8B-0E3C8683A444}"/>
                </a:ext>
              </a:extLst>
            </p:cNvPr>
            <p:cNvPicPr>
              <a:picLocks noChangeAspect="1"/>
            </p:cNvPicPr>
            <p:nvPr/>
          </p:nvPicPr>
          <p:blipFill>
            <a:blip r:embed="rId5">
              <a:extLst>
                <a:ext uri="{28A0092B-C50C-407E-A947-70E740481C1C}">
                  <a14:useLocalDpi xmlns:a14="http://schemas.microsoft.com/office/drawing/2010/main" val="0"/>
                </a:ext>
              </a:extLst>
            </a:blip>
            <a:srcRect l="4123" r="4123" b="8245"/>
            <a:stretch/>
          </p:blipFill>
          <p:spPr>
            <a:xfrm>
              <a:off x="7020565" y="1690688"/>
              <a:ext cx="3048000" cy="3048000"/>
            </a:xfrm>
            <a:prstGeom prst="rect">
              <a:avLst/>
            </a:prstGeom>
          </p:spPr>
        </p:pic>
      </p:grpSp>
    </p:spTree>
    <p:extLst>
      <p:ext uri="{BB962C8B-B14F-4D97-AF65-F5344CB8AC3E}">
        <p14:creationId xmlns:p14="http://schemas.microsoft.com/office/powerpoint/2010/main" val="70614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6D773AA-EABA-4A78-8DA6-B141B695D8D3}"/>
              </a:ext>
            </a:extLst>
          </p:cNvPr>
          <p:cNvSpPr>
            <a:spLocks noGrp="1"/>
          </p:cNvSpPr>
          <p:nvPr>
            <p:ph type="title"/>
          </p:nvPr>
        </p:nvSpPr>
        <p:spPr/>
        <p:txBody>
          <a:bodyPr>
            <a:normAutofit/>
          </a:bodyPr>
          <a:lstStyle/>
          <a:p>
            <a:r>
              <a:rPr lang="en-US" sz="4000" dirty="0"/>
              <a:t>Adoptions to Statutory Accounting Guidance</a:t>
            </a:r>
          </a:p>
        </p:txBody>
      </p:sp>
    </p:spTree>
    <p:extLst>
      <p:ext uri="{BB962C8B-B14F-4D97-AF65-F5344CB8AC3E}">
        <p14:creationId xmlns:p14="http://schemas.microsoft.com/office/powerpoint/2010/main" val="391204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3207-8424-BE4D-DE54-9718AD729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EDF2A-50C1-6F2B-B1D5-72F944A150BA}"/>
              </a:ext>
            </a:extLst>
          </p:cNvPr>
          <p:cNvSpPr>
            <a:spLocks noGrp="1"/>
          </p:cNvSpPr>
          <p:nvPr>
            <p:ph type="title"/>
          </p:nvPr>
        </p:nvSpPr>
        <p:spPr>
          <a:xfrm>
            <a:off x="838200" y="942975"/>
            <a:ext cx="10515600" cy="747713"/>
          </a:xfrm>
        </p:spPr>
        <p:txBody>
          <a:bodyPr anchor="b">
            <a:normAutofit/>
          </a:bodyPr>
          <a:lstStyle/>
          <a:p>
            <a:r>
              <a:rPr kumimoji="0" lang="en-US" sz="2400" i="0" u="none" strike="noStrike" kern="1200" cap="none" spc="0" normalizeH="0" baseline="0" noProof="0" dirty="0">
                <a:ln>
                  <a:noFill/>
                </a:ln>
                <a:effectLst/>
                <a:uLnTx/>
                <a:uFillTx/>
                <a:ea typeface="+mn-ea"/>
              </a:rPr>
              <a:t>Effective for 2024</a:t>
            </a:r>
            <a:endParaRPr lang="en-US" sz="2400" dirty="0"/>
          </a:p>
        </p:txBody>
      </p:sp>
      <p:sp>
        <p:nvSpPr>
          <p:cNvPr id="8" name="Content Placeholder 7">
            <a:extLst>
              <a:ext uri="{FF2B5EF4-FFF2-40B4-BE49-F238E27FC236}">
                <a16:creationId xmlns:a16="http://schemas.microsoft.com/office/drawing/2014/main" id="{40B3BC99-92F3-AFE9-6A11-BA71B4358977}"/>
              </a:ext>
            </a:extLst>
          </p:cNvPr>
          <p:cNvSpPr>
            <a:spLocks noGrp="1"/>
          </p:cNvSpPr>
          <p:nvPr>
            <p:ph idx="1"/>
          </p:nvPr>
        </p:nvSpPr>
        <p:spPr/>
        <p:txBody>
          <a:bodyPr>
            <a:normAutofit/>
          </a:bodyPr>
          <a:lstStyle/>
          <a:p>
            <a:pPr defTabSz="685783">
              <a:lnSpc>
                <a:spcPct val="100000"/>
              </a:lnSpc>
              <a:spcBef>
                <a:spcPts val="500"/>
              </a:spcBef>
              <a:defRPr/>
            </a:pPr>
            <a:r>
              <a:rPr lang="en-US" sz="1800" dirty="0">
                <a:solidFill>
                  <a:schemeClr val="tx1"/>
                </a:solidFill>
              </a:rPr>
              <a:t>Adopted September 12, 2024</a:t>
            </a:r>
          </a:p>
          <a:p>
            <a:pPr lvl="1" defTabSz="685783">
              <a:lnSpc>
                <a:spcPct val="100000"/>
              </a:lnSpc>
              <a:buFont typeface="Courier New" panose="02070309020205020404" pitchFamily="49" charset="0"/>
              <a:buChar char="o"/>
              <a:defRPr/>
            </a:pPr>
            <a:r>
              <a:rPr lang="en-US" sz="1800" b="1" dirty="0"/>
              <a:t>Ref #2024-01: </a:t>
            </a:r>
            <a:r>
              <a:rPr lang="en-US" sz="1800" i="1" dirty="0"/>
              <a:t>Bond Definition-Debt Securities Issued by Funds – </a:t>
            </a:r>
            <a:r>
              <a:rPr lang="en-US" sz="1800" dirty="0">
                <a:solidFill>
                  <a:schemeClr val="tx1"/>
                </a:solidFill>
              </a:rPr>
              <a:t>This item modifies </a:t>
            </a:r>
            <a:r>
              <a:rPr lang="en-US" sz="1800" i="1" dirty="0"/>
              <a:t>Statement of Statutory Accounting Principles</a:t>
            </a:r>
            <a:r>
              <a:rPr lang="en-US" sz="1800" dirty="0"/>
              <a:t> (</a:t>
            </a:r>
            <a:r>
              <a:rPr lang="en-US" sz="1800" dirty="0">
                <a:solidFill>
                  <a:schemeClr val="tx1"/>
                </a:solidFill>
              </a:rPr>
              <a:t>SSAP) No. 26 – </a:t>
            </a:r>
            <a:r>
              <a:rPr lang="en-US" sz="1800" i="1" dirty="0">
                <a:solidFill>
                  <a:schemeClr val="tx1"/>
                </a:solidFill>
              </a:rPr>
              <a:t>Bonds</a:t>
            </a:r>
            <a:r>
              <a:rPr lang="en-US" sz="1800" dirty="0">
                <a:solidFill>
                  <a:schemeClr val="tx1"/>
                </a:solidFill>
              </a:rPr>
              <a:t> to clarify guidance in the principles-based bond definition on the treatment of debt securities issued by funds. With this adoption, debt securities issued by non-SEC registered funds that reflect operating entities can qualify as issuer credit obligations. The guidance requires assessment as to the purpose of the issued debt security and is explicit that debt securities issued for the raising of debt capital are required to be assessed as asset-backed securities.</a:t>
            </a:r>
          </a:p>
        </p:txBody>
      </p:sp>
      <p:sp>
        <p:nvSpPr>
          <p:cNvPr id="11" name="Text Placeholder 10">
            <a:extLst>
              <a:ext uri="{FF2B5EF4-FFF2-40B4-BE49-F238E27FC236}">
                <a16:creationId xmlns:a16="http://schemas.microsoft.com/office/drawing/2014/main" id="{C57DDA72-92E1-3351-E8F1-88E6E5822E39}"/>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264493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DFAA-5CFC-A9D1-D284-00F670D20B8D}"/>
              </a:ext>
            </a:extLst>
          </p:cNvPr>
          <p:cNvSpPr>
            <a:spLocks noGrp="1"/>
          </p:cNvSpPr>
          <p:nvPr>
            <p:ph type="title"/>
          </p:nvPr>
        </p:nvSpPr>
        <p:spPr>
          <a:xfrm>
            <a:off x="838200" y="942975"/>
            <a:ext cx="10515600" cy="747713"/>
          </a:xfrm>
        </p:spPr>
        <p:txBody>
          <a:bodyPr anchor="b">
            <a:normAutofit/>
          </a:bodyPr>
          <a:lstStyle/>
          <a:p>
            <a:r>
              <a:rPr kumimoji="0" lang="en-US" sz="2400" i="0" u="none" strike="noStrike" kern="1200" cap="none" spc="0" normalizeH="0" baseline="0" noProof="0" dirty="0">
                <a:ln>
                  <a:noFill/>
                </a:ln>
                <a:effectLst/>
                <a:uLnTx/>
                <a:uFillTx/>
                <a:ea typeface="+mn-ea"/>
              </a:rPr>
              <a:t>Effective for </a:t>
            </a:r>
            <a:r>
              <a:rPr lang="en-US" sz="2400" dirty="0">
                <a:ea typeface="+mn-ea"/>
              </a:rPr>
              <a:t>2024</a:t>
            </a:r>
            <a:endParaRPr lang="en-US" sz="2400" dirty="0"/>
          </a:p>
        </p:txBody>
      </p:sp>
      <p:sp>
        <p:nvSpPr>
          <p:cNvPr id="8" name="Content Placeholder 7">
            <a:extLst>
              <a:ext uri="{FF2B5EF4-FFF2-40B4-BE49-F238E27FC236}">
                <a16:creationId xmlns:a16="http://schemas.microsoft.com/office/drawing/2014/main" id="{451BCDBE-8994-494C-946F-B4A9BF140DC6}"/>
              </a:ext>
            </a:extLst>
          </p:cNvPr>
          <p:cNvSpPr>
            <a:spLocks noGrp="1"/>
          </p:cNvSpPr>
          <p:nvPr>
            <p:ph idx="1"/>
          </p:nvPr>
        </p:nvSpPr>
        <p:spPr/>
        <p:txBody>
          <a:bodyPr>
            <a:normAutofit/>
          </a:bodyPr>
          <a:lstStyle/>
          <a:p>
            <a:pPr defTabSz="685783">
              <a:lnSpc>
                <a:spcPct val="100000"/>
              </a:lnSpc>
              <a:spcBef>
                <a:spcPts val="500"/>
              </a:spcBef>
              <a:defRPr/>
            </a:pPr>
            <a:r>
              <a:rPr lang="en-US" sz="1800" dirty="0">
                <a:solidFill>
                  <a:schemeClr val="tx1"/>
                </a:solidFill>
              </a:rPr>
              <a:t>Adopted November 17, 2024</a:t>
            </a:r>
          </a:p>
          <a:p>
            <a:pPr lvl="1" defTabSz="685783">
              <a:lnSpc>
                <a:spcPct val="100000"/>
              </a:lnSpc>
              <a:buFont typeface="Courier New" panose="02070309020205020404" pitchFamily="49" charset="0"/>
              <a:buChar char="o"/>
              <a:defRPr/>
            </a:pPr>
            <a:r>
              <a:rPr lang="en-US" sz="1800" b="1" dirty="0">
                <a:solidFill>
                  <a:schemeClr val="tx1"/>
                </a:solidFill>
              </a:rPr>
              <a:t>Ref #2019-21: </a:t>
            </a:r>
            <a:r>
              <a:rPr lang="en-US" sz="1800" i="1" dirty="0">
                <a:solidFill>
                  <a:schemeClr val="tx1"/>
                </a:solidFill>
              </a:rPr>
              <a:t>Principles-Based Bond Definition Implementation Questions and Answers – INT 24-01</a:t>
            </a:r>
            <a:r>
              <a:rPr lang="en-US" sz="1800" i="1" dirty="0"/>
              <a:t> – </a:t>
            </a:r>
            <a:r>
              <a:rPr lang="en-US" sz="1800" dirty="0">
                <a:solidFill>
                  <a:schemeClr val="tx1"/>
                </a:solidFill>
              </a:rPr>
              <a:t>Addresses specific questions related to the implementation of the principles-based bond definition. This item will be classified as a SAP clarification. The revisions to the SSAPs impacted by this guidance have a January 1, 2025, effective date. </a:t>
            </a:r>
          </a:p>
          <a:p>
            <a:pPr lvl="1" fontAlgn="base">
              <a:buFont typeface="Courier New" panose="02070309020205020404" pitchFamily="49" charset="0"/>
              <a:buChar char="o"/>
            </a:pPr>
            <a:r>
              <a:rPr lang="en-US" sz="1800" b="1" dirty="0"/>
              <a:t>Ref #2024-11: </a:t>
            </a:r>
            <a:r>
              <a:rPr lang="en-US" sz="1800" i="1" dirty="0"/>
              <a:t>ASU 2023-09, Improvements to Income Tax Disclosures – </a:t>
            </a:r>
            <a:r>
              <a:rPr lang="en-US" sz="1800" dirty="0"/>
              <a:t>This item adopts revisions to SSAP No. 101 – </a:t>
            </a:r>
            <a:r>
              <a:rPr lang="en-US" sz="1800" i="1" dirty="0"/>
              <a:t>Income Taxes</a:t>
            </a:r>
            <a:r>
              <a:rPr lang="en-US" sz="1800" dirty="0"/>
              <a:t> to reject ASU 2023-09 for statutory accounting purposes and deletes the disclosure detailed in SSAP No. 101, paragraph 23.b (the cumulative amount of each type of temporary difference for which a DTL has not been recognized), as it was determined to be no longer relevant due to changes made to federal tax codes through the Tax Cuts and Jobs Act (TCJA).</a:t>
            </a:r>
          </a:p>
          <a:p>
            <a:pPr lvl="1" fontAlgn="base">
              <a:buFont typeface="Courier New" panose="02070309020205020404" pitchFamily="49" charset="0"/>
              <a:buChar char="o"/>
            </a:pPr>
            <a:r>
              <a:rPr lang="en-US" sz="1800" b="1" dirty="0"/>
              <a:t>Ref #2024-17:</a:t>
            </a:r>
            <a:r>
              <a:rPr lang="en-US" sz="1800" i="1" dirty="0"/>
              <a:t> Clearly Defined Hedging Strategy – </a:t>
            </a:r>
            <a:r>
              <a:rPr lang="en-US" sz="1800" dirty="0"/>
              <a:t>This item modifies SSAP No. 108 – </a:t>
            </a:r>
            <a:r>
              <a:rPr lang="en-US" sz="1800" i="1" dirty="0"/>
              <a:t>Derivatives Hedging Variable Annuity Guarantees </a:t>
            </a:r>
            <a:r>
              <a:rPr lang="en-US" sz="1800" dirty="0"/>
              <a:t>to update the definition of a clearly defined hedging strategy (CDHS) to reflect the revised guidance captured in VM-01 versus the guidance formerly referenced in VM-21.</a:t>
            </a:r>
          </a:p>
        </p:txBody>
      </p:sp>
      <p:sp>
        <p:nvSpPr>
          <p:cNvPr id="11" name="Text Placeholder 10">
            <a:extLst>
              <a:ext uri="{FF2B5EF4-FFF2-40B4-BE49-F238E27FC236}">
                <a16:creationId xmlns:a16="http://schemas.microsoft.com/office/drawing/2014/main" id="{3C694501-2C84-4B14-9162-770F5EAD27EA}"/>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6022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1288-BEFB-5899-FC7B-137BA834B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72AB4-159F-BA28-26DC-E38FFAEBE601}"/>
              </a:ext>
            </a:extLst>
          </p:cNvPr>
          <p:cNvSpPr>
            <a:spLocks noGrp="1"/>
          </p:cNvSpPr>
          <p:nvPr>
            <p:ph type="title"/>
          </p:nvPr>
        </p:nvSpPr>
        <p:spPr>
          <a:xfrm>
            <a:off x="838200" y="942975"/>
            <a:ext cx="10515600" cy="747713"/>
          </a:xfrm>
        </p:spPr>
        <p:txBody>
          <a:bodyPr anchor="b">
            <a:normAutofit/>
          </a:bodyPr>
          <a:lstStyle/>
          <a:p>
            <a:r>
              <a:rPr kumimoji="0" lang="en-US" sz="2400" i="0" u="none" strike="noStrike" kern="1200" cap="none" spc="0" normalizeH="0" baseline="0" noProof="0" dirty="0">
                <a:ln>
                  <a:noFill/>
                </a:ln>
                <a:effectLst/>
                <a:uLnTx/>
                <a:uFillTx/>
                <a:ea typeface="+mn-ea"/>
              </a:rPr>
              <a:t>Effective for 2024</a:t>
            </a:r>
            <a:endParaRPr lang="en-US" sz="2400" dirty="0"/>
          </a:p>
        </p:txBody>
      </p:sp>
      <p:sp>
        <p:nvSpPr>
          <p:cNvPr id="8" name="Content Placeholder 7">
            <a:extLst>
              <a:ext uri="{FF2B5EF4-FFF2-40B4-BE49-F238E27FC236}">
                <a16:creationId xmlns:a16="http://schemas.microsoft.com/office/drawing/2014/main" id="{3F34420C-654E-C367-F3E5-FD20A7CE7834}"/>
              </a:ext>
            </a:extLst>
          </p:cNvPr>
          <p:cNvSpPr>
            <a:spLocks noGrp="1"/>
          </p:cNvSpPr>
          <p:nvPr>
            <p:ph idx="1"/>
          </p:nvPr>
        </p:nvSpPr>
        <p:spPr/>
        <p:txBody>
          <a:bodyPr>
            <a:noAutofit/>
          </a:bodyPr>
          <a:lstStyle/>
          <a:p>
            <a:pPr fontAlgn="base"/>
            <a:r>
              <a:rPr lang="en-US" sz="1800" dirty="0"/>
              <a:t>Adopted November 17, 2024, </a:t>
            </a:r>
            <a:r>
              <a:rPr lang="en-US" sz="1800" i="1" dirty="0"/>
              <a:t>continued</a:t>
            </a:r>
            <a:endParaRPr lang="en-US" sz="1800" b="1" i="1" dirty="0"/>
          </a:p>
          <a:p>
            <a:pPr lvl="1" fontAlgn="base">
              <a:buFont typeface="Courier New" panose="02070309020205020404" pitchFamily="49" charset="0"/>
              <a:buChar char="o"/>
            </a:pPr>
            <a:r>
              <a:rPr lang="en-US" sz="1800" b="1" dirty="0"/>
              <a:t>Ref #2024-18:</a:t>
            </a:r>
            <a:r>
              <a:rPr lang="en-US" sz="1800" i="1" dirty="0"/>
              <a:t> Clarification of Accounting Guidance for Recognition of Tax Credits – </a:t>
            </a:r>
            <a:r>
              <a:rPr lang="en-US" sz="1800" dirty="0"/>
              <a:t>This item modifies SSAP No. 93 – </a:t>
            </a:r>
            <a:r>
              <a:rPr lang="en-US" sz="1800" i="1" dirty="0"/>
              <a:t>Investments in Tax Credit Structures </a:t>
            </a:r>
            <a:r>
              <a:rPr lang="en-US" sz="1800" dirty="0"/>
              <a:t>to clarify the accounting guidance for recognizing allocated and purchased tax credits in relation to the journal entry example. It modifies SSAP No. 94 –</a:t>
            </a:r>
            <a:r>
              <a:rPr lang="en-US" sz="1800" i="1" dirty="0"/>
              <a:t> State and Federal Tax Credits</a:t>
            </a:r>
            <a:r>
              <a:rPr lang="en-US" sz="1800" dirty="0"/>
              <a:t> to fix an inconsistency between the accounting guidance and the journal entry examples and modifies SSAP No. 48 – </a:t>
            </a:r>
            <a:r>
              <a:rPr lang="en-US" sz="1800" i="1" dirty="0"/>
              <a:t>Joint Ventures, Partnerships and Limited Liability Companies</a:t>
            </a:r>
            <a:r>
              <a:rPr lang="en-US" sz="1800" dirty="0"/>
              <a:t> to revise a sentence inadvertently not updated as part of the project. The revisions to the SSAPs impacted by this guidance have a January 1, 2025, effective date.</a:t>
            </a:r>
          </a:p>
        </p:txBody>
      </p:sp>
      <p:sp>
        <p:nvSpPr>
          <p:cNvPr id="11" name="Text Placeholder 10">
            <a:extLst>
              <a:ext uri="{FF2B5EF4-FFF2-40B4-BE49-F238E27FC236}">
                <a16:creationId xmlns:a16="http://schemas.microsoft.com/office/drawing/2014/main" id="{6F19A12B-8EB1-AFAD-545B-63C067999268}"/>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63110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00BCC-AB30-CC69-F94A-7C6BC0FB7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50EED-4FA9-F19F-4E95-49C5E496BA8E}"/>
              </a:ext>
            </a:extLst>
          </p:cNvPr>
          <p:cNvSpPr>
            <a:spLocks noGrp="1"/>
          </p:cNvSpPr>
          <p:nvPr>
            <p:ph type="title"/>
          </p:nvPr>
        </p:nvSpPr>
        <p:spPr>
          <a:xfrm>
            <a:off x="838200" y="942975"/>
            <a:ext cx="10515600" cy="747713"/>
          </a:xfrm>
        </p:spPr>
        <p:txBody>
          <a:bodyPr anchor="b">
            <a:normAutofit/>
          </a:bodyPr>
          <a:lstStyle/>
          <a:p>
            <a:r>
              <a:rPr kumimoji="0" lang="en-US" sz="2400" i="0" u="none" strike="noStrike" kern="1200" cap="none" spc="0" normalizeH="0" baseline="0" noProof="0" dirty="0">
                <a:ln>
                  <a:noFill/>
                </a:ln>
                <a:effectLst/>
                <a:uLnTx/>
                <a:uFillTx/>
                <a:ea typeface="+mn-ea"/>
              </a:rPr>
              <a:t>Effective for 2024</a:t>
            </a:r>
            <a:endParaRPr lang="en-US" sz="2400" dirty="0"/>
          </a:p>
        </p:txBody>
      </p:sp>
      <p:sp>
        <p:nvSpPr>
          <p:cNvPr id="8" name="Content Placeholder 7">
            <a:extLst>
              <a:ext uri="{FF2B5EF4-FFF2-40B4-BE49-F238E27FC236}">
                <a16:creationId xmlns:a16="http://schemas.microsoft.com/office/drawing/2014/main" id="{340F6FCE-07F7-CA2F-E00B-73A672CA4550}"/>
              </a:ext>
            </a:extLst>
          </p:cNvPr>
          <p:cNvSpPr>
            <a:spLocks noGrp="1"/>
          </p:cNvSpPr>
          <p:nvPr>
            <p:ph idx="1"/>
          </p:nvPr>
        </p:nvSpPr>
        <p:spPr/>
        <p:txBody>
          <a:bodyPr>
            <a:noAutofit/>
          </a:bodyPr>
          <a:lstStyle/>
          <a:p>
            <a:pPr fontAlgn="base"/>
            <a:r>
              <a:rPr lang="en-US" sz="1800" dirty="0"/>
              <a:t>Adopted November 17, 2024, </a:t>
            </a:r>
            <a:r>
              <a:rPr lang="en-US" sz="1800" i="1" dirty="0"/>
              <a:t>continued</a:t>
            </a:r>
            <a:endParaRPr lang="en-US" sz="1800" b="1" i="1" dirty="0"/>
          </a:p>
          <a:p>
            <a:pPr lvl="1" fontAlgn="base">
              <a:buFont typeface="Courier New" panose="02070309020205020404" pitchFamily="49" charset="0"/>
              <a:buChar char="o"/>
            </a:pPr>
            <a:r>
              <a:rPr lang="en-US" sz="1800" b="1" dirty="0"/>
              <a:t>Ref #2024-19:</a:t>
            </a:r>
            <a:r>
              <a:rPr lang="en-US" sz="1800" i="1" dirty="0"/>
              <a:t> ASU 2024-02, Codification Improvements – Amendments to Remove References to the Concepts Statements – </a:t>
            </a:r>
            <a:r>
              <a:rPr lang="en-US" sz="1800" dirty="0"/>
              <a:t>This item adopts revisions to </a:t>
            </a:r>
            <a:r>
              <a:rPr lang="en-US" sz="1800" i="1" dirty="0"/>
              <a:t>Appendix D – Nonapplicable GAAP Pronouncements</a:t>
            </a:r>
            <a:r>
              <a:rPr lang="en-US" sz="1800" dirty="0"/>
              <a:t> to reject ASU 2024-02 as not applicable to statutory accounting. The guidance is not considered relevant to the existing statutory accounting reference to FASB Concept statements.</a:t>
            </a:r>
            <a:r>
              <a:rPr lang="en-US" sz="1800" i="1" dirty="0"/>
              <a:t> </a:t>
            </a:r>
            <a:endParaRPr lang="en-US" sz="1800" dirty="0"/>
          </a:p>
          <a:p>
            <a:pPr lvl="1" algn="just" defTabSz="685783">
              <a:lnSpc>
                <a:spcPct val="100000"/>
              </a:lnSpc>
              <a:spcBef>
                <a:spcPct val="20000"/>
              </a:spcBef>
              <a:buFont typeface="Courier New" panose="02070309020205020404" pitchFamily="49" charset="0"/>
              <a:buChar char="o"/>
              <a:defRPr/>
            </a:pPr>
            <a:endParaRPr lang="en-US" sz="1800" dirty="0">
              <a:solidFill>
                <a:schemeClr val="tx1"/>
              </a:solidFill>
            </a:endParaRPr>
          </a:p>
        </p:txBody>
      </p:sp>
      <p:sp>
        <p:nvSpPr>
          <p:cNvPr id="11" name="Text Placeholder 10">
            <a:extLst>
              <a:ext uri="{FF2B5EF4-FFF2-40B4-BE49-F238E27FC236}">
                <a16:creationId xmlns:a16="http://schemas.microsoft.com/office/drawing/2014/main" id="{70C48601-50AA-50C5-5F49-0FF3FC512603}"/>
              </a:ext>
            </a:extLst>
          </p:cNvPr>
          <p:cNvSpPr>
            <a:spLocks noGrp="1"/>
          </p:cNvSpPr>
          <p:nvPr>
            <p:ph type="body" sz="quarter" idx="4294967295"/>
          </p:nvPr>
        </p:nvSpPr>
        <p:spPr>
          <a:xfrm>
            <a:off x="838199" y="365125"/>
            <a:ext cx="10796337" cy="874128"/>
          </a:xfrm>
        </p:spPr>
        <p:txBody>
          <a:bodyPr>
            <a:noAutofit/>
          </a:bodyPr>
          <a:lstStyle/>
          <a:p>
            <a:pPr marL="0" indent="0">
              <a:buNone/>
            </a:pPr>
            <a:r>
              <a:rPr lang="en-US" b="1" cap="small" dirty="0">
                <a:solidFill>
                  <a:schemeClr val="tx1"/>
                </a:solidFill>
              </a:rPr>
              <a:t>ADOPTIONS TO STATUTORY ACCOUNTING GUIDANCE</a:t>
            </a:r>
          </a:p>
        </p:txBody>
      </p:sp>
    </p:spTree>
    <p:extLst>
      <p:ext uri="{BB962C8B-B14F-4D97-AF65-F5344CB8AC3E}">
        <p14:creationId xmlns:p14="http://schemas.microsoft.com/office/powerpoint/2010/main" val="567020097"/>
      </p:ext>
    </p:extLst>
  </p:cSld>
  <p:clrMapOvr>
    <a:masterClrMapping/>
  </p:clrMapOvr>
</p:sld>
</file>

<file path=ppt/theme/theme1.xml><?xml version="1.0" encoding="utf-8"?>
<a:theme xmlns:a="http://schemas.openxmlformats.org/drawingml/2006/main" name="Office Theme">
  <a:themeElements>
    <a:clrScheme name="Brown Plus">
      <a:dk1>
        <a:srgbClr val="262E61"/>
      </a:dk1>
      <a:lt1>
        <a:srgbClr val="EDEDEE"/>
      </a:lt1>
      <a:dk2>
        <a:srgbClr val="4C8CC6"/>
      </a:dk2>
      <a:lt2>
        <a:srgbClr val="E7E6E6"/>
      </a:lt2>
      <a:accent1>
        <a:srgbClr val="A88771"/>
      </a:accent1>
      <a:accent2>
        <a:srgbClr val="EEAA6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db1808d-964e-4185-b99e-5b585560d4bc" xsi:nil="true"/>
    <lcf76f155ced4ddcb4097134ff3c332f xmlns="0298b9d8-4616-4e4a-9435-d8dc75bb18b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4671FCE5A33248BF47AF3C420D9661" ma:contentTypeVersion="16" ma:contentTypeDescription="Create a new document." ma:contentTypeScope="" ma:versionID="def13894b670ff286d533d4ba6b1a75d">
  <xsd:schema xmlns:xsd="http://www.w3.org/2001/XMLSchema" xmlns:xs="http://www.w3.org/2001/XMLSchema" xmlns:p="http://schemas.microsoft.com/office/2006/metadata/properties" xmlns:ns2="0298b9d8-4616-4e4a-9435-d8dc75bb18b3" xmlns:ns3="2db1808d-964e-4185-b99e-5b585560d4bc" targetNamespace="http://schemas.microsoft.com/office/2006/metadata/properties" ma:root="true" ma:fieldsID="821c3dcbd953e291060a24085d6ab727" ns2:_="" ns3:_="">
    <xsd:import namespace="0298b9d8-4616-4e4a-9435-d8dc75bb18b3"/>
    <xsd:import namespace="2db1808d-964e-4185-b99e-5b585560d4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8b9d8-4616-4e4a-9435-d8dc75bb18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92ce08-4d77-476f-8218-5752dae45f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b1808d-964e-4185-b99e-5b585560d4b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01a5e1-b7a7-4edc-beca-78421ba07093}" ma:internalName="TaxCatchAll" ma:showField="CatchAllData" ma:web="2db1808d-964e-4185-b99e-5b585560d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434328-1095-43FC-9001-AC71B3BEBAE6}">
  <ds:schemaRefs>
    <ds:schemaRef ds:uri="http://schemas.microsoft.com/office/2006/metadata/properties"/>
    <ds:schemaRef ds:uri="http://schemas.microsoft.com/office/infopath/2007/PartnerControls"/>
    <ds:schemaRef ds:uri="2db1808d-964e-4185-b99e-5b585560d4bc"/>
    <ds:schemaRef ds:uri="0298b9d8-4616-4e4a-9435-d8dc75bb18b3"/>
  </ds:schemaRefs>
</ds:datastoreItem>
</file>

<file path=customXml/itemProps2.xml><?xml version="1.0" encoding="utf-8"?>
<ds:datastoreItem xmlns:ds="http://schemas.openxmlformats.org/officeDocument/2006/customXml" ds:itemID="{DCB38C6F-7F4E-4C05-8735-4F562C4BC83D}">
  <ds:schemaRefs>
    <ds:schemaRef ds:uri="http://schemas.microsoft.com/sharepoint/v3/contenttype/forms"/>
  </ds:schemaRefs>
</ds:datastoreItem>
</file>

<file path=customXml/itemProps3.xml><?xml version="1.0" encoding="utf-8"?>
<ds:datastoreItem xmlns:ds="http://schemas.openxmlformats.org/officeDocument/2006/customXml" ds:itemID="{973B56D2-0E0E-4225-885A-AB39E1B81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98b9d8-4616-4e4a-9435-d8dc75bb18b3"/>
    <ds:schemaRef ds:uri="2db1808d-964e-4185-b99e-5b585560d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1899</TotalTime>
  <Words>5823</Words>
  <Application>Microsoft Office PowerPoint</Application>
  <PresentationFormat>Widescreen</PresentationFormat>
  <Paragraphs>486</Paragraphs>
  <Slides>48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Calibri</vt:lpstr>
      <vt:lpstr>Courier New</vt:lpstr>
      <vt:lpstr>Wingdings</vt:lpstr>
      <vt:lpstr>Office Theme</vt:lpstr>
      <vt:lpstr>2025 P&amp;C Statutory Accounting Update</vt:lpstr>
      <vt:lpstr>Disclosure</vt:lpstr>
      <vt:lpstr>Presenters</vt:lpstr>
      <vt:lpstr>SOURCES OF PRESENTATION CONTENT</vt:lpstr>
      <vt:lpstr>Adoptions to Statutory Accounting Guidance</vt:lpstr>
      <vt:lpstr>Effective for 2024</vt:lpstr>
      <vt:lpstr>Effective for 2024</vt:lpstr>
      <vt:lpstr>Effective for 2024</vt:lpstr>
      <vt:lpstr>Effective for 2024</vt:lpstr>
      <vt:lpstr>Effective for 2025</vt:lpstr>
      <vt:lpstr>Effective for 2025</vt:lpstr>
      <vt:lpstr>PowerPoint Presentation</vt:lpstr>
      <vt:lpstr>PowerPoint Presentation</vt:lpstr>
      <vt:lpstr>PowerPoint Presentation</vt:lpstr>
      <vt:lpstr>PowerPoint Presentation</vt:lpstr>
      <vt:lpstr>Blanks Working Group Modifications to Financial Statements and Instructions</vt:lpstr>
      <vt:lpstr>PowerPoint Presentation</vt:lpstr>
      <vt:lpstr>PowerPoint Presentation</vt:lpstr>
      <vt:lpstr>PowerPoint Presentation</vt:lpstr>
      <vt:lpstr>PowerPoint Presentation</vt:lpstr>
      <vt:lpstr>PowerPoint Presentation</vt:lpstr>
      <vt:lpstr>Exposed Statutory Accounting Principle Concepts and Clarifications to Statutory Accounting Guidance</vt:lpstr>
      <vt:lpstr>Comment Period September 19, 2025</vt:lpstr>
      <vt:lpstr>Comment Period September 19, 2025</vt:lpstr>
      <vt:lpstr>Comment Period September 19, 2025</vt:lpstr>
      <vt:lpstr>OBBBA: Business Tax Updates</vt:lpstr>
      <vt:lpstr>OBJECTIVES</vt:lpstr>
      <vt:lpstr>BONUS DEPRECIATION</vt:lpstr>
      <vt:lpstr>SECTION 179 – EXPENSING</vt:lpstr>
      <vt:lpstr>ACCELERATED DEPRECIATION PLANNING CONSIDERATIONS</vt:lpstr>
      <vt:lpstr>SECTION 163(J) BUSINESS INTEREST DEDUCTION</vt:lpstr>
      <vt:lpstr>CLEAN ENERGY INCENTIVES</vt:lpstr>
      <vt:lpstr>EMPLOYER-PROVIDED CHILDCARE CREDIT</vt:lpstr>
      <vt:lpstr>PAID FAMILY &amp; MEDICAL LEAVE CREDIT</vt:lpstr>
      <vt:lpstr>OBBBA – OTHER PROVISIONS</vt:lpstr>
      <vt:lpstr>SECTION 174A – DOMESTIC R&amp;D DEDUCTIBILITY</vt:lpstr>
      <vt:lpstr>RECOVERY OF PREVIOUSLY CAPITALIZED R&amp;D</vt:lpstr>
      <vt:lpstr>IRC SECTION 174</vt:lpstr>
      <vt:lpstr>WHAT COSTS QUALIFY FOR THE CREDIT?</vt:lpstr>
      <vt:lpstr>Qualifying for the Credit</vt:lpstr>
      <vt:lpstr>R&amp;D Qualification Criteria: Four Part Test</vt:lpstr>
      <vt:lpstr>CONFORMING CHANGES TO SECTION 41 &amp; 280C</vt:lpstr>
      <vt:lpstr>ACCOUNTING METHOD CHANGES</vt:lpstr>
      <vt:lpstr>SUMMARY AND NEXT STEPS</vt:lpstr>
      <vt:lpstr>NEXT STEPS – cont’d FEDERAL FILING REQUIREMENTS</vt:lpstr>
      <vt:lpstr>OBBBA – WHAT’S NEXT?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Elaina J. Ovelman</dc:creator>
  <cp:lastModifiedBy>Emily Pass</cp:lastModifiedBy>
  <cp:revision>737</cp:revision>
  <dcterms:created xsi:type="dcterms:W3CDTF">2021-03-25T17:56:44Z</dcterms:created>
  <dcterms:modified xsi:type="dcterms:W3CDTF">2025-09-15T15:54:19Z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0x010100B94671FCE5A33248BF47AF3C420D9661</vt:lpwstr>
  </property>
</Properties>
</file>