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4"/>
    <p:sldMasterId id="2147483779" r:id="rId5"/>
    <p:sldMasterId id="2147483798" r:id="rId6"/>
  </p:sldMasterIdLst>
  <p:notesMasterIdLst>
    <p:notesMasterId r:id="rId19"/>
  </p:notesMasterIdLst>
  <p:handoutMasterIdLst>
    <p:handoutMasterId r:id="rId20"/>
  </p:handoutMasterIdLst>
  <p:sldIdLst>
    <p:sldId id="942" r:id="rId7"/>
    <p:sldId id="939" r:id="rId8"/>
    <p:sldId id="953" r:id="rId9"/>
    <p:sldId id="954" r:id="rId10"/>
    <p:sldId id="952" r:id="rId11"/>
    <p:sldId id="951" r:id="rId12"/>
    <p:sldId id="935" r:id="rId13"/>
    <p:sldId id="940" r:id="rId14"/>
    <p:sldId id="934" r:id="rId15"/>
    <p:sldId id="937" r:id="rId16"/>
    <p:sldId id="938" r:id="rId17"/>
    <p:sldId id="941" r:id="rId18"/>
  </p:sldIdLst>
  <p:sldSz cx="12192000" cy="6858000"/>
  <p:notesSz cx="7099300" cy="10234613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92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orient="horz" pos="958" userDrawn="1">
          <p15:clr>
            <a:srgbClr val="A4A3A4"/>
          </p15:clr>
        </p15:guide>
        <p15:guide id="5" orient="horz" pos="4064" userDrawn="1">
          <p15:clr>
            <a:srgbClr val="A4A3A4"/>
          </p15:clr>
        </p15:guide>
        <p15:guide id="6" orient="horz" pos="364" userDrawn="1">
          <p15:clr>
            <a:srgbClr val="A4A3A4"/>
          </p15:clr>
        </p15:guide>
        <p15:guide id="7" orient="horz" pos="2847" userDrawn="1">
          <p15:clr>
            <a:srgbClr val="A4A3A4"/>
          </p15:clr>
        </p15:guide>
        <p15:guide id="8" orient="horz" pos="3656" userDrawn="1">
          <p15:clr>
            <a:srgbClr val="A4A3A4"/>
          </p15:clr>
        </p15:guide>
        <p15:guide id="9" orient="horz" pos="3800" userDrawn="1">
          <p15:clr>
            <a:srgbClr val="A4A3A4"/>
          </p15:clr>
        </p15:guide>
        <p15:guide id="10" orient="horz" pos="1269" userDrawn="1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pos="241" userDrawn="1">
          <p15:clr>
            <a:srgbClr val="A4A3A4"/>
          </p15:clr>
        </p15:guide>
        <p15:guide id="13" pos="7437" userDrawn="1">
          <p15:clr>
            <a:srgbClr val="A4A3A4"/>
          </p15:clr>
        </p15:guide>
        <p15:guide id="14" pos="517" userDrawn="1">
          <p15:clr>
            <a:srgbClr val="A4A3A4"/>
          </p15:clr>
        </p15:guide>
        <p15:guide id="15" pos="5897" userDrawn="1">
          <p15:clr>
            <a:srgbClr val="A4A3A4"/>
          </p15:clr>
        </p15:guide>
        <p15:guide id="16" pos="73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  <p15:guide id="3" pos="429" userDrawn="1">
          <p15:clr>
            <a:srgbClr val="A4A3A4"/>
          </p15:clr>
        </p15:guide>
        <p15:guide id="4" pos="4043" userDrawn="1">
          <p15:clr>
            <a:srgbClr val="A4A3A4"/>
          </p15:clr>
        </p15:guide>
        <p15:guide id="5" pos="3739" userDrawn="1">
          <p15:clr>
            <a:srgbClr val="A4A3A4"/>
          </p15:clr>
        </p15:guide>
        <p15:guide id="6" pos="7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3" autoAdjust="0"/>
    <p:restoredTop sz="95107" autoAdjust="0"/>
  </p:normalViewPr>
  <p:slideViewPr>
    <p:cSldViewPr snapToGrid="0" showGuides="1">
      <p:cViewPr varScale="1">
        <p:scale>
          <a:sx n="136" d="100"/>
          <a:sy n="136" d="100"/>
        </p:scale>
        <p:origin x="224" y="600"/>
      </p:cViewPr>
      <p:guideLst>
        <p:guide orient="horz" pos="2160"/>
        <p:guide orient="horz" pos="192"/>
        <p:guide orient="horz" pos="4224"/>
        <p:guide orient="horz" pos="958"/>
        <p:guide orient="horz" pos="4064"/>
        <p:guide orient="horz" pos="364"/>
        <p:guide orient="horz" pos="2847"/>
        <p:guide orient="horz" pos="3656"/>
        <p:guide orient="horz" pos="3800"/>
        <p:guide orient="horz" pos="1269"/>
        <p:guide pos="3840"/>
        <p:guide pos="241"/>
        <p:guide pos="7437"/>
        <p:guide pos="517"/>
        <p:guide pos="5897"/>
        <p:guide pos="73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947" y="77"/>
      </p:cViewPr>
      <p:guideLst>
        <p:guide orient="horz" pos="3224"/>
        <p:guide pos="2236"/>
        <p:guide pos="429"/>
        <p:guide pos="4043"/>
        <p:guide pos="3739"/>
        <p:guide pos="7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4467" y="40293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84467" y="9509325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 algn="l"/>
            <a:fld id="{75A1FD7C-D97D-418B-9498-035D17392EED}" type="datetimeFigureOut">
              <a:rPr lang="en-US" sz="11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pPr algn="l"/>
              <a:t>3/11/25</a:t>
            </a:fld>
            <a:endParaRPr lang="en-US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063955" y="402937"/>
            <a:ext cx="2627275" cy="511731"/>
          </a:xfrm>
          <a:prstGeom prst="rect">
            <a:avLst/>
          </a:prstGeom>
        </p:spPr>
        <p:txBody>
          <a:bodyPr vert="horz" lIns="99048" tIns="49524" rIns="99048" bIns="49524" rtlCol="0" anchor="t"/>
          <a:lstStyle>
            <a:lvl1pPr algn="l">
              <a:defRPr sz="1300"/>
            </a:lvl1pPr>
          </a:lstStyle>
          <a:p>
            <a:pPr algn="r"/>
            <a:r>
              <a:rPr lang="en-US" sz="11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Munich 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4867" y="9509325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EABD0B5-4480-426B-B0B0-B3ADA101E8D0}" type="slidenum">
              <a:rPr lang="en-US" sz="11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11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805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631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t"/>
          <a:lstStyle>
            <a:lvl1pPr algn="l">
              <a:defRPr sz="11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0350" y="9722882"/>
            <a:ext cx="2869300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1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DA14-1E89-4CD7-86C8-8666AA27E017}" type="datetimeFigureOut">
              <a:rPr lang="en-US" noProof="0" smtClean="0"/>
              <a:pPr/>
              <a:t>3/11/25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01294" y="4861441"/>
            <a:ext cx="473451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645784" y="0"/>
            <a:ext cx="1866836" cy="511731"/>
          </a:xfrm>
          <a:prstGeom prst="rect">
            <a:avLst/>
          </a:prstGeom>
        </p:spPr>
        <p:txBody>
          <a:bodyPr vert="horz" lIns="99048" tIns="49524" rIns="99048" bIns="49524" rtlCol="0" anchor="t"/>
          <a:lstStyle>
            <a:lvl1pPr algn="r">
              <a:defRPr sz="11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dirty="0"/>
              <a:t>Munich 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437" y="9722882"/>
            <a:ext cx="264251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1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5721651-C618-4989-BD9A-C51CDEA22A0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7242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52BD98-B944-43A2-8860-5CB32271551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13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20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05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8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7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F97A4-C9C2-8354-286B-17B42F0D8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AB8D9-7FBE-B149-B3E0-3EE5A94B2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F1D78-1C48-C08C-1497-0A9DE09619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3C4A8-3713-BFDF-18CC-52EB44E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D5C6EF1-D250-77D7-9A23-E160F1252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6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B281F-DF22-A2B3-FEEA-8951E7E8B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DF00E-C775-2CCB-498B-5574F2727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FA78-F4A4-C4D2-054D-0E29BD8D2A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34435-CE18-3234-688F-2853A6795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5530FBF-2C9E-BEF8-6D07-444BEE743C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41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8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3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9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8551-CACC-4A80-B1E1-0C3B95843B5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Arial" charset="0"/>
              </a:rPr>
              <a:t>© 2013 The Hartford Steam Boiler Inspection And Insurance Company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2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/>
          <p:cNvGrpSpPr/>
          <p:nvPr/>
        </p:nvGrpSpPr>
        <p:grpSpPr>
          <a:xfrm>
            <a:off x="-5" y="3785428"/>
            <a:ext cx="12192005" cy="3072572"/>
            <a:chOff x="-4" y="3785428"/>
            <a:chExt cx="9144004" cy="3072572"/>
          </a:xfrm>
        </p:grpSpPr>
        <p:sp>
          <p:nvSpPr>
            <p:cNvPr id="21" name="Rechtwinkliges Dreieck 13"/>
            <p:cNvSpPr/>
            <p:nvPr userDrawn="1"/>
          </p:nvSpPr>
          <p:spPr>
            <a:xfrm flipH="1">
              <a:off x="8748000" y="3785428"/>
              <a:ext cx="396000" cy="396000"/>
            </a:xfrm>
            <a:prstGeom prst="rtTriangl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46800" rIns="90000"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22" name="Rechtwinkliges Dreieck 13"/>
            <p:cNvSpPr/>
            <p:nvPr userDrawn="1"/>
          </p:nvSpPr>
          <p:spPr>
            <a:xfrm flipH="1">
              <a:off x="-4" y="4181484"/>
              <a:ext cx="9144003" cy="2676516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46800" rIns="90000"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4901" y="4435200"/>
            <a:ext cx="9386656" cy="864000"/>
          </a:xfrm>
        </p:spPr>
        <p:txBody>
          <a:bodyPr/>
          <a:lstStyle>
            <a:lvl1pPr algn="l">
              <a:defRPr sz="2600" cap="all" baseline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Understanding electrical equipment and conditions of increased risk</a:t>
            </a:r>
            <a:endParaRPr lang="en-GB" noProof="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5407200"/>
            <a:ext cx="8424000" cy="57600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Date: 17</a:t>
            </a:r>
            <a:r>
              <a:rPr lang="en-US" dirty="0"/>
              <a:t> November 2015</a:t>
            </a:r>
            <a:br>
              <a:rPr lang="en-US" dirty="0"/>
            </a:br>
            <a:r>
              <a:rPr lang="en-US" dirty="0"/>
              <a:t>John A. Weber</a:t>
            </a:r>
          </a:p>
        </p:txBody>
      </p:sp>
    </p:spTree>
    <p:extLst>
      <p:ext uri="{BB962C8B-B14F-4D97-AF65-F5344CB8AC3E}">
        <p14:creationId xmlns:p14="http://schemas.microsoft.com/office/powerpoint/2010/main" val="258628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002" y="306000"/>
            <a:ext cx="7016807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9875" indent="-269875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81618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3CDB-48FE-4059-A66A-BF3781221C6B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20789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B4024-8E2B-497F-BB08-6F21F1AE650E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14948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3121" y="1512000"/>
            <a:ext cx="11425767" cy="396000"/>
          </a:xfrm>
          <a:solidFill>
            <a:schemeClr val="accent4"/>
          </a:solidFill>
        </p:spPr>
        <p:txBody>
          <a:bodyPr lIns="180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382302" y="2013450"/>
            <a:ext cx="11425767" cy="4284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Tx/>
              <a:buNone/>
              <a:defRPr sz="1400" b="0"/>
            </a:lvl1pPr>
          </a:lstStyle>
          <a:p>
            <a:r>
              <a:rPr lang="en-US" noProof="0" dirty="0"/>
              <a:t>Click icon to add chart</a:t>
            </a:r>
            <a:endParaRPr lang="en-GB" noProof="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C4367E5-A6C7-4169-88FA-FA1BAB1BCAC2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38265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83121" y="1512000"/>
            <a:ext cx="11425767" cy="4766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Tx/>
              <a:buNone/>
              <a:defRPr sz="1600"/>
            </a:lvl1pPr>
          </a:lstStyle>
          <a:p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1039CB-1182-402A-BEB9-2415D43EFD75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26131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20" y="2112699"/>
            <a:ext cx="5472000" cy="4176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08000" bIns="72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1600" y="2112699"/>
            <a:ext cx="5472000" cy="4176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08000" bIns="72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3120" y="1512000"/>
            <a:ext cx="5472000" cy="540000"/>
          </a:xfrm>
          <a:solidFill>
            <a:schemeClr val="accent4"/>
          </a:solidFill>
        </p:spPr>
        <p:txBody>
          <a:bodyPr lIns="180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321600" y="1512000"/>
            <a:ext cx="5472000" cy="540000"/>
          </a:xfrm>
          <a:solidFill>
            <a:schemeClr val="accent4"/>
          </a:solidFill>
        </p:spPr>
        <p:txBody>
          <a:bodyPr lIns="180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1ABD98E-F6F2-4EEE-BA5A-7B299653B09E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8415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83116" y="1512000"/>
            <a:ext cx="3576000" cy="3024000"/>
          </a:xfrm>
        </p:spPr>
        <p:txBody>
          <a:bodyPr/>
          <a:lstStyle>
            <a:lvl1pPr>
              <a:buFontTx/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3116" y="4647433"/>
            <a:ext cx="3576000" cy="1638000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 rIns="108000" bIns="36000"/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buFont typeface="Wingdings" pitchFamily="2" charset="2"/>
              <a:buChar char="§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95557" y="1512000"/>
            <a:ext cx="3576000" cy="3024000"/>
          </a:xfrm>
        </p:spPr>
        <p:txBody>
          <a:bodyPr/>
          <a:lstStyle>
            <a:lvl1pPr>
              <a:buFontTx/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295557" y="4647433"/>
            <a:ext cx="3576000" cy="1638000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 rIns="108000" bIns="36000"/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208000" y="1512000"/>
            <a:ext cx="3576000" cy="3024000"/>
          </a:xfrm>
        </p:spPr>
        <p:txBody>
          <a:bodyPr/>
          <a:lstStyle>
            <a:lvl1pPr>
              <a:buFontTx/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208000" y="4647433"/>
            <a:ext cx="3576000" cy="1638000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 rIns="108000" bIns="36000"/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4ED758E-5AE8-456E-A172-C41C99EFB21B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898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208000" y="1512000"/>
            <a:ext cx="3576000" cy="4770000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08000" bIns="72000"/>
          <a:lstStyle>
            <a:lvl1pPr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buNone/>
              <a:defRPr/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383119" y="1512000"/>
            <a:ext cx="7392000" cy="477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46128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208000" y="1512000"/>
            <a:ext cx="3576000" cy="4770000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08000" bIns="72000"/>
          <a:lstStyle>
            <a:lvl1pPr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383119" y="1998000"/>
            <a:ext cx="7392000" cy="4284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08000" bIns="72000"/>
          <a:lstStyle>
            <a:lvl1pPr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3119" y="1512000"/>
            <a:ext cx="7392000" cy="396000"/>
          </a:xfrm>
          <a:solidFill>
            <a:schemeClr val="accent4"/>
          </a:solidFill>
        </p:spPr>
        <p:txBody>
          <a:bodyPr lIns="180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F2ABE01-139C-4D9E-B6AA-68E056C9315A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2750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1875600"/>
            <a:ext cx="10608000" cy="3096000"/>
          </a:xfrm>
        </p:spPr>
        <p:txBody>
          <a:bodyPr/>
          <a:lstStyle>
            <a:lvl1pPr>
              <a:defRPr sz="3600" cap="all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16000" y="5328000"/>
            <a:ext cx="6720000" cy="288000"/>
          </a:xfrm>
        </p:spPr>
        <p:txBody>
          <a:bodyPr anchor="t"/>
          <a:lstStyle>
            <a:lvl1pPr marL="0" indent="0">
              <a:spcBef>
                <a:spcPts val="600"/>
              </a:spcBef>
              <a:buFontTx/>
              <a:buNone/>
              <a:defRPr sz="1400" i="1"/>
            </a:lvl1pPr>
            <a:lvl2pPr>
              <a:buFontTx/>
              <a:buNone/>
              <a:defRPr sz="1400" i="1"/>
            </a:lvl2pPr>
            <a:lvl3pPr>
              <a:buFontTx/>
              <a:buNone/>
              <a:defRPr sz="1400" i="1"/>
            </a:lvl3pPr>
            <a:lvl4pPr>
              <a:buFontTx/>
              <a:buNone/>
              <a:defRPr sz="1400" i="1"/>
            </a:lvl4pPr>
            <a:lvl5pPr>
              <a:buFontTx/>
              <a:buNone/>
              <a:defRPr sz="1400" i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240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ion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1440000"/>
            <a:ext cx="9312000" cy="1800000"/>
          </a:xfrm>
        </p:spPr>
        <p:txBody>
          <a:bodyPr/>
          <a:lstStyle>
            <a:lvl1pPr>
              <a:defRPr sz="2400" cap="all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4" name="Grafik 4" descr="shutterstock_18843913_zugeschnitt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5" name="Grafik 4" descr="shutterstock_18843913_zugeschnitt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ion slide with picture se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1440000"/>
            <a:ext cx="9312000" cy="1800000"/>
          </a:xfrm>
        </p:spPr>
        <p:txBody>
          <a:bodyPr/>
          <a:lstStyle>
            <a:lvl1pPr>
              <a:defRPr sz="2400" cap="all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430800"/>
            <a:ext cx="12192000" cy="3430800"/>
          </a:xfrm>
        </p:spPr>
        <p:txBody>
          <a:bodyPr/>
          <a:lstStyle>
            <a:lvl1pPr>
              <a:buFontTx/>
              <a:buNone/>
              <a:defRPr sz="1600"/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45954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F27DB-16AC-4CB7-87A8-3387A6071A92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84236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media clip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0"/>
          </p:nvPr>
        </p:nvSpPr>
        <p:spPr>
          <a:xfrm>
            <a:off x="383121" y="1512000"/>
            <a:ext cx="11425767" cy="476885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Click icon to add media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84915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4884" y="3464826"/>
            <a:ext cx="11424000" cy="48218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4D4E53"/>
                </a:solidFill>
              </a:rPr>
              <a:t>© 2011 Münchener Rückversicherungs-Gesellschaft </a:t>
            </a:r>
          </a:p>
          <a:p>
            <a:pPr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4D4E53"/>
                </a:solidFill>
              </a:rPr>
              <a:t>© 2011 Munich Reinsurance Company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000" y="306000"/>
            <a:ext cx="7498080" cy="33855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4D4E53"/>
                </a:solidFill>
              </a:rPr>
              <a:t>Imprint Risk Solutions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0BBA97-3DBB-4D91-BBC2-B5472FC8056E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83118" y="1454400"/>
            <a:ext cx="11423649" cy="169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400"/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400"/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400"/>
            </a:lvl5pPr>
          </a:lstStyle>
          <a:p>
            <a:pPr lvl="0"/>
            <a:r>
              <a:rPr lang="en-US" dirty="0"/>
              <a:t>Please add here your Legal Entity</a:t>
            </a:r>
          </a:p>
        </p:txBody>
      </p:sp>
    </p:spTree>
    <p:extLst>
      <p:ext uri="{BB962C8B-B14F-4D97-AF65-F5344CB8AC3E}">
        <p14:creationId xmlns:p14="http://schemas.microsoft.com/office/powerpoint/2010/main" val="3715856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386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33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50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80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388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01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2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42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87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55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40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68214-6DDD-4DEB-A2F5-EDFBD0EC8A31}" type="datetimeFigureOut">
              <a:rPr lang="en-US" smtClean="0"/>
              <a:pPr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6B692-A2C5-4D1F-B3D3-491C6191AE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000" y="1439999"/>
            <a:ext cx="11424000" cy="484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09600" y="6534000"/>
            <a:ext cx="1113600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394C0BA0-573B-4066-B447-4F374B5F86B9}" type="datetime1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3/11/25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696" y="6534000"/>
            <a:ext cx="5452305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B2C1CA">
                    <a:lumMod val="75000"/>
                  </a:srgbClr>
                </a:solidFill>
              </a:rPr>
              <a:t>© 2013 The Hartford Steam Boiler Inspection and Insurance Company.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1200" y="6534000"/>
            <a:ext cx="590400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8" name="Picture 2" descr="V:\G-Com\G-Com1.4\Jobs\Powerpoint\04_PPT_Vorlagen_und_Master\37_Neue Marke\Bilder und Linien\Bild_blau_2.wmf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7241" y="1096170"/>
            <a:ext cx="11448000" cy="9720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4000" y="306000"/>
            <a:ext cx="749808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663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7" r:id="rId1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1271-4BC8-468A-BAB2-76F7AE3F0A68}" type="datetimeFigureOut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6F0E2-A4F6-444E-B3B0-D83F2E836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5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youtube.com/watch?v=8nz5ijXcck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nfpa.org/For-Professionals/Codes-and-Standards/Standards-Development/New-projects-and-draft-documents/New-Standards-Development-on-Battery-Safet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nfpa.org/search?view=dynamic&amp;rn=033871138640022425&amp;sh=dynamic&amp;globalsearch=true#q=lithium%20ion%20battery&amp;aq=%40culture%3D%22en%22&amp;numberOfResults=1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tuvsud.com/en-us/resource-centre/stories/avoid-fire-explosion-lithium-ion-batteri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6999" y="1868583"/>
            <a:ext cx="3492347" cy="2790966"/>
          </a:xfrm>
        </p:spPr>
        <p:txBody>
          <a:bodyPr/>
          <a:lstStyle/>
          <a:p>
            <a:pPr algn="ctr"/>
            <a:r>
              <a:rPr lang="en-US" b="1" dirty="0"/>
              <a:t>Lithium-ion Battery Risks</a:t>
            </a:r>
            <a:br>
              <a:rPr lang="en-US" b="1" dirty="0"/>
            </a:br>
            <a:br>
              <a:rPr lang="en-US" b="1" dirty="0"/>
            </a:br>
            <a:r>
              <a:rPr lang="en-US" sz="2000" b="1" cap="none" dirty="0"/>
              <a:t>Credible Information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86F747-6CA5-485E-95BF-3DBF5D3F2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072" y="5243014"/>
            <a:ext cx="1969928" cy="1614986"/>
          </a:xfrm>
          <a:prstGeom prst="rect">
            <a:avLst/>
          </a:prstGeom>
        </p:spPr>
      </p:pic>
      <p:pic>
        <p:nvPicPr>
          <p:cNvPr id="6" name="Picture 5" descr="A group of power tools on a table&#10;&#10;Description automatically generated">
            <a:extLst>
              <a:ext uri="{FF2B5EF4-FFF2-40B4-BE49-F238E27FC236}">
                <a16:creationId xmlns:a16="http://schemas.microsoft.com/office/drawing/2014/main" id="{6F15ED89-AC0E-F797-B762-62FBF59A6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21285"/>
          <a:stretch/>
        </p:blipFill>
        <p:spPr>
          <a:xfrm rot="5400000">
            <a:off x="5252166" y="-172819"/>
            <a:ext cx="5243014" cy="5588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D41E66-6F09-DAFC-E73D-51487E45FE27}"/>
              </a:ext>
            </a:extLst>
          </p:cNvPr>
          <p:cNvSpPr txBox="1"/>
          <p:nvPr/>
        </p:nvSpPr>
        <p:spPr>
          <a:xfrm>
            <a:off x="2316709" y="5400828"/>
            <a:ext cx="4572000" cy="10464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dirty="0"/>
              <a:t>March 18, 2025</a:t>
            </a:r>
          </a:p>
          <a:p>
            <a:endParaRPr lang="en-US" sz="800" dirty="0"/>
          </a:p>
          <a:p>
            <a:r>
              <a:rPr lang="en-US" dirty="0"/>
              <a:t>John_Weber@hsb.com</a:t>
            </a:r>
          </a:p>
          <a:p>
            <a:r>
              <a:rPr lang="en-US" dirty="0"/>
              <a:t>Principal Electrical Engineer, HSB</a:t>
            </a:r>
          </a:p>
        </p:txBody>
      </p:sp>
    </p:spTree>
    <p:extLst>
      <p:ext uri="{BB962C8B-B14F-4D97-AF65-F5344CB8AC3E}">
        <p14:creationId xmlns:p14="http://schemas.microsoft.com/office/powerpoint/2010/main" val="400133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Micromobility Safety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graphicFrame>
        <p:nvGraphicFramePr>
          <p:cNvPr id="9" name="Object 8">
            <a:hlinkClick r:id="" action="ppaction://ole?verb=0"/>
            <a:extLst>
              <a:ext uri="{FF2B5EF4-FFF2-40B4-BE49-F238E27FC236}">
                <a16:creationId xmlns:a16="http://schemas.microsoft.com/office/drawing/2014/main" id="{F2C19BBB-EE38-2F68-940C-9B5B55E69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97828"/>
              </p:ext>
            </p:extLst>
          </p:nvPr>
        </p:nvGraphicFramePr>
        <p:xfrm>
          <a:off x="3945874" y="1293520"/>
          <a:ext cx="4300251" cy="556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663440" imgH="6034757" progId="Acrobat.Document.DC">
                  <p:embed/>
                </p:oleObj>
              </mc:Choice>
              <mc:Fallback>
                <p:oleObj name="Acrobat Document" r:id="rId4" imgW="4663440" imgH="6034757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2C19BBB-EE38-2F68-940C-9B5B55E699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45874" y="1293520"/>
                        <a:ext cx="4300251" cy="5564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0695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Micromobility Safety &amp; NRTL Certification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graphicFrame>
        <p:nvGraphicFramePr>
          <p:cNvPr id="8" name="Object 7">
            <a:hlinkClick r:id="" action="ppaction://ole?verb=0"/>
            <a:extLst>
              <a:ext uri="{FF2B5EF4-FFF2-40B4-BE49-F238E27FC236}">
                <a16:creationId xmlns:a16="http://schemas.microsoft.com/office/drawing/2014/main" id="{D2CEA39F-86D8-7BDF-F984-795840B41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102219"/>
              </p:ext>
            </p:extLst>
          </p:nvPr>
        </p:nvGraphicFramePr>
        <p:xfrm>
          <a:off x="609600" y="1206500"/>
          <a:ext cx="109728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0972800" imgH="5486259" progId="Acrobat.Document.DC">
                  <p:embed/>
                </p:oleObj>
              </mc:Choice>
              <mc:Fallback>
                <p:oleObj name="Acrobat Document" r:id="rId4" imgW="10972800" imgH="5486259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2CEA39F-86D8-7BDF-F984-795840B410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206500"/>
                        <a:ext cx="10972800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251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802" y="256008"/>
            <a:ext cx="6750401" cy="720000"/>
          </a:xfrm>
        </p:spPr>
        <p:txBody>
          <a:bodyPr/>
          <a:lstStyle/>
          <a:p>
            <a:r>
              <a:rPr lang="en-US" dirty="0"/>
              <a:t>NYC Micromobility Battery Safety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A6E1F6C7-4EC0-2FA3-3BE9-0DCBD8DF5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672985"/>
              </p:ext>
            </p:extLst>
          </p:nvPr>
        </p:nvGraphicFramePr>
        <p:xfrm>
          <a:off x="2613237" y="1283496"/>
          <a:ext cx="6965525" cy="5382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029101" imgH="3886200" progId="Acrobat.Document.DC">
                  <p:embed/>
                </p:oleObj>
              </mc:Choice>
              <mc:Fallback>
                <p:oleObj name="Acrobat Document" r:id="rId4" imgW="5029101" imgH="38862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6E1F6C7-4EC0-2FA3-3BE9-0DCBD8DF5E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3237" y="1283496"/>
                        <a:ext cx="6965525" cy="5382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59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HSB Document ES995 </a:t>
            </a:r>
            <a:r>
              <a:rPr lang="en-US" i="1" dirty="0"/>
              <a:t>Lithium-ion Batteries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DD9DB62-E3D2-49A6-B661-DEE989FEDE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856330"/>
              </p:ext>
            </p:extLst>
          </p:nvPr>
        </p:nvGraphicFramePr>
        <p:xfrm>
          <a:off x="4310954" y="1592936"/>
          <a:ext cx="3570092" cy="4618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663440" imgH="6034757" progId="Acrobat.Document.DC">
                  <p:embed/>
                </p:oleObj>
              </mc:Choice>
              <mc:Fallback>
                <p:oleObj name="Acrobat Document" r:id="rId4" imgW="4663440" imgH="603475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0954" y="1592936"/>
                        <a:ext cx="3570092" cy="4618761"/>
                      </a:xfrm>
                      <a:prstGeom prst="rect">
                        <a:avLst/>
                      </a:prstGeom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764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DE728-1570-7E73-4ADF-DC63207F2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DFFE-DFA6-CEBA-EE5C-34D0716EE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99" y="281304"/>
            <a:ext cx="5623560" cy="720000"/>
          </a:xfrm>
        </p:spPr>
        <p:txBody>
          <a:bodyPr/>
          <a:lstStyle/>
          <a:p>
            <a:r>
              <a:rPr lang="en-US" dirty="0"/>
              <a:t>Lithium-ion Battery Failures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8D2E4-F327-5945-7104-869472BCA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2603CE-A233-A77D-DD53-6B69868A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EFE5D9-6302-D148-78A8-B57A19F2CF7D}"/>
              </a:ext>
            </a:extLst>
          </p:cNvPr>
          <p:cNvSpPr txBox="1"/>
          <p:nvPr/>
        </p:nvSpPr>
        <p:spPr>
          <a:xfrm>
            <a:off x="4695274" y="3429000"/>
            <a:ext cx="7397826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Lithium-Ion Battery Failures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5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BCC53-43C0-6135-0B92-BA50A2B58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63312-707B-A9D1-DBF1-D9C1016E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NFPA 800 </a:t>
            </a:r>
            <a:r>
              <a:rPr lang="en-US" i="1" dirty="0"/>
              <a:t>Battery Safety Code</a:t>
            </a:r>
            <a:r>
              <a:rPr lang="en-US" dirty="0"/>
              <a:t>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D9DE9-5C46-70F6-24DE-A318676D5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3AFB9-32E5-A9C7-7033-6735EBAB35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4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B6CE83-BE5E-3C03-F8F2-983A26A8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C5D8EC-1F85-81B4-12ED-45A64BDE9ED5}"/>
              </a:ext>
            </a:extLst>
          </p:cNvPr>
          <p:cNvSpPr txBox="1"/>
          <p:nvPr/>
        </p:nvSpPr>
        <p:spPr>
          <a:xfrm>
            <a:off x="3402575" y="3429000"/>
            <a:ext cx="7394712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NFPA 800 </a:t>
            </a:r>
            <a:r>
              <a:rPr lang="en-US" i="1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Battery Safety Code </a:t>
            </a:r>
            <a:r>
              <a:rPr lang="en-US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7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NFPA Lithium-Ion Article Resources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B46471-A25E-C2ED-5B81-E80C21286818}"/>
              </a:ext>
            </a:extLst>
          </p:cNvPr>
          <p:cNvSpPr txBox="1"/>
          <p:nvPr/>
        </p:nvSpPr>
        <p:spPr>
          <a:xfrm>
            <a:off x="3402575" y="3429000"/>
            <a:ext cx="7394712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NFPA Articles on Lithium-Ion Battery Risks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17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Lithium-ion Battery Safety Sheet (NFPA)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A027A7C2-5B9D-A441-F0C2-C6E598040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236459"/>
              </p:ext>
            </p:extLst>
          </p:nvPr>
        </p:nvGraphicFramePr>
        <p:xfrm>
          <a:off x="4015410" y="1323674"/>
          <a:ext cx="4161180" cy="5386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663440" imgH="6034757" progId="Acrobat.Document.DC">
                  <p:embed/>
                </p:oleObj>
              </mc:Choice>
              <mc:Fallback>
                <p:oleObj name="Acrobat Document" r:id="rId4" imgW="4663440" imgH="6034757" progId="Acrobat.Document.DC">
                  <p:embed/>
                  <p:pic>
                    <p:nvPicPr>
                      <p:cNvPr id="5" name="Object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A027A7C2-5B9D-A441-F0C2-C6E598040C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5410" y="1323674"/>
                        <a:ext cx="4161180" cy="5386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558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Lithium-ion Battery Safety Recommendations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7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graphicFrame>
        <p:nvGraphicFramePr>
          <p:cNvPr id="6" name="Object 5">
            <a:hlinkClick r:id="" action="ppaction://ole?verb=0"/>
            <a:extLst>
              <a:ext uri="{FF2B5EF4-FFF2-40B4-BE49-F238E27FC236}">
                <a16:creationId xmlns:a16="http://schemas.microsoft.com/office/drawing/2014/main" id="{FD7D1986-57E1-51E5-FD54-176000D9FA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829491"/>
              </p:ext>
            </p:extLst>
          </p:nvPr>
        </p:nvGraphicFramePr>
        <p:xfrm>
          <a:off x="4208692" y="1382884"/>
          <a:ext cx="3774617" cy="5286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997617" imgH="12598225" progId="Acrobat.Document.DC">
                  <p:embed/>
                </p:oleObj>
              </mc:Choice>
              <mc:Fallback>
                <p:oleObj name="Acrobat Document" r:id="rId4" imgW="8997617" imgH="12598225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D7D1986-57E1-51E5-FD54-176000D9F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08692" y="1382884"/>
                        <a:ext cx="3774617" cy="528611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738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Lithium-ion Battery Safety Sheet (TUV)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8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0B3EFB-AA33-5974-5538-AD0AF3F51B4F}"/>
              </a:ext>
            </a:extLst>
          </p:cNvPr>
          <p:cNvSpPr txBox="1"/>
          <p:nvPr/>
        </p:nvSpPr>
        <p:spPr>
          <a:xfrm>
            <a:off x="4515623" y="3244334"/>
            <a:ext cx="2880369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TUV Recommendation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8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BC72556F-ECAF-98F9-AA6C-2358FA9DC4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053383"/>
              </p:ext>
            </p:extLst>
          </p:nvPr>
        </p:nvGraphicFramePr>
        <p:xfrm>
          <a:off x="4077789" y="1360542"/>
          <a:ext cx="3833869" cy="5369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997617" imgH="12598225" progId="Acrobat.Document.DC">
                  <p:embed/>
                </p:oleObj>
              </mc:Choice>
              <mc:Fallback>
                <p:oleObj name="Acrobat Document" r:id="rId3" imgW="8997617" imgH="12598225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C72556F-ECAF-98F9-AA6C-2358FA9DC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7789" y="1360542"/>
                        <a:ext cx="3833869" cy="536909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899" y="281304"/>
            <a:ext cx="6750401" cy="720000"/>
          </a:xfrm>
        </p:spPr>
        <p:txBody>
          <a:bodyPr/>
          <a:lstStyle/>
          <a:p>
            <a:r>
              <a:rPr lang="en-US" dirty="0"/>
              <a:t>Handling Defective/Damaged Lithium-ion Batteries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7314" y="687852"/>
            <a:ext cx="7169533" cy="5719447"/>
          </a:xfrm>
        </p:spPr>
        <p:txBody>
          <a:bodyPr/>
          <a:lstStyle/>
          <a:p>
            <a:pPr lvl="4"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en-US" smtClean="0">
                <a:solidFill>
                  <a:srgbClr val="B2C1CA">
                    <a:lumMod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B2C1CA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5D58F-AC0A-46B9-8FA0-D649AED4C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486" y="0"/>
            <a:ext cx="1190515" cy="9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6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Hsb PowerPoint template&amp;#x0D;&amp;#x0A;CLICK TO ADD TITLE &amp;#x0D;&amp;#x0A;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Agenda&amp;quot;&quot;/&gt;&lt;property id=&quot;20307&quot; value=&quot;257&quot;/&gt;&lt;/object&gt;&lt;object type=&quot;3&quot; unique_id=&quot;10005&quot;&gt;&lt;property id=&quot;20148&quot; value=&quot;5&quot;/&gt;&lt;property id=&quot;20300&quot; value=&quot;Slide 3 - &amp;quot;Text charts &amp;amp;#x09;&amp;#x0D;&amp;#x0A;&amp;quot;&quot;/&gt;&lt;property id=&quot;20307&quot; value=&quot;258&quot;/&gt;&lt;/object&gt;&lt;object type=&quot;3&quot; unique_id=&quot;10006&quot;&gt;&lt;property id=&quot;20148&quot; value=&quot;5&quot;/&gt;&lt;property id=&quot;20300&quot; value=&quot;Slide 4 - &amp;quot;General design rules for text slides&amp;quot;&quot;/&gt;&lt;property id=&quot;20307&quot; value=&quot;259&quot;/&gt;&lt;/object&gt;&lt;object type=&quot;3&quot; unique_id=&quot;10007&quot;&gt;&lt;property id=&quot;20148&quot; value=&quot;5&quot;/&gt;&lt;property id=&quot;20300&quot; value=&quot;Slide 5 - &amp;quot;Text with highlighted content&amp;quot;&quot;/&gt;&lt;property id=&quot;20307&quot; value=&quot;260&quot;/&gt;&lt;/object&gt;&lt;object type=&quot;3&quot; unique_id=&quot;10008&quot;&gt;&lt;property id=&quot;20148&quot; value=&quot;5&quot;/&gt;&lt;property id=&quot;20300&quot; value=&quot;Slide 6 - &amp;quot;Lists&amp;quot;&quot;/&gt;&lt;property id=&quot;20307&quot; value=&quot;261&quot;/&gt;&lt;/object&gt;&lt;object type=&quot;3&quot; unique_id=&quot;10009&quot;&gt;&lt;property id=&quot;20148&quot; value=&quot;5&quot;/&gt;&lt;property id=&quot;20300&quot; value=&quot;Slide 7 - &amp;quot;Text blocks on white background&amp;quot;&quot;/&gt;&lt;property id=&quot;20307&quot; value=&quot;262&quot;/&gt;&lt;/object&gt;&lt;object type=&quot;3&quot; unique_id=&quot;10010&quot;&gt;&lt;property id=&quot;20148&quot; value=&quot;5&quot;/&gt;&lt;property id=&quot;20300&quot; value=&quot;Slide 8 - &amp;quot;Quotation&amp;quot;&quot;/&gt;&lt;property id=&quot;20307&quot; value=&quot;263&quot;/&gt;&lt;/object&gt;&lt;object type=&quot;3&quot; unique_id=&quot;10011&quot;&gt;&lt;property id=&quot;20148&quot; value=&quot;5&quot;/&gt;&lt;property id=&quot;20300&quot; value=&quot;Slide 9 - &amp;quot;Text combined with pictures&amp;quot;&quot;/&gt;&lt;property id=&quot;20307&quot; value=&quot;264&quot;/&gt;&lt;/object&gt;&lt;object type=&quot;3&quot; unique_id=&quot;10012&quot;&gt;&lt;property id=&quot;20148&quot; value=&quot;5&quot;/&gt;&lt;property id=&quot;20300&quot; value=&quot;Slide 10 - &amp;quot;Text combined with photographs&amp;quot;&quot;/&gt;&lt;property id=&quot;20307&quot; value=&quot;280&quot;/&gt;&lt;/object&gt;&lt;object type=&quot;3&quot; unique_id=&quot;10013&quot;&gt;&lt;property id=&quot;20148&quot; value=&quot;5&quot;/&gt;&lt;property id=&quot;20300&quot; value=&quot;Slide 11 - &amp;quot;Chart with three pictures&amp;quot;&quot;/&gt;&lt;property id=&quot;20307&quot; value=&quot;281&quot;/&gt;&lt;/object&gt;&lt;object type=&quot;3&quot; unique_id=&quot;10014&quot;&gt;&lt;property id=&quot;20148&quot; value=&quot;5&quot;/&gt;&lt;property id=&quot;20300&quot; value=&quot;Slide 12 - &amp;quot;Diagrams and tables&amp;quot;&quot;/&gt;&lt;property id=&quot;20307&quot; value=&quot;267&quot;/&gt;&lt;/object&gt;&lt;object type=&quot;3&quot; unique_id=&quot;10015&quot;&gt;&lt;property id=&quot;20148&quot; value=&quot;5&quot;/&gt;&lt;property id=&quot;20300&quot; value=&quot;Slide 13 - &amp;quot;Doughnut&amp;quot;&quot;/&gt;&lt;property id=&quot;20307&quot; value=&quot;282&quot;/&gt;&lt;/object&gt;&lt;object type=&quot;3&quot; unique_id=&quot;10016&quot;&gt;&lt;property id=&quot;20148&quot; value=&quot;5&quot;/&gt;&lt;property id=&quot;20300&quot; value=&quot;Slide 14 - &amp;quot;Diagram and text&amp;quot;&quot;/&gt;&lt;property id=&quot;20307&quot; value=&quot;269&quot;/&gt;&lt;/object&gt;&lt;object type=&quot;3&quot; unique_id=&quot;10017&quot;&gt;&lt;property id=&quot;20148&quot; value=&quot;5&quot;/&gt;&lt;property id=&quot;20300&quot; value=&quot;Slide 15 - &amp;quot;Clustered column&amp;quot;&quot;/&gt;&lt;property id=&quot;20307&quot; value=&quot;270&quot;/&gt;&lt;/object&gt;&lt;object type=&quot;3&quot; unique_id=&quot;10018&quot;&gt;&lt;property id=&quot;20148&quot; value=&quot;5&quot;/&gt;&lt;property id=&quot;20300&quot; value=&quot;Slide 16 - &amp;quot;Stacked column&amp;quot;&quot;/&gt;&lt;property id=&quot;20307&quot; value=&quot;271&quot;/&gt;&lt;/object&gt;&lt;object type=&quot;3&quot; unique_id=&quot;10019&quot;&gt;&lt;property id=&quot;20148&quot; value=&quot;5&quot;/&gt;&lt;property id=&quot;20300&quot; value=&quot;Slide 17 - &amp;quot;100% Stacked column&amp;quot;&quot;/&gt;&lt;property id=&quot;20307&quot; value=&quot;272&quot;/&gt;&lt;/object&gt;&lt;object type=&quot;3&quot; unique_id=&quot;10020&quot;&gt;&lt;property id=&quot;20148&quot; value=&quot;5&quot;/&gt;&lt;property id=&quot;20300&quot; value=&quot;Slide 18 - &amp;quot;Clustered bar&amp;quot;&quot;/&gt;&lt;property id=&quot;20307&quot; value=&quot;273&quot;/&gt;&lt;/object&gt;&lt;object type=&quot;3&quot; unique_id=&quot;10021&quot;&gt;&lt;property id=&quot;20148&quot; value=&quot;5&quot;/&gt;&lt;property id=&quot;20300&quot; value=&quot;Slide 19 - &amp;quot;Stacked bar&amp;quot;&quot;/&gt;&lt;property id=&quot;20307&quot; value=&quot;274&quot;/&gt;&lt;/object&gt;&lt;object type=&quot;3&quot; unique_id=&quot;10022&quot;&gt;&lt;property id=&quot;20148&quot; value=&quot;5&quot;/&gt;&lt;property id=&quot;20300&quot; value=&quot;Slide 20 - &amp;quot;100% Stacked bar&amp;quot;&quot;/&gt;&lt;property id=&quot;20307&quot; value=&quot;275&quot;/&gt;&lt;/object&gt;&lt;object type=&quot;3&quot; unique_id=&quot;10023&quot;&gt;&lt;property id=&quot;20148&quot; value=&quot;5&quot;/&gt;&lt;property id=&quot;20300&quot; value=&quot;Slide 21 - &amp;quot;Line&amp;quot;&quot;/&gt;&lt;property id=&quot;20307&quot; value=&quot;276&quot;/&gt;&lt;/object&gt;&lt;object type=&quot;3&quot; unique_id=&quot;10024&quot;&gt;&lt;property id=&quot;20148&quot; value=&quot;5&quot;/&gt;&lt;property id=&quot;20300&quot; value=&quot;Slide 22 - &amp;quot;Title and table&amp;quot;&quot;/&gt;&lt;property id=&quot;20307&quot; value=&quot;277&quot;/&gt;&lt;/object&gt;&lt;object type=&quot;3&quot; unique_id=&quot;10025&quot;&gt;&lt;property id=&quot;20148&quot; value=&quot;5&quot;/&gt;&lt;property id=&quot;20300&quot; value=&quot;Slide 23 - &amp;quot;Structured list&amp;quot;&quot;/&gt;&lt;property id=&quot;20307&quot; value=&quot;278&quot;/&gt;&lt;/object&gt;&lt;object type=&quot;3&quot; unique_id=&quot;10027&quot;&gt;&lt;property id=&quot;20148&quot; value=&quot;5&quot;/&gt;&lt;property id=&quot;20300&quot; value=&quot;Slide 24 - &amp;quot;Thank you very much &amp;#x0D;&amp;#x0A;for your attention&amp;quot;&quot;/&gt;&lt;property id=&quot;20307&quot; value=&quot;283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Munich Re_HSB IIC">
  <a:themeElements>
    <a:clrScheme name="Munich Re">
      <a:dk1>
        <a:sysClr val="windowText" lastClr="000000"/>
      </a:dk1>
      <a:lt1>
        <a:sysClr val="window" lastClr="FFFFFF"/>
      </a:lt1>
      <a:dk2>
        <a:srgbClr val="4D4E53"/>
      </a:dk2>
      <a:lt2>
        <a:srgbClr val="F7941D"/>
      </a:lt2>
      <a:accent1>
        <a:srgbClr val="34909C"/>
      </a:accent1>
      <a:accent2>
        <a:srgbClr val="8DC63F"/>
      </a:accent2>
      <a:accent3>
        <a:srgbClr val="B72126"/>
      </a:accent3>
      <a:accent4>
        <a:srgbClr val="B2C1CA"/>
      </a:accent4>
      <a:accent5>
        <a:srgbClr val="00589A"/>
      </a:accent5>
      <a:accent6>
        <a:srgbClr val="714A9C"/>
      </a:accent6>
      <a:hlink>
        <a:srgbClr val="0A509E"/>
      </a:hlink>
      <a:folHlink>
        <a:srgbClr val="7993A3"/>
      </a:folHlink>
    </a:clrScheme>
    <a:fontScheme name="Munich Re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non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Munich RE FINAL">
      <a:dk1>
        <a:srgbClr val="000000"/>
      </a:dk1>
      <a:lt1>
        <a:sysClr val="window" lastClr="FFFFFF"/>
      </a:lt1>
      <a:dk2>
        <a:srgbClr val="4D4E53"/>
      </a:dk2>
      <a:lt2>
        <a:srgbClr val="F7941D"/>
      </a:lt2>
      <a:accent1>
        <a:srgbClr val="34909C"/>
      </a:accent1>
      <a:accent2>
        <a:srgbClr val="8DC63F"/>
      </a:accent2>
      <a:accent3>
        <a:srgbClr val="B72126"/>
      </a:accent3>
      <a:accent4>
        <a:srgbClr val="B2C1CA"/>
      </a:accent4>
      <a:accent5>
        <a:srgbClr val="00589A"/>
      </a:accent5>
      <a:accent6>
        <a:srgbClr val="714A9C"/>
      </a:accent6>
      <a:hlink>
        <a:srgbClr val="92278F"/>
      </a:hlink>
      <a:folHlink>
        <a:srgbClr val="CE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Munich RE FINAL">
      <a:dk1>
        <a:srgbClr val="000000"/>
      </a:dk1>
      <a:lt1>
        <a:sysClr val="window" lastClr="FFFFFF"/>
      </a:lt1>
      <a:dk2>
        <a:srgbClr val="4D4E53"/>
      </a:dk2>
      <a:lt2>
        <a:srgbClr val="F7941D"/>
      </a:lt2>
      <a:accent1>
        <a:srgbClr val="34909C"/>
      </a:accent1>
      <a:accent2>
        <a:srgbClr val="8DC63F"/>
      </a:accent2>
      <a:accent3>
        <a:srgbClr val="B72126"/>
      </a:accent3>
      <a:accent4>
        <a:srgbClr val="B2C1CA"/>
      </a:accent4>
      <a:accent5>
        <a:srgbClr val="00589A"/>
      </a:accent5>
      <a:accent6>
        <a:srgbClr val="714A9C"/>
      </a:accent6>
      <a:hlink>
        <a:srgbClr val="92278F"/>
      </a:hlink>
      <a:folHlink>
        <a:srgbClr val="CE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asic Document" ma:contentTypeID="0x010100BBEEBC0593197D45B46BCF32AE27C516005961670304DD5746901B511665FC99ED" ma:contentTypeVersion="" ma:contentTypeDescription="" ma:contentTypeScope="" ma:versionID="6165070fb1cb91e774027551eaa74238">
  <xsd:schema xmlns:xsd="http://www.w3.org/2001/XMLSchema" xmlns:p="http://schemas.microsoft.com/office/2006/metadata/properties" targetNamespace="http://schemas.microsoft.com/office/2006/metadata/properties" ma:root="true" ma:fieldsID="f550b1d77805f39bd393385480c51ed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 ma:index="9" ma:displayName="Comments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09074B37-2960-4646-B6F7-5C3B8C4C94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84E515-10CF-4BF1-8890-018954F9D1B8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6FD3941-73A7-488A-AED2-FFEDB707EE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Sample Pages_4_to_3_MR_R_RS_US</Template>
  <TotalTime>0</TotalTime>
  <Words>236</Words>
  <Application>Microsoft Macintosh PowerPoint</Application>
  <PresentationFormat>Widescreen</PresentationFormat>
  <Paragraphs>63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Custom Design</vt:lpstr>
      <vt:lpstr>4_Munich Re_HSB IIC</vt:lpstr>
      <vt:lpstr>1_Custom Design</vt:lpstr>
      <vt:lpstr>Acrobat Document</vt:lpstr>
      <vt:lpstr>Lithium-ion Battery Risks  Credible Information Resources</vt:lpstr>
      <vt:lpstr>HSB Document ES995 Lithium-ion Batteries </vt:lpstr>
      <vt:lpstr>Lithium-ion Battery Failures</vt:lpstr>
      <vt:lpstr>NFPA 800 Battery Safety Code Development </vt:lpstr>
      <vt:lpstr>NFPA Lithium-Ion Article Resources </vt:lpstr>
      <vt:lpstr>Lithium-ion Battery Safety Sheet (NFPA) </vt:lpstr>
      <vt:lpstr>Lithium-ion Battery Safety Recommendations </vt:lpstr>
      <vt:lpstr>Lithium-ion Battery Safety Sheet (TUV) </vt:lpstr>
      <vt:lpstr>Handling Defective/Damaged Lithium-ion Batteries</vt:lpstr>
      <vt:lpstr>Micromobility Safety </vt:lpstr>
      <vt:lpstr>Micromobility Safety &amp; NRTL Certification </vt:lpstr>
      <vt:lpstr>NYC Micromobility Battery Safety Tips</vt:lpstr>
    </vt:vector>
  </TitlesOfParts>
  <Company>HSB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HSB IIC PowerPoint template</dc:title>
  <dc:creator>Silke Kunstreich</dc:creator>
  <dc:description>Munich Re review - document approved, no changes required</dc:description>
  <cp:lastModifiedBy>Cindy Warren</cp:lastModifiedBy>
  <cp:revision>437</cp:revision>
  <cp:lastPrinted>2015-11-02T04:51:35Z</cp:lastPrinted>
  <dcterms:created xsi:type="dcterms:W3CDTF">2011-08-19T08:36:33Z</dcterms:created>
  <dcterms:modified xsi:type="dcterms:W3CDTF">2025-03-11T15:45:49Z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0x010100BBEEBC0593197D45B46BCF32AE27C516005961670304DD5746901B511665FC99ED</vt:lpwstr>
  </property>
  <property fmtid="{D5CDD505-2E9C-101B-9397-08002B2CF9AE}" pid="3" name="MSIP_Label_f45d0447-72b7-4595-8ee5-b32b4892557e_Enabled">
    <vt:lpwstr>true</vt:lpwstr>
  </property>
  <property fmtid="{D5CDD505-2E9C-101B-9397-08002B2CF9AE}" pid="4" name="MSIP_Label_f45d0447-72b7-4595-8ee5-b32b4892557e_SetDate">
    <vt:lpwstr>2022-10-31T12:02:33Z</vt:lpwstr>
  </property>
  <property fmtid="{D5CDD505-2E9C-101B-9397-08002B2CF9AE}" pid="5" name="MSIP_Label_f45d0447-72b7-4595-8ee5-b32b4892557e_Method">
    <vt:lpwstr>Privileged</vt:lpwstr>
  </property>
  <property fmtid="{D5CDD505-2E9C-101B-9397-08002B2CF9AE}" pid="6" name="MSIP_Label_f45d0447-72b7-4595-8ee5-b32b4892557e_Name">
    <vt:lpwstr>f45d0447-72b7-4595-8ee5-b32b4892557e</vt:lpwstr>
  </property>
  <property fmtid="{D5CDD505-2E9C-101B-9397-08002B2CF9AE}" pid="7" name="MSIP_Label_f45d0447-72b7-4595-8ee5-b32b4892557e_SiteId">
    <vt:lpwstr>582259a1-dcaa-4cca-b1cf-e60d3f045ecd</vt:lpwstr>
  </property>
  <property fmtid="{D5CDD505-2E9C-101B-9397-08002B2CF9AE}" pid="8" name="MSIP_Label_f45d0447-72b7-4595-8ee5-b32b4892557e_ActionId">
    <vt:lpwstr>8a61aeab-b246-4d05-84e1-b281b01ad47f</vt:lpwstr>
  </property>
  <property fmtid="{D5CDD505-2E9C-101B-9397-08002B2CF9AE}" pid="9" name="MSIP_Label_f45d0447-72b7-4595-8ee5-b32b4892557e_ContentBits">
    <vt:lpwstr>0</vt:lpwstr>
  </property>
</Properties>
</file>