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21E_154F4F32.xml" ContentType="application/vnd.ms-powerpoint.comments+xml"/>
  <Override PartName="/ppt/notesSlides/notesSlide2.xml" ContentType="application/vnd.openxmlformats-officedocument.presentationml.notesSlide+xml"/>
  <Override PartName="/ppt/comments/modernComment_5DC_862DC16.xml" ContentType="application/vnd.ms-powerpoint.comments+xml"/>
  <Override PartName="/ppt/comments/modernComment_232_6534725B.xml" ContentType="application/vnd.ms-powerpoint.comments+xml"/>
  <Override PartName="/ppt/comments/modernComment_5E9_D19EA04C.xml" ContentType="application/vnd.ms-powerpoint.comments+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omments/modernComment_5ED_3DA6EC1A.xml" ContentType="application/vnd.ms-powerpoint.comments+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omments/modernComment_5EB_B3B59A89.xml" ContentType="application/vnd.ms-powerpoint.comment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notesSlides/notesSlide5.xml" ContentType="application/vnd.openxmlformats-officedocument.presentationml.notesSlide+xml"/>
  <Override PartName="/ppt/comments/modernComment_5EC_13C72A0.xml" ContentType="application/vnd.ms-powerpoint.comments+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notesSlides/notesSlide8.xml" ContentType="application/vnd.openxmlformats-officedocument.presentationml.notesSl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0.xml" ContentType="application/vnd.openxmlformats-officedocument.themeOverride+xml"/>
  <Override PartName="/ppt/drawings/drawing2.xml" ContentType="application/vnd.openxmlformats-officedocument.drawingml.chartshapes+xml"/>
  <Override PartName="/ppt/charts/chart13.xml" ContentType="application/vnd.openxmlformats-officedocument.drawingml.chart+xml"/>
  <Override PartName="/ppt/theme/themeOverride11.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comments/modernComment_5DA_FA3253BA.xml" ContentType="application/vnd.ms-powerpoint.comments+xml"/>
  <Override PartName="/ppt/notesSlides/notesSlide10.xml" ContentType="application/vnd.openxmlformats-officedocument.presentationml.notesSlide+xml"/>
  <Override PartName="/ppt/comments/modernComment_385_D77E547E.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6" r:id="rId5"/>
  </p:sldMasterIdLst>
  <p:notesMasterIdLst>
    <p:notesMasterId r:id="rId36"/>
  </p:notesMasterIdLst>
  <p:sldIdLst>
    <p:sldId id="256" r:id="rId6"/>
    <p:sldId id="329" r:id="rId7"/>
    <p:sldId id="542" r:id="rId8"/>
    <p:sldId id="1499" r:id="rId9"/>
    <p:sldId id="559" r:id="rId10"/>
    <p:sldId id="1500" r:id="rId11"/>
    <p:sldId id="562" r:id="rId12"/>
    <p:sldId id="1513" r:id="rId13"/>
    <p:sldId id="1517" r:id="rId14"/>
    <p:sldId id="1515" r:id="rId15"/>
    <p:sldId id="1512" r:id="rId16"/>
    <p:sldId id="1516" r:id="rId17"/>
    <p:sldId id="972" r:id="rId18"/>
    <p:sldId id="896" r:id="rId19"/>
    <p:sldId id="1488" r:id="rId20"/>
    <p:sldId id="1506" r:id="rId21"/>
    <p:sldId id="1503" r:id="rId22"/>
    <p:sldId id="1498" r:id="rId23"/>
    <p:sldId id="1502" r:id="rId24"/>
    <p:sldId id="1518" r:id="rId25"/>
    <p:sldId id="1504" r:id="rId26"/>
    <p:sldId id="1505" r:id="rId27"/>
    <p:sldId id="1519" r:id="rId28"/>
    <p:sldId id="960" r:id="rId29"/>
    <p:sldId id="901" r:id="rId30"/>
    <p:sldId id="956" r:id="rId31"/>
    <p:sldId id="357" r:id="rId32"/>
    <p:sldId id="260" r:id="rId33"/>
    <p:sldId id="262" r:id="rId34"/>
    <p:sldId id="45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8E5805-7DCF-DA78-6220-50CAD8BBCFD2}" name="Mahesh Mistry" initials="MM" userId="S::Mahesh.Mistry@ambest.com::724c1793-ab96-4513-9e39-4e782875811e" providerId="AD"/>
  <p188:author id="{53CDBC11-9DF0-1EE8-3662-0B09D1CB8745}" name="Mahesh Mistry" initials="MM" userId="S::mahesh.mistry@ambest.com::724c1793-ab96-4513-9e39-4e782875811e" providerId="AD"/>
  <p188:author id="{0AD59820-F0D0-6909-2676-005BA23031F8}" name="Richard Hayes" initials="RH" userId="S::Richard.Hayes@ambest.com::aab6c51f-554f-4c68-bfe6-767b6922c984" providerId="AD"/>
  <p188:author id="{AF6D8028-E165-5336-4845-F09B2FBA8155}" name="Michael Lagomarsino" initials="ML" userId="S::Michael.Lagomarsino@ambest.com::1004edd2-587c-4e08-86b2-81d60bc3b8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4FF"/>
    <a:srgbClr val="00265D"/>
    <a:srgbClr val="AC2015"/>
    <a:srgbClr val="00B1B0"/>
    <a:srgbClr val="FDB913"/>
    <a:srgbClr val="811A55"/>
    <a:srgbClr val="4472C4"/>
    <a:srgbClr val="9DC3E6"/>
    <a:srgbClr val="DEEBF7"/>
    <a:srgbClr val="0021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BDDC0-0CBA-4045-9A11-5A1912126E7B}" v="27" dt="2025-09-09T19:04:20.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14" autoAdjust="0"/>
    <p:restoredTop sz="94660"/>
  </p:normalViewPr>
  <p:slideViewPr>
    <p:cSldViewPr snapToGrid="0">
      <p:cViewPr varScale="1">
        <p:scale>
          <a:sx n="95" d="100"/>
          <a:sy n="95" d="100"/>
        </p:scale>
        <p:origin x="269"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729551533775727E-2"/>
          <c:y val="3.0383040245022447E-2"/>
          <c:w val="0.76323221070026104"/>
          <c:h val="0.87027996754537262"/>
        </c:manualLayout>
      </c:layout>
      <c:lineChart>
        <c:grouping val="standard"/>
        <c:varyColors val="0"/>
        <c:ser>
          <c:idx val="0"/>
          <c:order val="0"/>
          <c:tx>
            <c:strRef>
              <c:f>Sheet1!$D$42</c:f>
              <c:strCache>
                <c:ptCount val="1"/>
                <c:pt idx="0">
                  <c:v>Median Weighted Average Cost of Capital (WACC) </c:v>
                </c:pt>
              </c:strCache>
            </c:strRef>
          </c:tx>
          <c:spPr>
            <a:ln w="44450">
              <a:solidFill>
                <a:srgbClr val="00265D"/>
              </a:solidFill>
            </a:ln>
            <a:effectLst>
              <a:outerShdw blurRad="50800" dist="38100" dir="2700000" algn="tl" rotWithShape="0">
                <a:prstClr val="black">
                  <a:alpha val="40000"/>
                </a:prstClr>
              </a:outerShdw>
            </a:effectLst>
          </c:spPr>
          <c:marker>
            <c:symbol val="none"/>
          </c:marker>
          <c:dLbls>
            <c:delete val="1"/>
          </c:dLbls>
          <c:cat>
            <c:numRef>
              <c:f>Sheet1!$G$41:$R$41</c:f>
              <c:numCache>
                <c:formatCode>0</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Sheet1!$G$42:$R$42</c:f>
              <c:numCache>
                <c:formatCode>0.00</c:formatCode>
                <c:ptCount val="12"/>
                <c:pt idx="0">
                  <c:v>7.6573000000000002</c:v>
                </c:pt>
                <c:pt idx="1">
                  <c:v>7.1516500000000001</c:v>
                </c:pt>
                <c:pt idx="2">
                  <c:v>7.0331000000000001</c:v>
                </c:pt>
                <c:pt idx="3">
                  <c:v>6.7695499999999997</c:v>
                </c:pt>
                <c:pt idx="4">
                  <c:v>7.3583499999999997</c:v>
                </c:pt>
                <c:pt idx="5">
                  <c:v>8.0108999999999995</c:v>
                </c:pt>
                <c:pt idx="6">
                  <c:v>6.25495</c:v>
                </c:pt>
                <c:pt idx="7">
                  <c:v>7.8043500000000003</c:v>
                </c:pt>
                <c:pt idx="8">
                  <c:v>9.3104499999999994</c:v>
                </c:pt>
                <c:pt idx="9">
                  <c:v>7.3532000000000002</c:v>
                </c:pt>
                <c:pt idx="10">
                  <c:v>8.1161999999999992</c:v>
                </c:pt>
                <c:pt idx="11" formatCode="General">
                  <c:v>7.5857999999999999</c:v>
                </c:pt>
              </c:numCache>
            </c:numRef>
          </c:val>
          <c:smooth val="0"/>
          <c:extLst>
            <c:ext xmlns:c16="http://schemas.microsoft.com/office/drawing/2014/chart" uri="{C3380CC4-5D6E-409C-BE32-E72D297353CC}">
              <c16:uniqueId val="{00000000-0FB2-40B4-A41A-353291B44BFB}"/>
            </c:ext>
          </c:extLst>
        </c:ser>
        <c:ser>
          <c:idx val="1"/>
          <c:order val="1"/>
          <c:tx>
            <c:strRef>
              <c:f>Sheet1!$D$43</c:f>
              <c:strCache>
                <c:ptCount val="1"/>
                <c:pt idx="0">
                  <c:v>Median Return on Capital Employed (ROCE) </c:v>
                </c:pt>
              </c:strCache>
            </c:strRef>
          </c:tx>
          <c:spPr>
            <a:ln w="44450">
              <a:solidFill>
                <a:srgbClr val="AC2015"/>
              </a:solidFill>
            </a:ln>
            <a:effectLst>
              <a:outerShdw blurRad="50800" dist="38100" dir="2700000" algn="tl" rotWithShape="0">
                <a:prstClr val="black">
                  <a:alpha val="40000"/>
                </a:prstClr>
              </a:outerShdw>
            </a:effectLst>
          </c:spPr>
          <c:marker>
            <c:symbol val="none"/>
          </c:marker>
          <c:dLbls>
            <c:delete val="1"/>
          </c:dLbls>
          <c:cat>
            <c:numRef>
              <c:f>Sheet1!$G$41:$R$41</c:f>
              <c:numCache>
                <c:formatCode>0</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Sheet1!$G$43:$R$43</c:f>
              <c:numCache>
                <c:formatCode>0.00</c:formatCode>
                <c:ptCount val="12"/>
                <c:pt idx="0">
                  <c:v>10.389099999999999</c:v>
                </c:pt>
                <c:pt idx="1">
                  <c:v>8.7253000000000007</c:v>
                </c:pt>
                <c:pt idx="2">
                  <c:v>8.3751999999999995</c:v>
                </c:pt>
                <c:pt idx="3">
                  <c:v>7.9539999999999997</c:v>
                </c:pt>
                <c:pt idx="4">
                  <c:v>5.7990000000000004</c:v>
                </c:pt>
                <c:pt idx="5">
                  <c:v>4.7341499999999996</c:v>
                </c:pt>
                <c:pt idx="6">
                  <c:v>8.3537499999999998</c:v>
                </c:pt>
                <c:pt idx="7">
                  <c:v>5.4102499999999996</c:v>
                </c:pt>
                <c:pt idx="8">
                  <c:v>7.7188499999999998</c:v>
                </c:pt>
                <c:pt idx="9">
                  <c:v>6.2405999999999997</c:v>
                </c:pt>
                <c:pt idx="10">
                  <c:v>12.806749999999999</c:v>
                </c:pt>
                <c:pt idx="11" formatCode="General">
                  <c:v>12.8421</c:v>
                </c:pt>
              </c:numCache>
            </c:numRef>
          </c:val>
          <c:smooth val="0"/>
          <c:extLst>
            <c:ext xmlns:c16="http://schemas.microsoft.com/office/drawing/2014/chart" uri="{C3380CC4-5D6E-409C-BE32-E72D297353CC}">
              <c16:uniqueId val="{00000001-0FB2-40B4-A41A-353291B44BFB}"/>
            </c:ext>
          </c:extLst>
        </c:ser>
        <c:dLbls>
          <c:showLegendKey val="0"/>
          <c:showVal val="1"/>
          <c:showCatName val="0"/>
          <c:showSerName val="0"/>
          <c:showPercent val="0"/>
          <c:showBubbleSize val="0"/>
        </c:dLbls>
        <c:smooth val="0"/>
        <c:axId val="170301696"/>
        <c:axId val="171843584"/>
      </c:lineChart>
      <c:catAx>
        <c:axId val="170301696"/>
        <c:scaling>
          <c:orientation val="minMax"/>
        </c:scaling>
        <c:delete val="0"/>
        <c:axPos val="b"/>
        <c:numFmt formatCode="0" sourceLinked="1"/>
        <c:majorTickMark val="none"/>
        <c:minorTickMark val="none"/>
        <c:tickLblPos val="low"/>
        <c:spPr>
          <a:ln w="6350">
            <a:noFill/>
          </a:ln>
        </c:spPr>
        <c:txPr>
          <a:bodyPr/>
          <a:lstStyle/>
          <a:p>
            <a:pPr>
              <a:defRPr sz="1200"/>
            </a:pPr>
            <a:endParaRPr lang="en-US"/>
          </a:p>
        </c:txPr>
        <c:crossAx val="171843584"/>
        <c:crosses val="autoZero"/>
        <c:auto val="1"/>
        <c:lblAlgn val="ctr"/>
        <c:lblOffset val="100"/>
        <c:noMultiLvlLbl val="0"/>
      </c:catAx>
      <c:valAx>
        <c:axId val="171843584"/>
        <c:scaling>
          <c:orientation val="minMax"/>
          <c:max val="16"/>
          <c:min val="4"/>
        </c:scaling>
        <c:delete val="0"/>
        <c:axPos val="l"/>
        <c:numFmt formatCode="0" sourceLinked="0"/>
        <c:majorTickMark val="none"/>
        <c:minorTickMark val="none"/>
        <c:tickLblPos val="nextTo"/>
        <c:spPr>
          <a:ln w="34925">
            <a:noFill/>
          </a:ln>
        </c:spPr>
        <c:txPr>
          <a:bodyPr/>
          <a:lstStyle/>
          <a:p>
            <a:pPr>
              <a:defRPr sz="1200"/>
            </a:pPr>
            <a:endParaRPr lang="en-US"/>
          </a:p>
        </c:txPr>
        <c:crossAx val="170301696"/>
        <c:crosses val="autoZero"/>
        <c:crossBetween val="between"/>
        <c:majorUnit val="2"/>
      </c:valAx>
      <c:spPr>
        <a:solidFill>
          <a:srgbClr val="E1F4FF"/>
        </a:solidFill>
        <a:effectLst>
          <a:outerShdw blurRad="50800" dist="38100" dir="2700000" algn="tl" rotWithShape="0">
            <a:prstClr val="black">
              <a:alpha val="40000"/>
            </a:prstClr>
          </a:outerShdw>
        </a:effectLst>
      </c:spPr>
    </c:plotArea>
    <c:legend>
      <c:legendPos val="r"/>
      <c:layout>
        <c:manualLayout>
          <c:xMode val="edge"/>
          <c:yMode val="edge"/>
          <c:x val="0.81406441176328348"/>
          <c:y val="7.2314670505930101E-2"/>
          <c:w val="0.18593567146555007"/>
          <c:h val="0.6990180502751937"/>
        </c:manualLayout>
      </c:layout>
      <c:overlay val="0"/>
      <c:txPr>
        <a:bodyPr/>
        <a:lstStyle/>
        <a:p>
          <a:pPr>
            <a:defRPr sz="1200"/>
          </a:pPr>
          <a:endParaRPr lang="en-US"/>
        </a:p>
      </c:txPr>
    </c:legend>
    <c:plotVisOnly val="1"/>
    <c:dispBlanksAs val="gap"/>
    <c:showDLblsOverMax val="0"/>
  </c:chart>
  <c:spPr>
    <a:noFill/>
    <a:ln>
      <a:noFill/>
    </a:ln>
  </c:spPr>
  <c:txPr>
    <a:bodyPr/>
    <a:lstStyle/>
    <a:p>
      <a:pPr>
        <a:defRPr sz="10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5071598478305192E-3"/>
          <c:y val="0"/>
          <c:w val="0.9981527229224143"/>
          <c:h val="0.76157148910008265"/>
        </c:manualLayout>
      </c:layout>
      <c:barChart>
        <c:barDir val="col"/>
        <c:grouping val="stacked"/>
        <c:varyColors val="0"/>
        <c:ser>
          <c:idx val="0"/>
          <c:order val="0"/>
          <c:tx>
            <c:strRef>
              <c:f>'Combo Dedicated Capital'!$D$26</c:f>
              <c:strCache>
                <c:ptCount val="1"/>
                <c:pt idx="0">
                  <c:v>Traditional Capital</c:v>
                </c:pt>
              </c:strCache>
            </c:strRef>
          </c:tx>
          <c:spPr>
            <a:solidFill>
              <a:srgbClr val="00265D"/>
            </a:solidFill>
            <a:ln w="38100">
              <a:noFill/>
            </a:ln>
            <a:effectLst>
              <a:outerShdw blurRad="50800" dist="38100" dir="2700000" algn="tl" rotWithShape="0">
                <a:prstClr val="black">
                  <a:alpha val="40000"/>
                </a:prstClr>
              </a:outerShdw>
            </a:effectLst>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'Combo Dedicated Capital'!$E$25:$Q$25</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2025P</c:v>
                </c:pt>
              </c:strCache>
            </c:strRef>
          </c:cat>
          <c:val>
            <c:numRef>
              <c:f>'Combo Dedicated Capital'!$E$26:$Q$26</c:f>
              <c:numCache>
                <c:formatCode>General</c:formatCode>
                <c:ptCount val="13"/>
                <c:pt idx="0">
                  <c:v>320</c:v>
                </c:pt>
                <c:pt idx="1">
                  <c:v>340</c:v>
                </c:pt>
                <c:pt idx="2">
                  <c:v>332</c:v>
                </c:pt>
                <c:pt idx="3">
                  <c:v>345</c:v>
                </c:pt>
                <c:pt idx="4" formatCode="0">
                  <c:v>345</c:v>
                </c:pt>
                <c:pt idx="5" formatCode="0">
                  <c:v>341</c:v>
                </c:pt>
                <c:pt idx="6" formatCode="0">
                  <c:v>394</c:v>
                </c:pt>
                <c:pt idx="7" formatCode="0">
                  <c:v>429</c:v>
                </c:pt>
                <c:pt idx="8" formatCode="0">
                  <c:v>475</c:v>
                </c:pt>
                <c:pt idx="9" formatCode="0">
                  <c:v>434</c:v>
                </c:pt>
                <c:pt idx="10" formatCode="0">
                  <c:v>468.40798410545165</c:v>
                </c:pt>
                <c:pt idx="11">
                  <c:v>500</c:v>
                </c:pt>
                <c:pt idx="12">
                  <c:v>535</c:v>
                </c:pt>
              </c:numCache>
            </c:numRef>
          </c:val>
          <c:extLst>
            <c:ext xmlns:c16="http://schemas.microsoft.com/office/drawing/2014/chart" uri="{C3380CC4-5D6E-409C-BE32-E72D297353CC}">
              <c16:uniqueId val="{00000000-2473-43F6-AC63-7143B27946CB}"/>
            </c:ext>
          </c:extLst>
        </c:ser>
        <c:ser>
          <c:idx val="3"/>
          <c:order val="1"/>
          <c:tx>
            <c:strRef>
              <c:f>'Combo Dedicated Capital'!$D$27</c:f>
              <c:strCache>
                <c:ptCount val="1"/>
                <c:pt idx="0">
                  <c:v>Third-Party Capital</c:v>
                </c:pt>
              </c:strCache>
            </c:strRef>
          </c:tx>
          <c:spPr>
            <a:solidFill>
              <a:srgbClr val="AC2015"/>
            </a:solidFill>
            <a:effectLst>
              <a:outerShdw blurRad="50800" dist="38100" dir="2700000" algn="tl" rotWithShape="0">
                <a:prstClr val="black">
                  <a:alpha val="40000"/>
                </a:prstClr>
              </a:outerShdw>
            </a:effectLst>
          </c:spPr>
          <c:invertIfNegative val="0"/>
          <c:dLbls>
            <c:dLbl>
              <c:idx val="0"/>
              <c:layout>
                <c:manualLayout>
                  <c:x val="-5.1642600490387006E-18"/>
                  <c:y val="7.2217689059095541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21-41D2-BB47-E516BF49B203}"/>
                </c:ext>
              </c:extLst>
            </c:dLbl>
            <c:dLbl>
              <c:idx val="1"/>
              <c:layout>
                <c:manualLayout>
                  <c:x val="0"/>
                  <c:y val="-1.664879245335207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21-41D2-BB47-E516BF49B203}"/>
                </c:ext>
              </c:extLst>
            </c:dLbl>
            <c:dLbl>
              <c:idx val="2"/>
              <c:layout>
                <c:manualLayout>
                  <c:x val="2.2535213266959143E-3"/>
                  <c:y val="2.17772039030744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A7-4AD3-A57D-78F31D37C846}"/>
                </c:ext>
              </c:extLst>
            </c:dLbl>
            <c:dLbl>
              <c:idx val="3"/>
              <c:layout>
                <c:manualLayout>
                  <c:x val="-4.1314080392309605E-17"/>
                  <c:y val="-1.71587418733097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A7-4AD3-A57D-78F31D37C846}"/>
                </c:ext>
              </c:extLst>
            </c:dLbl>
            <c:dLbl>
              <c:idx val="10"/>
              <c:layout>
                <c:manualLayout>
                  <c:x val="0"/>
                  <c:y val="1.07569655997877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A7-4AD3-A57D-78F31D37C846}"/>
                </c:ext>
              </c:extLst>
            </c:dLbl>
            <c:dLbl>
              <c:idx val="11"/>
              <c:layout>
                <c:manualLayout>
                  <c:x val="1.1267606633479572E-3"/>
                  <c:y val="2.23723963473740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A7-4AD3-A57D-78F31D37C846}"/>
                </c:ext>
              </c:extLst>
            </c:dLbl>
            <c:spPr>
              <a:noFill/>
              <a:ln>
                <a:noFill/>
              </a:ln>
              <a:effectLst/>
            </c:spPr>
            <c:txPr>
              <a:bodyPr wrap="square" lIns="38100" tIns="19050" rIns="38100" bIns="19050" anchor="ctr">
                <a:spAutoFit/>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'Combo Dedicated Capital'!$E$25:$Q$25</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2025P</c:v>
                </c:pt>
              </c:strCache>
            </c:strRef>
          </c:cat>
          <c:val>
            <c:numRef>
              <c:f>'Combo Dedicated Capital'!$E$27:$Q$27</c:f>
              <c:numCache>
                <c:formatCode>_(* #,##0_);_(* \(#,##0\);_(* "-"??_);_(@_)</c:formatCode>
                <c:ptCount val="13"/>
                <c:pt idx="0">
                  <c:v>48</c:v>
                </c:pt>
                <c:pt idx="1">
                  <c:v>60</c:v>
                </c:pt>
                <c:pt idx="2">
                  <c:v>68</c:v>
                </c:pt>
                <c:pt idx="3">
                  <c:v>75</c:v>
                </c:pt>
                <c:pt idx="4">
                  <c:v>87</c:v>
                </c:pt>
                <c:pt idx="5">
                  <c:v>95</c:v>
                </c:pt>
                <c:pt idx="6">
                  <c:v>89.3</c:v>
                </c:pt>
                <c:pt idx="7">
                  <c:v>91.6</c:v>
                </c:pt>
                <c:pt idx="8">
                  <c:v>95.5</c:v>
                </c:pt>
                <c:pt idx="9" formatCode="0">
                  <c:v>96.4</c:v>
                </c:pt>
                <c:pt idx="10" formatCode="0">
                  <c:v>100</c:v>
                </c:pt>
                <c:pt idx="11" formatCode="General">
                  <c:v>107</c:v>
                </c:pt>
                <c:pt idx="12" formatCode="General">
                  <c:v>114</c:v>
                </c:pt>
              </c:numCache>
            </c:numRef>
          </c:val>
          <c:extLst>
            <c:ext xmlns:c16="http://schemas.microsoft.com/office/drawing/2014/chart" uri="{C3380CC4-5D6E-409C-BE32-E72D297353CC}">
              <c16:uniqueId val="{00000003-2473-43F6-AC63-7143B27946CB}"/>
            </c:ext>
          </c:extLst>
        </c:ser>
        <c:dLbls>
          <c:showLegendKey val="0"/>
          <c:showVal val="0"/>
          <c:showCatName val="0"/>
          <c:showSerName val="0"/>
          <c:showPercent val="0"/>
          <c:showBubbleSize val="0"/>
        </c:dLbls>
        <c:gapWidth val="50"/>
        <c:overlap val="100"/>
        <c:axId val="120458240"/>
        <c:axId val="120648448"/>
      </c:barChart>
      <c:lineChart>
        <c:grouping val="standard"/>
        <c:varyColors val="0"/>
        <c:ser>
          <c:idx val="1"/>
          <c:order val="2"/>
          <c:tx>
            <c:strRef>
              <c:f>'Combo Dedicated Capital'!$D$28</c:f>
              <c:strCache>
                <c:ptCount val="1"/>
                <c:pt idx="0">
                  <c:v>Rate on Line</c:v>
                </c:pt>
              </c:strCache>
            </c:strRef>
          </c:tx>
          <c:spPr>
            <a:ln w="38100">
              <a:solidFill>
                <a:srgbClr val="FDB913"/>
              </a:solidFill>
            </a:ln>
            <a:effectLst>
              <a:outerShdw blurRad="50800" dist="38100" dir="2700000" algn="tl" rotWithShape="0">
                <a:prstClr val="black">
                  <a:alpha val="40000"/>
                </a:prstClr>
              </a:outerShdw>
            </a:effectLst>
          </c:spPr>
          <c:marker>
            <c:symbol val="none"/>
          </c:marker>
          <c:dLbls>
            <c:spPr>
              <a:solidFill>
                <a:srgbClr val="FDB913"/>
              </a:solid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'Combo Dedicated Capital'!$E$25:$Q$25</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2025P</c:v>
                </c:pt>
              </c:strCache>
            </c:strRef>
          </c:cat>
          <c:val>
            <c:numRef>
              <c:f>'Combo Dedicated Capital'!$E$28:$Q$28</c:f>
              <c:numCache>
                <c:formatCode>0</c:formatCode>
                <c:ptCount val="13"/>
                <c:pt idx="0">
                  <c:v>246.06</c:v>
                </c:pt>
                <c:pt idx="1">
                  <c:v>219</c:v>
                </c:pt>
                <c:pt idx="2">
                  <c:v>194.5</c:v>
                </c:pt>
                <c:pt idx="3">
                  <c:v>177.4</c:v>
                </c:pt>
                <c:pt idx="4">
                  <c:v>170.8</c:v>
                </c:pt>
                <c:pt idx="5">
                  <c:v>179.9</c:v>
                </c:pt>
                <c:pt idx="6">
                  <c:v>182.23</c:v>
                </c:pt>
                <c:pt idx="7">
                  <c:v>190.61</c:v>
                </c:pt>
                <c:pt idx="8">
                  <c:v>199.19</c:v>
                </c:pt>
                <c:pt idx="9">
                  <c:v>220.7</c:v>
                </c:pt>
                <c:pt idx="10">
                  <c:v>285.39999999999998</c:v>
                </c:pt>
                <c:pt idx="11">
                  <c:v>292</c:v>
                </c:pt>
                <c:pt idx="12">
                  <c:v>268.35000000000002</c:v>
                </c:pt>
              </c:numCache>
            </c:numRef>
          </c:val>
          <c:smooth val="0"/>
          <c:extLst>
            <c:ext xmlns:c16="http://schemas.microsoft.com/office/drawing/2014/chart" uri="{C3380CC4-5D6E-409C-BE32-E72D297353CC}">
              <c16:uniqueId val="{00000000-FAA7-4AD3-A57D-78F31D37C846}"/>
            </c:ext>
          </c:extLst>
        </c:ser>
        <c:dLbls>
          <c:showLegendKey val="0"/>
          <c:showVal val="0"/>
          <c:showCatName val="0"/>
          <c:showSerName val="0"/>
          <c:showPercent val="0"/>
          <c:showBubbleSize val="0"/>
        </c:dLbls>
        <c:marker val="1"/>
        <c:smooth val="0"/>
        <c:axId val="1196793184"/>
        <c:axId val="1196797024"/>
      </c:lineChart>
      <c:catAx>
        <c:axId val="120458240"/>
        <c:scaling>
          <c:orientation val="minMax"/>
        </c:scaling>
        <c:delete val="0"/>
        <c:axPos val="b"/>
        <c:numFmt formatCode="General" sourceLinked="1"/>
        <c:majorTickMark val="none"/>
        <c:minorTickMark val="none"/>
        <c:tickLblPos val="nextTo"/>
        <c:spPr>
          <a:ln>
            <a:noFill/>
          </a:ln>
        </c:spPr>
        <c:txPr>
          <a:bodyPr/>
          <a:lstStyle/>
          <a:p>
            <a:pPr>
              <a:defRPr sz="1200" b="1"/>
            </a:pPr>
            <a:endParaRPr lang="en-US"/>
          </a:p>
        </c:txPr>
        <c:crossAx val="120648448"/>
        <c:crosses val="autoZero"/>
        <c:auto val="1"/>
        <c:lblAlgn val="ctr"/>
        <c:lblOffset val="100"/>
        <c:noMultiLvlLbl val="0"/>
      </c:catAx>
      <c:valAx>
        <c:axId val="120648448"/>
        <c:scaling>
          <c:orientation val="minMax"/>
          <c:max val="700"/>
          <c:min val="0"/>
        </c:scaling>
        <c:delete val="0"/>
        <c:axPos val="l"/>
        <c:numFmt formatCode="#,##0" sourceLinked="0"/>
        <c:majorTickMark val="none"/>
        <c:minorTickMark val="none"/>
        <c:tickLblPos val="none"/>
        <c:spPr>
          <a:ln>
            <a:noFill/>
          </a:ln>
        </c:spPr>
        <c:txPr>
          <a:bodyPr/>
          <a:lstStyle/>
          <a:p>
            <a:pPr>
              <a:defRPr sz="1000" b="1"/>
            </a:pPr>
            <a:endParaRPr lang="en-US"/>
          </a:p>
        </c:txPr>
        <c:crossAx val="120458240"/>
        <c:crosses val="autoZero"/>
        <c:crossBetween val="between"/>
        <c:majorUnit val="20"/>
      </c:valAx>
      <c:valAx>
        <c:axId val="1196797024"/>
        <c:scaling>
          <c:orientation val="minMax"/>
        </c:scaling>
        <c:delete val="0"/>
        <c:axPos val="r"/>
        <c:numFmt formatCode="0" sourceLinked="1"/>
        <c:majorTickMark val="out"/>
        <c:minorTickMark val="none"/>
        <c:tickLblPos val="none"/>
        <c:crossAx val="1196793184"/>
        <c:crosses val="max"/>
        <c:crossBetween val="between"/>
      </c:valAx>
      <c:catAx>
        <c:axId val="1196793184"/>
        <c:scaling>
          <c:orientation val="minMax"/>
        </c:scaling>
        <c:delete val="1"/>
        <c:axPos val="b"/>
        <c:numFmt formatCode="General" sourceLinked="1"/>
        <c:majorTickMark val="out"/>
        <c:minorTickMark val="none"/>
        <c:tickLblPos val="nextTo"/>
        <c:crossAx val="1196797024"/>
        <c:crosses val="autoZero"/>
        <c:auto val="1"/>
        <c:lblAlgn val="ctr"/>
        <c:lblOffset val="100"/>
        <c:noMultiLvlLbl val="0"/>
      </c:catAx>
      <c:spPr>
        <a:solidFill>
          <a:srgbClr val="DBEEF4"/>
        </a:solidFill>
        <a:ln>
          <a:noFill/>
        </a:ln>
        <a:effectLst>
          <a:outerShdw blurRad="50800" dist="38100" dir="2700000" algn="tl" rotWithShape="0">
            <a:prstClr val="black">
              <a:alpha val="40000"/>
            </a:prstClr>
          </a:outerShdw>
        </a:effectLst>
      </c:spPr>
    </c:plotArea>
    <c:legend>
      <c:legendPos val="b"/>
      <c:layout>
        <c:manualLayout>
          <c:xMode val="edge"/>
          <c:yMode val="edge"/>
          <c:x val="6.6633076777915204E-2"/>
          <c:y val="0.87003783130682077"/>
          <c:w val="0.89999999112786877"/>
          <c:h val="8.2739293388133614E-2"/>
        </c:manualLayout>
      </c:layout>
      <c:overlay val="0"/>
      <c:txPr>
        <a:bodyPr/>
        <a:lstStyle/>
        <a:p>
          <a:pPr>
            <a:defRPr sz="1800" b="1"/>
          </a:pPr>
          <a:endParaRPr lang="en-US"/>
        </a:p>
      </c:txPr>
    </c:legend>
    <c:plotVisOnly val="1"/>
    <c:dispBlanksAs val="gap"/>
    <c:showDLblsOverMax val="0"/>
  </c:chart>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821551441881815E-3"/>
          <c:y val="1.7354102544887378E-2"/>
          <c:w val="0.77560774253769216"/>
          <c:h val="0.88248702337270457"/>
        </c:manualLayout>
      </c:layout>
      <c:barChart>
        <c:barDir val="col"/>
        <c:grouping val="clustered"/>
        <c:varyColors val="0"/>
        <c:ser>
          <c:idx val="1"/>
          <c:order val="0"/>
          <c:tx>
            <c:strRef>
              <c:f>Capital_utilization!$B$4</c:f>
              <c:strCache>
                <c:ptCount val="1"/>
                <c:pt idx="0">
                  <c:v>Capital Depletion Needed to Reach a BCAR Score of 10% at VaR 99.6%</c:v>
                </c:pt>
              </c:strCache>
            </c:strRef>
          </c:tx>
          <c:spPr>
            <a:solidFill>
              <a:srgbClr val="00265D"/>
            </a:solidFill>
            <a:ln w="38100">
              <a:noFill/>
            </a:ln>
            <a:effectLst>
              <a:outerShdw blurRad="50800" dist="38100" dir="2700000" algn="tl" rotWithShape="0">
                <a:prstClr val="black">
                  <a:alpha val="40000"/>
                </a:prstClr>
              </a:outerShdw>
            </a:effectLst>
          </c:spPr>
          <c:invertIfNegative val="0"/>
          <c:dPt>
            <c:idx val="1"/>
            <c:invertIfNegative val="0"/>
            <c:bubble3D val="0"/>
            <c:spPr>
              <a:solidFill>
                <a:srgbClr val="00265D"/>
              </a:solidFill>
              <a:ln w="38100" cap="rnd">
                <a:no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DD8-44DE-BB89-B5D3C3E10779}"/>
              </c:ext>
            </c:extLst>
          </c:dPt>
          <c:dPt>
            <c:idx val="2"/>
            <c:invertIfNegative val="0"/>
            <c:bubble3D val="0"/>
            <c:spPr>
              <a:solidFill>
                <a:srgbClr val="00265D"/>
              </a:solidFill>
              <a:ln w="38100" cap="rnd">
                <a:no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DD8-44DE-BB89-B5D3C3E10779}"/>
              </c:ext>
            </c:extLst>
          </c:dPt>
          <c:dPt>
            <c:idx val="5"/>
            <c:invertIfNegative val="0"/>
            <c:bubble3D val="0"/>
            <c:spPr>
              <a:solidFill>
                <a:srgbClr val="00265D"/>
              </a:solidFill>
              <a:ln w="38100" cap="rnd">
                <a:no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5-9DD8-44DE-BB89-B5D3C3E10779}"/>
              </c:ext>
            </c:extLst>
          </c:dPt>
          <c:dLbls>
            <c:dLbl>
              <c:idx val="0"/>
              <c:layout>
                <c:manualLayout>
                  <c:x val="0"/>
                  <c:y val="0.1267637849682949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C7-4B73-8435-8ACE7A7C40AE}"/>
                </c:ext>
              </c:extLst>
            </c:dLbl>
            <c:dLbl>
              <c:idx val="1"/>
              <c:layout>
                <c:manualLayout>
                  <c:x val="0"/>
                  <c:y val="0.1129039381259451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D8-44DE-BB89-B5D3C3E10779}"/>
                </c:ext>
              </c:extLst>
            </c:dLbl>
            <c:dLbl>
              <c:idx val="7"/>
              <c:layout>
                <c:manualLayout>
                  <c:x val="-8.2733052027237418E-17"/>
                  <c:y val="5.70217850036315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F5-4D2B-9F71-1DFA98D5886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Capital_utilization!$A$5:$A$13</c:f>
              <c:strCache>
                <c:ptCount val="9"/>
                <c:pt idx="0">
                  <c:v>2017</c:v>
                </c:pt>
                <c:pt idx="1">
                  <c:v>2018</c:v>
                </c:pt>
                <c:pt idx="2">
                  <c:v>2019</c:v>
                </c:pt>
                <c:pt idx="3">
                  <c:v>2020</c:v>
                </c:pt>
                <c:pt idx="4">
                  <c:v>2021</c:v>
                </c:pt>
                <c:pt idx="5">
                  <c:v>2022</c:v>
                </c:pt>
                <c:pt idx="6">
                  <c:v>2023</c:v>
                </c:pt>
                <c:pt idx="7">
                  <c:v>2024</c:v>
                </c:pt>
                <c:pt idx="8">
                  <c:v>2025P</c:v>
                </c:pt>
              </c:strCache>
            </c:strRef>
          </c:cat>
          <c:val>
            <c:numRef>
              <c:f>Capital_utilization!$B$5:$B$13</c:f>
              <c:numCache>
                <c:formatCode>_(* #,##0_);_(* \(#,##0\);_(* "-"??_);_(@_)</c:formatCode>
                <c:ptCount val="9"/>
                <c:pt idx="0">
                  <c:v>91.762746216207091</c:v>
                </c:pt>
                <c:pt idx="1">
                  <c:v>94.943737477282383</c:v>
                </c:pt>
                <c:pt idx="2">
                  <c:v>112.97868684288784</c:v>
                </c:pt>
                <c:pt idx="3">
                  <c:v>114.64413382147316</c:v>
                </c:pt>
                <c:pt idx="4">
                  <c:v>126.98051769642097</c:v>
                </c:pt>
                <c:pt idx="5">
                  <c:v>50.579327637420533</c:v>
                </c:pt>
                <c:pt idx="6">
                  <c:v>93.961605327533903</c:v>
                </c:pt>
                <c:pt idx="7">
                  <c:v>110</c:v>
                </c:pt>
                <c:pt idx="8">
                  <c:v>133</c:v>
                </c:pt>
              </c:numCache>
            </c:numRef>
          </c:val>
          <c:extLst>
            <c:ext xmlns:c16="http://schemas.microsoft.com/office/drawing/2014/chart" uri="{C3380CC4-5D6E-409C-BE32-E72D297353CC}">
              <c16:uniqueId val="{00000006-9DD8-44DE-BB89-B5D3C3E10779}"/>
            </c:ext>
          </c:extLst>
        </c:ser>
        <c:dLbls>
          <c:showLegendKey val="0"/>
          <c:showVal val="0"/>
          <c:showCatName val="0"/>
          <c:showSerName val="0"/>
          <c:showPercent val="0"/>
          <c:showBubbleSize val="0"/>
        </c:dLbls>
        <c:gapWidth val="50"/>
        <c:axId val="2115410784"/>
        <c:axId val="2115414528"/>
      </c:barChart>
      <c:lineChart>
        <c:grouping val="standard"/>
        <c:varyColors val="0"/>
        <c:ser>
          <c:idx val="4"/>
          <c:order val="1"/>
          <c:tx>
            <c:strRef>
              <c:f>Capital_utilization!$C$4</c:f>
              <c:strCache>
                <c:ptCount val="1"/>
                <c:pt idx="0">
                  <c:v>Capital Utilization at a BCAR Score of 25% at VaR 99.6%</c:v>
                </c:pt>
              </c:strCache>
            </c:strRef>
          </c:tx>
          <c:spPr>
            <a:ln w="28575" cap="rnd">
              <a:solidFill>
                <a:srgbClr val="AC2015"/>
              </a:solidFill>
              <a:round/>
            </a:ln>
            <a:effectLst>
              <a:outerShdw blurRad="50800" dist="38100" dir="2700000" algn="tl" rotWithShape="0">
                <a:prstClr val="black">
                  <a:alpha val="40000"/>
                </a:prstClr>
              </a:outerShdw>
            </a:effectLst>
          </c:spPr>
          <c:marker>
            <c:symbol val="none"/>
          </c:marker>
          <c:dLbls>
            <c:spPr>
              <a:solidFill>
                <a:srgbClr val="AC2015"/>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Capital_utilization!$A$5:$A$13</c:f>
              <c:strCache>
                <c:ptCount val="9"/>
                <c:pt idx="0">
                  <c:v>2017</c:v>
                </c:pt>
                <c:pt idx="1">
                  <c:v>2018</c:v>
                </c:pt>
                <c:pt idx="2">
                  <c:v>2019</c:v>
                </c:pt>
                <c:pt idx="3">
                  <c:v>2020</c:v>
                </c:pt>
                <c:pt idx="4">
                  <c:v>2021</c:v>
                </c:pt>
                <c:pt idx="5">
                  <c:v>2022</c:v>
                </c:pt>
                <c:pt idx="6">
                  <c:v>2023</c:v>
                </c:pt>
                <c:pt idx="7">
                  <c:v>2024</c:v>
                </c:pt>
                <c:pt idx="8">
                  <c:v>2025P</c:v>
                </c:pt>
              </c:strCache>
            </c:strRef>
          </c:cat>
          <c:val>
            <c:numRef>
              <c:f>Capital_utilization!$C$5:$C$13</c:f>
              <c:numCache>
                <c:formatCode>0.0</c:formatCode>
                <c:ptCount val="9"/>
                <c:pt idx="0">
                  <c:v>74.65309332129425</c:v>
                </c:pt>
                <c:pt idx="1">
                  <c:v>80.306096621226615</c:v>
                </c:pt>
                <c:pt idx="2">
                  <c:v>80.054768987768071</c:v>
                </c:pt>
                <c:pt idx="3">
                  <c:v>81.587510921090072</c:v>
                </c:pt>
                <c:pt idx="4">
                  <c:v>81.51881752237189</c:v>
                </c:pt>
                <c:pt idx="5">
                  <c:v>102.60351365084854</c:v>
                </c:pt>
                <c:pt idx="6">
                  <c:v>91.779956687852604</c:v>
                </c:pt>
                <c:pt idx="7">
                  <c:v>84.769451247027206</c:v>
                </c:pt>
                <c:pt idx="8">
                  <c:v>81.237838358626803</c:v>
                </c:pt>
              </c:numCache>
            </c:numRef>
          </c:val>
          <c:smooth val="0"/>
          <c:extLst>
            <c:ext xmlns:c16="http://schemas.microsoft.com/office/drawing/2014/chart" uri="{C3380CC4-5D6E-409C-BE32-E72D297353CC}">
              <c16:uniqueId val="{00000007-9DD8-44DE-BB89-B5D3C3E10779}"/>
            </c:ext>
          </c:extLst>
        </c:ser>
        <c:dLbls>
          <c:showLegendKey val="0"/>
          <c:showVal val="0"/>
          <c:showCatName val="0"/>
          <c:showSerName val="0"/>
          <c:showPercent val="0"/>
          <c:showBubbleSize val="0"/>
        </c:dLbls>
        <c:marker val="1"/>
        <c:smooth val="0"/>
        <c:axId val="1308642272"/>
        <c:axId val="1308635072"/>
      </c:lineChart>
      <c:catAx>
        <c:axId val="211541078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414528"/>
        <c:crosses val="autoZero"/>
        <c:auto val="1"/>
        <c:lblAlgn val="ctr"/>
        <c:lblOffset val="100"/>
        <c:noMultiLvlLbl val="0"/>
      </c:catAx>
      <c:valAx>
        <c:axId val="2115414528"/>
        <c:scaling>
          <c:orientation val="minMax"/>
          <c:min val="0"/>
        </c:scaling>
        <c:delete val="0"/>
        <c:axPos val="l"/>
        <c:numFmt formatCode="#,##0" sourceLinked="0"/>
        <c:majorTickMark val="out"/>
        <c:minorTickMark val="none"/>
        <c:tickLblPos val="none"/>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410784"/>
        <c:crosses val="autoZero"/>
        <c:crossBetween val="between"/>
      </c:valAx>
      <c:valAx>
        <c:axId val="1308635072"/>
        <c:scaling>
          <c:orientation val="minMax"/>
        </c:scaling>
        <c:delete val="0"/>
        <c:axPos val="r"/>
        <c:numFmt formatCode="0_ ;[Red]\-0\ " sourceLinked="0"/>
        <c:majorTickMark val="out"/>
        <c:minorTickMark val="none"/>
        <c:tickLblPos val="none"/>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08642272"/>
        <c:crosses val="max"/>
        <c:crossBetween val="between"/>
      </c:valAx>
      <c:catAx>
        <c:axId val="1308642272"/>
        <c:scaling>
          <c:orientation val="minMax"/>
        </c:scaling>
        <c:delete val="1"/>
        <c:axPos val="b"/>
        <c:numFmt formatCode="General" sourceLinked="1"/>
        <c:majorTickMark val="out"/>
        <c:minorTickMark val="none"/>
        <c:tickLblPos val="nextTo"/>
        <c:crossAx val="1308635072"/>
        <c:crosses val="autoZero"/>
        <c:auto val="1"/>
        <c:lblAlgn val="ctr"/>
        <c:lblOffset val="100"/>
        <c:noMultiLvlLbl val="0"/>
      </c:catAx>
      <c:spPr>
        <a:solidFill>
          <a:srgbClr val="DBEEF4"/>
        </a:solidFill>
        <a:ln>
          <a:noFill/>
        </a:ln>
        <a:effectLst>
          <a:outerShdw blurRad="50800" dist="38100" dir="2700000" algn="tl" rotWithShape="0">
            <a:prstClr val="black">
              <a:alpha val="40000"/>
            </a:prstClr>
          </a:outerShdw>
        </a:effectLst>
      </c:spPr>
    </c:plotArea>
    <c:legend>
      <c:legendPos val="tr"/>
      <c:layout>
        <c:manualLayout>
          <c:xMode val="edge"/>
          <c:yMode val="edge"/>
          <c:x val="0.79498370741156665"/>
          <c:y val="1.8193565208173064E-2"/>
          <c:w val="0.19824714649844599"/>
          <c:h val="0.8948311651474322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9453693876039795"/>
          <c:h val="0.84364011367116776"/>
        </c:manualLayout>
      </c:layout>
      <c:barChart>
        <c:barDir val="col"/>
        <c:grouping val="stacked"/>
        <c:varyColors val="0"/>
        <c:ser>
          <c:idx val="0"/>
          <c:order val="0"/>
          <c:tx>
            <c:strRef>
              <c:f>'ILS-Ex. 1'!$C$4</c:f>
              <c:strCache>
                <c:ptCount val="1"/>
                <c:pt idx="0">
                  <c:v>1Q</c:v>
                </c:pt>
              </c:strCache>
              <c:extLst xmlns:c15="http://schemas.microsoft.com/office/drawing/2012/chart"/>
            </c:strRef>
          </c:tx>
          <c:spPr>
            <a:solidFill>
              <a:srgbClr val="00265D"/>
            </a:solidFill>
            <a:ln>
              <a:noFill/>
            </a:ln>
            <a:effectLst>
              <a:outerShdw blurRad="50800" dist="38100" dir="2700000" algn="tl" rotWithShape="0">
                <a:prstClr val="black">
                  <a:alpha val="40000"/>
                </a:prstClr>
              </a:outerShdw>
            </a:effectLst>
          </c:spPr>
          <c:invertIfNegative val="0"/>
          <c:cat>
            <c:strRef>
              <c:f>'ILS-Ex. 1'!$A$5:$B$13</c:f>
              <c:strCache>
                <c:ptCount val="9"/>
                <c:pt idx="0">
                  <c:v>2017</c:v>
                </c:pt>
                <c:pt idx="1">
                  <c:v>2018</c:v>
                </c:pt>
                <c:pt idx="2">
                  <c:v>2019</c:v>
                </c:pt>
                <c:pt idx="3">
                  <c:v>2020</c:v>
                </c:pt>
                <c:pt idx="4">
                  <c:v>2021</c:v>
                </c:pt>
                <c:pt idx="5">
                  <c:v>2022</c:v>
                </c:pt>
                <c:pt idx="6">
                  <c:v>2023</c:v>
                </c:pt>
                <c:pt idx="7">
                  <c:v>2024</c:v>
                </c:pt>
                <c:pt idx="8">
                  <c:v>2025H1</c:v>
                </c:pt>
              </c:strCache>
            </c:strRef>
          </c:cat>
          <c:val>
            <c:numRef>
              <c:f>'ILS-Ex. 1'!$C$5:$C$13</c:f>
              <c:numCache>
                <c:formatCode>#,##0</c:formatCode>
                <c:ptCount val="9"/>
                <c:pt idx="0">
                  <c:v>2149.5</c:v>
                </c:pt>
                <c:pt idx="1">
                  <c:v>3380</c:v>
                </c:pt>
                <c:pt idx="2">
                  <c:v>1451</c:v>
                </c:pt>
                <c:pt idx="3">
                  <c:v>3755</c:v>
                </c:pt>
                <c:pt idx="4">
                  <c:v>2565</c:v>
                </c:pt>
                <c:pt idx="5">
                  <c:v>3081</c:v>
                </c:pt>
                <c:pt idx="6">
                  <c:v>2750</c:v>
                </c:pt>
                <c:pt idx="7">
                  <c:v>3875</c:v>
                </c:pt>
                <c:pt idx="8">
                  <c:v>6313.59</c:v>
                </c:pt>
              </c:numCache>
              <c:extLst xmlns:c15="http://schemas.microsoft.com/office/drawing/2012/chart"/>
            </c:numRef>
          </c:val>
          <c:extLst xmlns:c15="http://schemas.microsoft.com/office/drawing/2012/chart">
            <c:ext xmlns:c16="http://schemas.microsoft.com/office/drawing/2014/chart" uri="{C3380CC4-5D6E-409C-BE32-E72D297353CC}">
              <c16:uniqueId val="{00000000-AD9B-44BF-B3DC-6F34DA7FA9C6}"/>
            </c:ext>
          </c:extLst>
        </c:ser>
        <c:ser>
          <c:idx val="1"/>
          <c:order val="1"/>
          <c:tx>
            <c:strRef>
              <c:f>'ILS-Ex. 1'!$D$4</c:f>
              <c:strCache>
                <c:ptCount val="1"/>
                <c:pt idx="0">
                  <c:v>2Q</c:v>
                </c:pt>
              </c:strCache>
              <c:extLst xmlns:c15="http://schemas.microsoft.com/office/drawing/2012/chart"/>
            </c:strRef>
          </c:tx>
          <c:spPr>
            <a:solidFill>
              <a:schemeClr val="accent2"/>
            </a:solidFill>
            <a:ln>
              <a:noFill/>
            </a:ln>
            <a:effectLst>
              <a:outerShdw blurRad="50800" dist="38100" dir="2700000" algn="tl" rotWithShape="0">
                <a:prstClr val="black">
                  <a:alpha val="40000"/>
                </a:prstClr>
              </a:outerShdw>
            </a:effectLst>
          </c:spPr>
          <c:invertIfNegative val="0"/>
          <c:cat>
            <c:strRef>
              <c:f>'ILS-Ex. 1'!$A$5:$B$13</c:f>
              <c:strCache>
                <c:ptCount val="9"/>
                <c:pt idx="0">
                  <c:v>2017</c:v>
                </c:pt>
                <c:pt idx="1">
                  <c:v>2018</c:v>
                </c:pt>
                <c:pt idx="2">
                  <c:v>2019</c:v>
                </c:pt>
                <c:pt idx="3">
                  <c:v>2020</c:v>
                </c:pt>
                <c:pt idx="4">
                  <c:v>2021</c:v>
                </c:pt>
                <c:pt idx="5">
                  <c:v>2022</c:v>
                </c:pt>
                <c:pt idx="6">
                  <c:v>2023</c:v>
                </c:pt>
                <c:pt idx="7">
                  <c:v>2024</c:v>
                </c:pt>
                <c:pt idx="8">
                  <c:v>2025H1</c:v>
                </c:pt>
              </c:strCache>
            </c:strRef>
          </c:cat>
          <c:val>
            <c:numRef>
              <c:f>'ILS-Ex. 1'!$D$5:$D$13</c:f>
              <c:numCache>
                <c:formatCode>#,##0</c:formatCode>
                <c:ptCount val="9"/>
                <c:pt idx="0">
                  <c:v>6385.5219999999999</c:v>
                </c:pt>
                <c:pt idx="1">
                  <c:v>4029</c:v>
                </c:pt>
                <c:pt idx="2">
                  <c:v>1650</c:v>
                </c:pt>
                <c:pt idx="3">
                  <c:v>2813</c:v>
                </c:pt>
                <c:pt idx="4">
                  <c:v>5963.8</c:v>
                </c:pt>
                <c:pt idx="5">
                  <c:v>4862.5</c:v>
                </c:pt>
                <c:pt idx="6">
                  <c:v>6946</c:v>
                </c:pt>
                <c:pt idx="7">
                  <c:v>8182.5</c:v>
                </c:pt>
                <c:pt idx="8">
                  <c:v>10451</c:v>
                </c:pt>
              </c:numCache>
              <c:extLst xmlns:c15="http://schemas.microsoft.com/office/drawing/2012/chart"/>
            </c:numRef>
          </c:val>
          <c:extLst xmlns:c15="http://schemas.microsoft.com/office/drawing/2012/chart">
            <c:ext xmlns:c16="http://schemas.microsoft.com/office/drawing/2014/chart" uri="{C3380CC4-5D6E-409C-BE32-E72D297353CC}">
              <c16:uniqueId val="{00000001-AD9B-44BF-B3DC-6F34DA7FA9C6}"/>
            </c:ext>
          </c:extLst>
        </c:ser>
        <c:ser>
          <c:idx val="2"/>
          <c:order val="2"/>
          <c:tx>
            <c:strRef>
              <c:f>'ILS-Ex. 1'!$E$4</c:f>
              <c:strCache>
                <c:ptCount val="1"/>
                <c:pt idx="0">
                  <c:v>3Q</c:v>
                </c:pt>
              </c:strCache>
              <c:extLst xmlns:c15="http://schemas.microsoft.com/office/drawing/2012/chart"/>
            </c:strRef>
          </c:tx>
          <c:spPr>
            <a:solidFill>
              <a:schemeClr val="accent3"/>
            </a:solidFill>
            <a:ln>
              <a:noFill/>
            </a:ln>
            <a:effectLst>
              <a:outerShdw blurRad="50800" dist="38100" dir="2700000" algn="tl" rotWithShape="0">
                <a:prstClr val="black">
                  <a:alpha val="40000"/>
                </a:prstClr>
              </a:outerShdw>
            </a:effectLst>
          </c:spPr>
          <c:invertIfNegative val="0"/>
          <c:cat>
            <c:strRef>
              <c:f>'ILS-Ex. 1'!$A$5:$B$13</c:f>
              <c:strCache>
                <c:ptCount val="9"/>
                <c:pt idx="0">
                  <c:v>2017</c:v>
                </c:pt>
                <c:pt idx="1">
                  <c:v>2018</c:v>
                </c:pt>
                <c:pt idx="2">
                  <c:v>2019</c:v>
                </c:pt>
                <c:pt idx="3">
                  <c:v>2020</c:v>
                </c:pt>
                <c:pt idx="4">
                  <c:v>2021</c:v>
                </c:pt>
                <c:pt idx="5">
                  <c:v>2022</c:v>
                </c:pt>
                <c:pt idx="6">
                  <c:v>2023</c:v>
                </c:pt>
                <c:pt idx="7">
                  <c:v>2024</c:v>
                </c:pt>
                <c:pt idx="8">
                  <c:v>2025H1</c:v>
                </c:pt>
              </c:strCache>
            </c:strRef>
          </c:cat>
          <c:val>
            <c:numRef>
              <c:f>'ILS-Ex. 1'!$E$5:$E$13</c:f>
              <c:numCache>
                <c:formatCode>#,##0</c:formatCode>
                <c:ptCount val="9"/>
                <c:pt idx="0">
                  <c:v>460</c:v>
                </c:pt>
                <c:pt idx="1">
                  <c:v>1675</c:v>
                </c:pt>
                <c:pt idx="2">
                  <c:v>0</c:v>
                </c:pt>
                <c:pt idx="3">
                  <c:v>743</c:v>
                </c:pt>
                <c:pt idx="4">
                  <c:v>1180</c:v>
                </c:pt>
                <c:pt idx="5">
                  <c:v>75</c:v>
                </c:pt>
                <c:pt idx="6">
                  <c:v>400</c:v>
                </c:pt>
                <c:pt idx="7">
                  <c:v>163.30000000000001</c:v>
                </c:pt>
              </c:numCache>
              <c:extLst xmlns:c15="http://schemas.microsoft.com/office/drawing/2012/chart"/>
            </c:numRef>
          </c:val>
          <c:extLst xmlns:c15="http://schemas.microsoft.com/office/drawing/2012/chart">
            <c:ext xmlns:c16="http://schemas.microsoft.com/office/drawing/2014/chart" uri="{C3380CC4-5D6E-409C-BE32-E72D297353CC}">
              <c16:uniqueId val="{00000002-AD9B-44BF-B3DC-6F34DA7FA9C6}"/>
            </c:ext>
          </c:extLst>
        </c:ser>
        <c:ser>
          <c:idx val="3"/>
          <c:order val="3"/>
          <c:tx>
            <c:strRef>
              <c:f>'ILS-Ex. 1'!$F$4</c:f>
              <c:strCache>
                <c:ptCount val="1"/>
                <c:pt idx="0">
                  <c:v>4Q</c:v>
                </c:pt>
              </c:strCache>
              <c:extLst xmlns:c15="http://schemas.microsoft.com/office/drawing/2012/chart"/>
            </c:strRef>
          </c:tx>
          <c:spPr>
            <a:solidFill>
              <a:schemeClr val="accent4"/>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AD9B-44BF-B3DC-6F34DA7FA9C6}"/>
                </c:ext>
              </c:extLst>
            </c:dLbl>
            <c:dLbl>
              <c:idx val="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AD9B-44BF-B3DC-6F34DA7FA9C6}"/>
                </c:ext>
              </c:extLst>
            </c:dLbl>
            <c:dLbl>
              <c:idx val="2"/>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AD9B-44BF-B3DC-6F34DA7FA9C6}"/>
                </c:ext>
              </c:extLst>
            </c:dLbl>
            <c:dLbl>
              <c:idx val="3"/>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AD9B-44BF-B3DC-6F34DA7FA9C6}"/>
                </c:ext>
              </c:extLst>
            </c:dLbl>
            <c:dLbl>
              <c:idx val="4"/>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7-AD9B-44BF-B3DC-6F34DA7FA9C6}"/>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AD9B-44BF-B3DC-6F34DA7FA9C6}"/>
                </c:ext>
              </c:extLst>
            </c:dLbl>
            <c:dLbl>
              <c:idx val="6"/>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9-AD9B-44BF-B3DC-6F34DA7FA9C6}"/>
                </c:ext>
              </c:extLst>
            </c:dLbl>
            <c:dLbl>
              <c:idx val="7"/>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A-AD9B-44BF-B3DC-6F34DA7FA9C6}"/>
                </c:ext>
              </c:extLst>
            </c:dLbl>
            <c:dLbl>
              <c:idx val="8"/>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B-AD9B-44BF-B3DC-6F34DA7FA9C6}"/>
                </c:ext>
              </c:extLst>
            </c:dLbl>
            <c:numFmt formatCode="#,##0.0" sourceLinked="0"/>
            <c:spPr>
              <a:solidFill>
                <a:sysClr val="window" lastClr="FFFFFF"/>
              </a:solidFill>
              <a:ln>
                <a:noFill/>
              </a:ln>
              <a:effectLst/>
            </c:spPr>
            <c:txPr>
              <a:bodyPr rot="0" spcFirstLastPara="1" vertOverflow="ellipsis" vert="horz" wrap="square" lIns="38100" tIns="19050" rIns="38100" bIns="19050" anchor="t" anchorCtr="1">
                <a:spAutoFit/>
              </a:bodyPr>
              <a:lstStyle/>
              <a:p>
                <a:pPr>
                  <a:defRPr sz="8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cat>
            <c:strRef>
              <c:f>'ILS-Ex. 1'!$A$5:$B$13</c:f>
              <c:strCache>
                <c:ptCount val="9"/>
                <c:pt idx="0">
                  <c:v>2017</c:v>
                </c:pt>
                <c:pt idx="1">
                  <c:v>2018</c:v>
                </c:pt>
                <c:pt idx="2">
                  <c:v>2019</c:v>
                </c:pt>
                <c:pt idx="3">
                  <c:v>2020</c:v>
                </c:pt>
                <c:pt idx="4">
                  <c:v>2021</c:v>
                </c:pt>
                <c:pt idx="5">
                  <c:v>2022</c:v>
                </c:pt>
                <c:pt idx="6">
                  <c:v>2023</c:v>
                </c:pt>
                <c:pt idx="7">
                  <c:v>2024</c:v>
                </c:pt>
                <c:pt idx="8">
                  <c:v>2025H1</c:v>
                </c:pt>
              </c:strCache>
            </c:strRef>
          </c:cat>
          <c:val>
            <c:numRef>
              <c:f>'ILS-Ex. 1'!$F$5:$F$13</c:f>
              <c:numCache>
                <c:formatCode>#,##0</c:formatCode>
                <c:ptCount val="9"/>
                <c:pt idx="0">
                  <c:v>1350.6806999999999</c:v>
                </c:pt>
                <c:pt idx="1">
                  <c:v>0</c:v>
                </c:pt>
                <c:pt idx="2">
                  <c:v>2242.9299999999998</c:v>
                </c:pt>
                <c:pt idx="3">
                  <c:v>3712.5</c:v>
                </c:pt>
                <c:pt idx="4">
                  <c:v>2817.2824000000001</c:v>
                </c:pt>
                <c:pt idx="5">
                  <c:v>1372.5</c:v>
                </c:pt>
                <c:pt idx="6">
                  <c:v>4893.6000000000004</c:v>
                </c:pt>
                <c:pt idx="7">
                  <c:v>4344</c:v>
                </c:pt>
              </c:numCache>
              <c:extLst xmlns:c15="http://schemas.microsoft.com/office/drawing/2012/chart"/>
            </c:numRef>
          </c:val>
          <c:extLst xmlns:c15="http://schemas.microsoft.com/office/drawing/2012/chart">
            <c:ext xmlns:c15="http://schemas.microsoft.com/office/drawing/2012/chart" uri="{02D57815-91ED-43cb-92C2-25804820EDAC}">
              <c15:datalabelsRange>
                <c15:f>'ILS-Ex. 1'!$G$5</c15:f>
                <c15:dlblRangeCache>
                  <c:ptCount val="1"/>
                  <c:pt idx="0">
                    <c:v>10,346</c:v>
                  </c:pt>
                </c15:dlblRangeCache>
              </c15:datalabelsRange>
            </c:ext>
            <c:ext xmlns:c16="http://schemas.microsoft.com/office/drawing/2014/chart" uri="{C3380CC4-5D6E-409C-BE32-E72D297353CC}">
              <c16:uniqueId val="{0000000C-AD9B-44BF-B3DC-6F34DA7FA9C6}"/>
            </c:ext>
          </c:extLst>
        </c:ser>
        <c:dLbls>
          <c:showLegendKey val="0"/>
          <c:showVal val="0"/>
          <c:showCatName val="0"/>
          <c:showSerName val="0"/>
          <c:showPercent val="0"/>
          <c:showBubbleSize val="0"/>
        </c:dLbls>
        <c:gapWidth val="20"/>
        <c:overlap val="100"/>
        <c:axId val="329937664"/>
        <c:axId val="329939200"/>
      </c:barChart>
      <c:lineChart>
        <c:grouping val="standard"/>
        <c:varyColors val="0"/>
        <c:ser>
          <c:idx val="4"/>
          <c:order val="4"/>
          <c:tx>
            <c:v>Total</c:v>
          </c:tx>
          <c:spPr>
            <a:ln w="19050" cap="rnd" cmpd="sng" algn="ctr">
              <a:noFill/>
              <a:prstDash val="solid"/>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'ILS-Ex. 1'!$G$5:$G$13</c:f>
              <c:numCache>
                <c:formatCode>#,##0</c:formatCode>
                <c:ptCount val="9"/>
                <c:pt idx="0">
                  <c:v>10345.7027</c:v>
                </c:pt>
                <c:pt idx="1">
                  <c:v>9084</c:v>
                </c:pt>
                <c:pt idx="2">
                  <c:v>5343.93</c:v>
                </c:pt>
                <c:pt idx="3">
                  <c:v>11023.5</c:v>
                </c:pt>
                <c:pt idx="4">
                  <c:v>12526.082399999999</c:v>
                </c:pt>
                <c:pt idx="5">
                  <c:v>9391</c:v>
                </c:pt>
                <c:pt idx="6">
                  <c:v>14989.6</c:v>
                </c:pt>
                <c:pt idx="7">
                  <c:v>16564.8</c:v>
                </c:pt>
                <c:pt idx="8">
                  <c:v>16765</c:v>
                </c:pt>
              </c:numCache>
            </c:numRef>
          </c:val>
          <c:smooth val="0"/>
          <c:extLst xmlns:c15="http://schemas.microsoft.com/office/drawing/2012/chart">
            <c:ext xmlns:c16="http://schemas.microsoft.com/office/drawing/2014/chart" uri="{C3380CC4-5D6E-409C-BE32-E72D297353CC}">
              <c16:uniqueId val="{0000000D-AD9B-44BF-B3DC-6F34DA7FA9C6}"/>
            </c:ext>
          </c:extLst>
        </c:ser>
        <c:dLbls>
          <c:showLegendKey val="0"/>
          <c:showVal val="0"/>
          <c:showCatName val="0"/>
          <c:showSerName val="0"/>
          <c:showPercent val="0"/>
          <c:showBubbleSize val="0"/>
        </c:dLbls>
        <c:marker val="1"/>
        <c:smooth val="0"/>
        <c:axId val="329937664"/>
        <c:axId val="329939200"/>
      </c:lineChart>
      <c:catAx>
        <c:axId val="329937664"/>
        <c:scaling>
          <c:orientation val="minMax"/>
        </c:scaling>
        <c:delete val="0"/>
        <c:axPos val="b"/>
        <c:numFmt formatCode="General" sourceLinked="1"/>
        <c:majorTickMark val="none"/>
        <c:minorTickMark val="none"/>
        <c:tickLblPos val="low"/>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939200"/>
        <c:crosses val="autoZero"/>
        <c:auto val="1"/>
        <c:lblAlgn val="ctr"/>
        <c:lblOffset val="100"/>
        <c:noMultiLvlLbl val="0"/>
      </c:catAx>
      <c:valAx>
        <c:axId val="329939200"/>
        <c:scaling>
          <c:orientation val="minMax"/>
          <c:max val="20000"/>
        </c:scaling>
        <c:delete val="0"/>
        <c:axPos val="l"/>
        <c:numFmt formatCode="#,##0" sourceLinked="0"/>
        <c:majorTickMark val="none"/>
        <c:minorTickMark val="none"/>
        <c:tickLblPos val="none"/>
        <c:spPr>
          <a:noFill/>
          <a:ln w="6350" cap="flat" cmpd="sng" algn="ctr">
            <a:no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9937664"/>
        <c:crosses val="autoZero"/>
        <c:crossBetween val="between"/>
        <c:dispUnits>
          <c:builtInUnit val="thousands"/>
        </c:dispUnits>
      </c:valAx>
      <c:spPr>
        <a:solidFill>
          <a:schemeClr val="bg2"/>
        </a:solidFill>
        <a:ln>
          <a:noFill/>
        </a:ln>
        <a:effectLst>
          <a:outerShdw blurRad="50800" dist="38100" dir="2700000" algn="tl" rotWithShape="0">
            <a:prstClr val="black">
              <a:alpha val="40000"/>
            </a:prstClr>
          </a:outerShdw>
        </a:effectLst>
      </c:spPr>
    </c:plotArea>
    <c:legend>
      <c:legendPos val="b"/>
      <c:legendEntry>
        <c:idx val="4"/>
        <c:delete val="1"/>
      </c:legendEntry>
      <c:layout>
        <c:manualLayout>
          <c:xMode val="edge"/>
          <c:yMode val="edge"/>
          <c:x val="3.2721518437354479E-3"/>
          <c:y val="0.91597172512526859"/>
          <c:w val="0.99672784815626458"/>
          <c:h val="7.568082258268954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8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1534446675511E-2"/>
          <c:y val="3.3116850792724327E-2"/>
          <c:w val="0.80726189270609161"/>
          <c:h val="0.91933545901936486"/>
        </c:manualLayout>
      </c:layout>
      <c:pieChart>
        <c:varyColors val="1"/>
        <c:ser>
          <c:idx val="0"/>
          <c:order val="0"/>
          <c:tx>
            <c:strRef>
              <c:f>'ILS-Issuance from Angela'!$B$4</c:f>
              <c:strCache>
                <c:ptCount val="1"/>
                <c:pt idx="0">
                  <c:v>(%)</c:v>
                </c:pt>
              </c:strCache>
            </c:strRef>
          </c:tx>
          <c:spPr>
            <a:effectLst>
              <a:outerShdw blurRad="50800" dist="38100" dir="2700000" algn="tl" rotWithShape="0">
                <a:prstClr val="black">
                  <a:alpha val="40000"/>
                </a:prstClr>
              </a:outerShdw>
            </a:effectLst>
          </c:spPr>
          <c:dPt>
            <c:idx val="0"/>
            <c:bubble3D val="0"/>
            <c:spPr>
              <a:solidFill>
                <a:srgbClr val="00265D"/>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8B4A-42D0-AB38-2204721691F8}"/>
              </c:ext>
            </c:extLst>
          </c:dPt>
          <c:dPt>
            <c:idx val="1"/>
            <c:bubble3D val="0"/>
            <c:spPr>
              <a:solidFill>
                <a:srgbClr val="AC2015"/>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8B4A-42D0-AB38-2204721691F8}"/>
              </c:ext>
            </c:extLst>
          </c:dPt>
          <c:dPt>
            <c:idx val="2"/>
            <c:bubble3D val="0"/>
            <c:spPr>
              <a:solidFill>
                <a:srgbClr val="FDB913"/>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5-8B4A-42D0-AB38-2204721691F8}"/>
              </c:ext>
            </c:extLst>
          </c:dPt>
          <c:dPt>
            <c:idx val="3"/>
            <c:bubble3D val="0"/>
            <c:spPr>
              <a:solidFill>
                <a:srgbClr val="00B1B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7-8B4A-42D0-AB38-2204721691F8}"/>
              </c:ext>
            </c:extLst>
          </c:dPt>
          <c:dLbls>
            <c:delete val="1"/>
          </c:dLbls>
          <c:cat>
            <c:strRef>
              <c:f>'ILS-Issuance from Angela'!$A$5:$A$8</c:f>
              <c:strCache>
                <c:ptCount val="4"/>
                <c:pt idx="0">
                  <c:v>Catastrophe Bonds</c:v>
                </c:pt>
                <c:pt idx="1">
                  <c:v>Sidecars</c:v>
                </c:pt>
                <c:pt idx="2">
                  <c:v>ILWs</c:v>
                </c:pt>
                <c:pt idx="3">
                  <c:v>Collateralized Reinsurance</c:v>
                </c:pt>
              </c:strCache>
            </c:strRef>
          </c:cat>
          <c:val>
            <c:numRef>
              <c:f>'ILS-Issuance from Angela'!$B$5:$B$8</c:f>
              <c:numCache>
                <c:formatCode>#,##0</c:formatCode>
                <c:ptCount val="4"/>
                <c:pt idx="0">
                  <c:v>47</c:v>
                </c:pt>
                <c:pt idx="1">
                  <c:v>7</c:v>
                </c:pt>
                <c:pt idx="2">
                  <c:v>8</c:v>
                </c:pt>
                <c:pt idx="3">
                  <c:v>50</c:v>
                </c:pt>
              </c:numCache>
            </c:numRef>
          </c:val>
          <c:extLst>
            <c:ext xmlns:c16="http://schemas.microsoft.com/office/drawing/2014/chart" uri="{C3380CC4-5D6E-409C-BE32-E72D297353CC}">
              <c16:uniqueId val="{00000008-8B4A-42D0-AB38-2204721691F8}"/>
            </c:ext>
          </c:extLst>
        </c:ser>
        <c:ser>
          <c:idx val="1"/>
          <c:order val="1"/>
          <c:tx>
            <c:strRef>
              <c:f>'ILS-Issuance from Angela'!$C$4</c:f>
              <c:strCache>
                <c:ptCount val="1"/>
              </c:strCache>
            </c:strRef>
          </c:tx>
          <c:dLbls>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'ILS-Issuance from Angela'!$A$5:$A$8</c:f>
              <c:strCache>
                <c:ptCount val="4"/>
                <c:pt idx="0">
                  <c:v>Catastrophe Bonds</c:v>
                </c:pt>
                <c:pt idx="1">
                  <c:v>Sidecars</c:v>
                </c:pt>
                <c:pt idx="2">
                  <c:v>ILWs</c:v>
                </c:pt>
                <c:pt idx="3">
                  <c:v>Collateralized Reinsurance</c:v>
                </c:pt>
              </c:strCache>
            </c:strRef>
          </c:cat>
          <c:val>
            <c:numRef>
              <c:f>'ILS-Issuance from Angela'!$C$5:$C$11</c:f>
              <c:numCache>
                <c:formatCode>General</c:formatCode>
                <c:ptCount val="7"/>
              </c:numCache>
            </c:numRef>
          </c:val>
          <c:extLst>
            <c:ext xmlns:c16="http://schemas.microsoft.com/office/drawing/2014/chart" uri="{C3380CC4-5D6E-409C-BE32-E72D297353CC}">
              <c16:uniqueId val="{00000009-8B4A-42D0-AB38-2204721691F8}"/>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955168074409272E-2"/>
          <c:y val="3.4835049395181575E-2"/>
          <c:w val="0.90381471755614073"/>
          <c:h val="0.75538696774310921"/>
        </c:manualLayout>
      </c:layout>
      <c:barChart>
        <c:barDir val="col"/>
        <c:grouping val="clustered"/>
        <c:varyColors val="0"/>
        <c:ser>
          <c:idx val="2"/>
          <c:order val="2"/>
          <c:tx>
            <c:strRef>
              <c:f>'Ex. 3'!$F$3</c:f>
              <c:strCache>
                <c:ptCount val="1"/>
                <c:pt idx="0">
                  <c:v>Loss Multiple</c:v>
                </c:pt>
              </c:strCache>
            </c:strRef>
          </c:tx>
          <c:spPr>
            <a:solidFill>
              <a:srgbClr val="00265D"/>
            </a:solidFill>
            <a:effectLst>
              <a:outerShdw blurRad="50800" dist="38100" dir="2700000" algn="tl" rotWithShape="0">
                <a:prstClr val="black">
                  <a:alpha val="40000"/>
                </a:prstClr>
              </a:outerShdw>
            </a:effectLst>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'Ex. 3'!$A$4:$A$15</c:f>
              <c:strCache>
                <c:ptCount val="12"/>
                <c:pt idx="0">
                  <c:v>2014</c:v>
                </c:pt>
                <c:pt idx="1">
                  <c:v>2015</c:v>
                </c:pt>
                <c:pt idx="2">
                  <c:v>2016</c:v>
                </c:pt>
                <c:pt idx="3">
                  <c:v>2017</c:v>
                </c:pt>
                <c:pt idx="4">
                  <c:v>2018</c:v>
                </c:pt>
                <c:pt idx="5">
                  <c:v>2019</c:v>
                </c:pt>
                <c:pt idx="6">
                  <c:v>2020</c:v>
                </c:pt>
                <c:pt idx="7">
                  <c:v>2021</c:v>
                </c:pt>
                <c:pt idx="8">
                  <c:v>2022</c:v>
                </c:pt>
                <c:pt idx="9">
                  <c:v>2023</c:v>
                </c:pt>
                <c:pt idx="10">
                  <c:v>2024</c:v>
                </c:pt>
                <c:pt idx="11">
                  <c:v>1H25</c:v>
                </c:pt>
              </c:strCache>
            </c:strRef>
          </c:cat>
          <c:val>
            <c:numRef>
              <c:f>'Ex. 3'!$F$4:$F$15</c:f>
              <c:numCache>
                <c:formatCode>0.00</c:formatCode>
                <c:ptCount val="12"/>
                <c:pt idx="0">
                  <c:v>3.0014589499310076</c:v>
                </c:pt>
                <c:pt idx="1">
                  <c:v>2.4304229038185441</c:v>
                </c:pt>
                <c:pt idx="2">
                  <c:v>2.1298799494974716</c:v>
                </c:pt>
                <c:pt idx="3">
                  <c:v>2.0576514245614237</c:v>
                </c:pt>
                <c:pt idx="4">
                  <c:v>2.2888291707866837</c:v>
                </c:pt>
                <c:pt idx="5">
                  <c:v>2.3534035154575337</c:v>
                </c:pt>
                <c:pt idx="6">
                  <c:v>2.9317483618871556</c:v>
                </c:pt>
                <c:pt idx="7">
                  <c:v>2.5106033326487669</c:v>
                </c:pt>
                <c:pt idx="8">
                  <c:v>3.4471623986969706</c:v>
                </c:pt>
                <c:pt idx="9">
                  <c:v>4.429792557072866</c:v>
                </c:pt>
                <c:pt idx="10">
                  <c:v>3.8170443189992151</c:v>
                </c:pt>
                <c:pt idx="11">
                  <c:v>3.28</c:v>
                </c:pt>
              </c:numCache>
            </c:numRef>
          </c:val>
          <c:extLst>
            <c:ext xmlns:c16="http://schemas.microsoft.com/office/drawing/2014/chart" uri="{C3380CC4-5D6E-409C-BE32-E72D297353CC}">
              <c16:uniqueId val="{00000000-098E-4892-B2FD-F19CA5A0FA88}"/>
            </c:ext>
          </c:extLst>
        </c:ser>
        <c:dLbls>
          <c:showLegendKey val="0"/>
          <c:showVal val="0"/>
          <c:showCatName val="0"/>
          <c:showSerName val="0"/>
          <c:showPercent val="0"/>
          <c:showBubbleSize val="0"/>
        </c:dLbls>
        <c:gapWidth val="40"/>
        <c:axId val="1551764607"/>
        <c:axId val="1551761247"/>
      </c:barChart>
      <c:lineChart>
        <c:grouping val="standard"/>
        <c:varyColors val="0"/>
        <c:ser>
          <c:idx val="0"/>
          <c:order val="0"/>
          <c:tx>
            <c:strRef>
              <c:f>'Ex. 3'!$D$3</c:f>
              <c:strCache>
                <c:ptCount val="1"/>
                <c:pt idx="0">
                  <c:v>Spread* (%)</c:v>
                </c:pt>
              </c:strCache>
            </c:strRef>
          </c:tx>
          <c:spPr>
            <a:ln w="28575">
              <a:solidFill>
                <a:srgbClr val="AC2015"/>
              </a:solidFill>
            </a:ln>
            <a:effectLst>
              <a:outerShdw blurRad="50800" dist="38100" dir="2700000" algn="tl" rotWithShape="0">
                <a:prstClr val="black">
                  <a:alpha val="40000"/>
                </a:prstClr>
              </a:outerShdw>
            </a:effectLst>
          </c:spPr>
          <c:marker>
            <c:symbol val="none"/>
          </c:marker>
          <c:cat>
            <c:strRef>
              <c:f>'Ex. 3'!$A$4:$A$15</c:f>
              <c:strCache>
                <c:ptCount val="12"/>
                <c:pt idx="0">
                  <c:v>2014</c:v>
                </c:pt>
                <c:pt idx="1">
                  <c:v>2015</c:v>
                </c:pt>
                <c:pt idx="2">
                  <c:v>2016</c:v>
                </c:pt>
                <c:pt idx="3">
                  <c:v>2017</c:v>
                </c:pt>
                <c:pt idx="4">
                  <c:v>2018</c:v>
                </c:pt>
                <c:pt idx="5">
                  <c:v>2019</c:v>
                </c:pt>
                <c:pt idx="6">
                  <c:v>2020</c:v>
                </c:pt>
                <c:pt idx="7">
                  <c:v>2021</c:v>
                </c:pt>
                <c:pt idx="8">
                  <c:v>2022</c:v>
                </c:pt>
                <c:pt idx="9">
                  <c:v>2023</c:v>
                </c:pt>
                <c:pt idx="10">
                  <c:v>2024</c:v>
                </c:pt>
                <c:pt idx="11">
                  <c:v>1H25</c:v>
                </c:pt>
              </c:strCache>
            </c:strRef>
          </c:cat>
          <c:val>
            <c:numRef>
              <c:f>'Ex. 3'!$D$4:$D$15</c:f>
              <c:numCache>
                <c:formatCode>0.00</c:formatCode>
                <c:ptCount val="12"/>
                <c:pt idx="0">
                  <c:v>4.8126897526678931</c:v>
                </c:pt>
                <c:pt idx="1">
                  <c:v>5.3135628321847266</c:v>
                </c:pt>
                <c:pt idx="2">
                  <c:v>5.565517241379311</c:v>
                </c:pt>
                <c:pt idx="3">
                  <c:v>5.3318273231128304</c:v>
                </c:pt>
                <c:pt idx="4">
                  <c:v>4.9036731207289295</c:v>
                </c:pt>
                <c:pt idx="5">
                  <c:v>8.6496910401647789</c:v>
                </c:pt>
                <c:pt idx="6">
                  <c:v>7.0131340789901158</c:v>
                </c:pt>
                <c:pt idx="7">
                  <c:v>5.8811283859479344</c:v>
                </c:pt>
                <c:pt idx="8">
                  <c:v>7.6691229232212832</c:v>
                </c:pt>
                <c:pt idx="9">
                  <c:v>8.4990000000000006</c:v>
                </c:pt>
                <c:pt idx="10">
                  <c:v>8.3502719681763899</c:v>
                </c:pt>
                <c:pt idx="11">
                  <c:v>8.0359999999999996</c:v>
                </c:pt>
              </c:numCache>
            </c:numRef>
          </c:val>
          <c:smooth val="0"/>
          <c:extLst>
            <c:ext xmlns:c16="http://schemas.microsoft.com/office/drawing/2014/chart" uri="{C3380CC4-5D6E-409C-BE32-E72D297353CC}">
              <c16:uniqueId val="{00000001-098E-4892-B2FD-F19CA5A0FA88}"/>
            </c:ext>
          </c:extLst>
        </c:ser>
        <c:ser>
          <c:idx val="1"/>
          <c:order val="1"/>
          <c:tx>
            <c:strRef>
              <c:f>'Ex. 3'!$E$3</c:f>
              <c:strCache>
                <c:ptCount val="1"/>
                <c:pt idx="0">
                  <c:v>Expected Loss* (%)</c:v>
                </c:pt>
              </c:strCache>
            </c:strRef>
          </c:tx>
          <c:spPr>
            <a:ln w="28575">
              <a:solidFill>
                <a:srgbClr val="FDB913"/>
              </a:solidFill>
            </a:ln>
            <a:effectLst>
              <a:outerShdw blurRad="50800" dist="38100" dir="2700000" algn="tl" rotWithShape="0">
                <a:prstClr val="black">
                  <a:alpha val="40000"/>
                </a:prstClr>
              </a:outerShdw>
            </a:effectLst>
          </c:spPr>
          <c:marker>
            <c:symbol val="none"/>
          </c:marker>
          <c:cat>
            <c:strRef>
              <c:f>'Ex. 3'!$A$4:$A$15</c:f>
              <c:strCache>
                <c:ptCount val="12"/>
                <c:pt idx="0">
                  <c:v>2014</c:v>
                </c:pt>
                <c:pt idx="1">
                  <c:v>2015</c:v>
                </c:pt>
                <c:pt idx="2">
                  <c:v>2016</c:v>
                </c:pt>
                <c:pt idx="3">
                  <c:v>2017</c:v>
                </c:pt>
                <c:pt idx="4">
                  <c:v>2018</c:v>
                </c:pt>
                <c:pt idx="5">
                  <c:v>2019</c:v>
                </c:pt>
                <c:pt idx="6">
                  <c:v>2020</c:v>
                </c:pt>
                <c:pt idx="7">
                  <c:v>2021</c:v>
                </c:pt>
                <c:pt idx="8">
                  <c:v>2022</c:v>
                </c:pt>
                <c:pt idx="9">
                  <c:v>2023</c:v>
                </c:pt>
                <c:pt idx="10">
                  <c:v>2024</c:v>
                </c:pt>
                <c:pt idx="11">
                  <c:v>1H25</c:v>
                </c:pt>
              </c:strCache>
            </c:strRef>
          </c:cat>
          <c:val>
            <c:numRef>
              <c:f>'Ex. 3'!$E$4:$E$15</c:f>
              <c:numCache>
                <c:formatCode>0.00</c:formatCode>
                <c:ptCount val="12"/>
                <c:pt idx="0">
                  <c:v>1.6034501330689594</c:v>
                </c:pt>
                <c:pt idx="1">
                  <c:v>2.1862708847239527</c:v>
                </c:pt>
                <c:pt idx="2">
                  <c:v>2.6130661696178938</c:v>
                </c:pt>
                <c:pt idx="3">
                  <c:v>2.5912199021995566</c:v>
                </c:pt>
                <c:pt idx="4">
                  <c:v>2.1424373576309801</c:v>
                </c:pt>
                <c:pt idx="5">
                  <c:v>3.6753964984552003</c:v>
                </c:pt>
                <c:pt idx="6">
                  <c:v>2.3921337077087297</c:v>
                </c:pt>
                <c:pt idx="7">
                  <c:v>2.3425159639787285</c:v>
                </c:pt>
                <c:pt idx="8">
                  <c:v>2.2247640337804264</c:v>
                </c:pt>
                <c:pt idx="9">
                  <c:v>1.9186000000000001</c:v>
                </c:pt>
                <c:pt idx="10">
                  <c:v>2.1876277219557498</c:v>
                </c:pt>
                <c:pt idx="11">
                  <c:v>2.4500000000000002</c:v>
                </c:pt>
              </c:numCache>
            </c:numRef>
          </c:val>
          <c:smooth val="0"/>
          <c:extLst>
            <c:ext xmlns:c16="http://schemas.microsoft.com/office/drawing/2014/chart" uri="{C3380CC4-5D6E-409C-BE32-E72D297353CC}">
              <c16:uniqueId val="{00000002-098E-4892-B2FD-F19CA5A0FA88}"/>
            </c:ext>
          </c:extLst>
        </c:ser>
        <c:dLbls>
          <c:showLegendKey val="0"/>
          <c:showVal val="0"/>
          <c:showCatName val="0"/>
          <c:showSerName val="0"/>
          <c:showPercent val="0"/>
          <c:showBubbleSize val="0"/>
        </c:dLbls>
        <c:marker val="1"/>
        <c:smooth val="0"/>
        <c:axId val="370253184"/>
        <c:axId val="370254976"/>
      </c:lineChart>
      <c:dateAx>
        <c:axId val="370253184"/>
        <c:scaling>
          <c:orientation val="minMax"/>
        </c:scaling>
        <c:delete val="0"/>
        <c:axPos val="b"/>
        <c:numFmt formatCode="General" sourceLinked="1"/>
        <c:majorTickMark val="none"/>
        <c:minorTickMark val="none"/>
        <c:tickLblPos val="nextTo"/>
        <c:txPr>
          <a:bodyPr rot="0"/>
          <a:lstStyle/>
          <a:p>
            <a:pPr>
              <a:defRPr sz="1200" b="1"/>
            </a:pPr>
            <a:endParaRPr lang="en-US"/>
          </a:p>
        </c:txPr>
        <c:crossAx val="370254976"/>
        <c:crosses val="autoZero"/>
        <c:auto val="0"/>
        <c:lblOffset val="100"/>
        <c:baseTimeUnit val="days"/>
        <c:majorUnit val="1"/>
        <c:majorTimeUnit val="days"/>
      </c:dateAx>
      <c:valAx>
        <c:axId val="370254976"/>
        <c:scaling>
          <c:orientation val="minMax"/>
          <c:max val="10"/>
          <c:min val="0"/>
        </c:scaling>
        <c:delete val="0"/>
        <c:axPos val="l"/>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200" b="1" i="0" u="none" strike="noStrike" kern="1200" baseline="0">
                    <a:solidFill>
                      <a:schemeClr val="tx1"/>
                    </a:solidFill>
                    <a:latin typeface="Arial" panose="020B0604020202020204" pitchFamily="34" charset="0"/>
                    <a:cs typeface="Arial" panose="020B0604020202020204" pitchFamily="34" charset="0"/>
                  </a:rPr>
                  <a:t>Spread, Expected Loss (%)</a:t>
                </a:r>
              </a:p>
            </c:rich>
          </c:tx>
          <c:layout>
            <c:manualLayout>
              <c:xMode val="edge"/>
              <c:yMode val="edge"/>
              <c:x val="1.4817065933675834E-5"/>
              <c:y val="0.19033818891057841"/>
            </c:manualLayout>
          </c:layout>
          <c:overlay val="0"/>
          <c:spPr>
            <a:noFill/>
          </c:spPr>
        </c:title>
        <c:numFmt formatCode="#,##0" sourceLinked="0"/>
        <c:majorTickMark val="none"/>
        <c:minorTickMark val="none"/>
        <c:tickLblPos val="nextTo"/>
        <c:spPr>
          <a:ln>
            <a:noFill/>
          </a:ln>
        </c:spPr>
        <c:txPr>
          <a:bodyPr/>
          <a:lstStyle/>
          <a:p>
            <a:pPr>
              <a:defRPr sz="1200" b="1"/>
            </a:pPr>
            <a:endParaRPr lang="en-US"/>
          </a:p>
        </c:txPr>
        <c:crossAx val="370253184"/>
        <c:crosses val="autoZero"/>
        <c:crossBetween val="between"/>
        <c:minorUnit val="0.2"/>
      </c:valAx>
      <c:valAx>
        <c:axId val="1551761247"/>
        <c:scaling>
          <c:orientation val="minMax"/>
        </c:scaling>
        <c:delete val="0"/>
        <c:axPos val="r"/>
        <c:numFmt formatCode="0.0" sourceLinked="0"/>
        <c:majorTickMark val="none"/>
        <c:minorTickMark val="none"/>
        <c:tickLblPos val="none"/>
        <c:spPr>
          <a:ln>
            <a:noFill/>
          </a:ln>
        </c:spPr>
        <c:crossAx val="1551764607"/>
        <c:crosses val="max"/>
        <c:crossBetween val="between"/>
      </c:valAx>
      <c:dateAx>
        <c:axId val="1551764607"/>
        <c:scaling>
          <c:orientation val="minMax"/>
        </c:scaling>
        <c:delete val="1"/>
        <c:axPos val="b"/>
        <c:numFmt formatCode="General" sourceLinked="1"/>
        <c:majorTickMark val="out"/>
        <c:minorTickMark val="none"/>
        <c:tickLblPos val="nextTo"/>
        <c:crossAx val="1551761247"/>
        <c:crosses val="autoZero"/>
        <c:auto val="0"/>
        <c:lblOffset val="100"/>
        <c:baseTimeUnit val="days"/>
        <c:majorUnit val="1"/>
        <c:minorUnit val="1"/>
      </c:dateAx>
      <c:spPr>
        <a:solidFill>
          <a:srgbClr val="E1F4FF"/>
        </a:solidFill>
        <a:effectLst>
          <a:outerShdw blurRad="50800" dist="38100" dir="2700000" algn="tl" rotWithShape="0">
            <a:prstClr val="black">
              <a:alpha val="40000"/>
            </a:prstClr>
          </a:outerShdw>
        </a:effectLst>
      </c:spPr>
    </c:plotArea>
    <c:legend>
      <c:legendPos val="r"/>
      <c:layout>
        <c:manualLayout>
          <c:xMode val="edge"/>
          <c:yMode val="edge"/>
          <c:x val="1.1139569620622046E-3"/>
          <c:y val="0.92499348363425327"/>
          <c:w val="0.99775765529308835"/>
          <c:h val="4.0483841667762893E-2"/>
        </c:manualLayout>
      </c:layout>
      <c:overlay val="0"/>
      <c:txPr>
        <a:bodyPr/>
        <a:lstStyle/>
        <a:p>
          <a:pPr>
            <a:defRPr sz="1200" b="1"/>
          </a:pPr>
          <a:endParaRPr lang="en-US"/>
        </a:p>
      </c:txPr>
    </c:legend>
    <c:plotVisOnly val="1"/>
    <c:dispBlanksAs val="gap"/>
    <c:showDLblsOverMax val="0"/>
  </c:chart>
  <c:spPr>
    <a:ln>
      <a:noFill/>
    </a:ln>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17320557609772E-2"/>
          <c:y val="0.18520835495778978"/>
          <c:w val="0.94836535888478046"/>
          <c:h val="0.6660170356929509"/>
        </c:manualLayout>
      </c:layout>
      <c:barChart>
        <c:barDir val="col"/>
        <c:grouping val="clustered"/>
        <c:varyColors val="0"/>
        <c:ser>
          <c:idx val="0"/>
          <c:order val="0"/>
          <c:tx>
            <c:strRef>
              <c:f>Sheet12!$C$2</c:f>
              <c:strCache>
                <c:ptCount val="1"/>
                <c:pt idx="0">
                  <c:v>Five-Year Average Return on Equity</c:v>
                </c:pt>
              </c:strCache>
            </c:strRef>
          </c:tx>
          <c:spPr>
            <a:effectLst>
              <a:outerShdw blurRad="50800" dist="38100" dir="2700000" algn="tl" rotWithShape="0">
                <a:prstClr val="black">
                  <a:alpha val="40000"/>
                </a:prstClr>
              </a:outerShdw>
            </a:effectLst>
          </c:spPr>
          <c:invertIfNegative val="0"/>
          <c:dPt>
            <c:idx val="0"/>
            <c:invertIfNegative val="0"/>
            <c:bubble3D val="0"/>
            <c:spPr>
              <a:solidFill>
                <a:srgbClr val="00265D"/>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0-DA3B-46F9-B04B-C2C04FD0B77D}"/>
              </c:ext>
            </c:extLst>
          </c:dPt>
          <c:dPt>
            <c:idx val="1"/>
            <c:invertIfNegative val="0"/>
            <c:bubble3D val="0"/>
            <c:spPr>
              <a:solidFill>
                <a:srgbClr val="811A55"/>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0-FE75-4AAA-8D61-7768C9A34966}"/>
              </c:ext>
            </c:extLst>
          </c:dPt>
          <c:dPt>
            <c:idx val="2"/>
            <c:invertIfNegative val="0"/>
            <c:bubble3D val="0"/>
            <c:spPr>
              <a:solidFill>
                <a:srgbClr val="FDB913"/>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FE75-4AAA-8D61-7768C9A34966}"/>
              </c:ext>
            </c:extLst>
          </c:dPt>
          <c:dPt>
            <c:idx val="3"/>
            <c:invertIfNegative val="0"/>
            <c:bubble3D val="0"/>
            <c:spPr>
              <a:solidFill>
                <a:srgbClr val="00B1B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2-FE75-4AAA-8D61-7768C9A34966}"/>
              </c:ext>
            </c:extLst>
          </c:dPt>
          <c:dPt>
            <c:idx val="4"/>
            <c:invertIfNegative val="0"/>
            <c:bubble3D val="0"/>
            <c:spPr>
              <a:solidFill>
                <a:srgbClr val="AC2015"/>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FE75-4AAA-8D61-7768C9A34966}"/>
              </c:ext>
            </c:extLst>
          </c:dPt>
          <c:dLbls>
            <c:spPr>
              <a:noFill/>
              <a:ln>
                <a:noFill/>
              </a:ln>
              <a:effectLst/>
            </c:spPr>
            <c:txPr>
              <a:bodyPr wrap="square" lIns="38100" tIns="19050" rIns="38100" bIns="19050" anchor="ctr">
                <a:spAutoFit/>
              </a:bodyPr>
              <a:lstStyle/>
              <a:p>
                <a:pPr>
                  <a:defRPr sz="16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Sheet12!$B$3:$B$7</c:f>
              <c:strCache>
                <c:ptCount val="5"/>
                <c:pt idx="0">
                  <c:v>YE 2020</c:v>
                </c:pt>
                <c:pt idx="1">
                  <c:v>YE 2021</c:v>
                </c:pt>
                <c:pt idx="2">
                  <c:v>YE 2022</c:v>
                </c:pt>
                <c:pt idx="3">
                  <c:v>YE 2023</c:v>
                </c:pt>
                <c:pt idx="4">
                  <c:v>YE2024</c:v>
                </c:pt>
              </c:strCache>
            </c:strRef>
          </c:cat>
          <c:val>
            <c:numRef>
              <c:f>Sheet12!$C$3:$C$7</c:f>
              <c:numCache>
                <c:formatCode>0.0</c:formatCode>
                <c:ptCount val="5"/>
                <c:pt idx="0">
                  <c:v>4.3999999999999995</c:v>
                </c:pt>
                <c:pt idx="1">
                  <c:v>4.5</c:v>
                </c:pt>
                <c:pt idx="2">
                  <c:v>4.5999999999999996</c:v>
                </c:pt>
                <c:pt idx="3">
                  <c:v>8.6</c:v>
                </c:pt>
                <c:pt idx="4">
                  <c:v>10</c:v>
                </c:pt>
              </c:numCache>
            </c:numRef>
          </c:val>
          <c:extLst>
            <c:ext xmlns:c16="http://schemas.microsoft.com/office/drawing/2014/chart" uri="{C3380CC4-5D6E-409C-BE32-E72D297353CC}">
              <c16:uniqueId val="{00000000-3A9F-4CB9-8D60-B9318F006560}"/>
            </c:ext>
          </c:extLst>
        </c:ser>
        <c:dLbls>
          <c:dLblPos val="ctr"/>
          <c:showLegendKey val="0"/>
          <c:showVal val="1"/>
          <c:showCatName val="0"/>
          <c:showSerName val="0"/>
          <c:showPercent val="0"/>
          <c:showBubbleSize val="0"/>
        </c:dLbls>
        <c:gapWidth val="75"/>
        <c:overlap val="-25"/>
        <c:axId val="37805056"/>
        <c:axId val="37806848"/>
      </c:barChart>
      <c:catAx>
        <c:axId val="37805056"/>
        <c:scaling>
          <c:orientation val="minMax"/>
        </c:scaling>
        <c:delete val="0"/>
        <c:axPos val="b"/>
        <c:numFmt formatCode="General" sourceLinked="0"/>
        <c:majorTickMark val="none"/>
        <c:minorTickMark val="none"/>
        <c:tickLblPos val="nextTo"/>
        <c:txPr>
          <a:bodyPr/>
          <a:lstStyle/>
          <a:p>
            <a:pPr>
              <a:defRPr sz="1600" b="1">
                <a:latin typeface="Arial" panose="020B0604020202020204" pitchFamily="34" charset="0"/>
                <a:cs typeface="Arial" panose="020B0604020202020204" pitchFamily="34" charset="0"/>
              </a:defRPr>
            </a:pPr>
            <a:endParaRPr lang="en-US"/>
          </a:p>
        </c:txPr>
        <c:crossAx val="37806848"/>
        <c:crosses val="autoZero"/>
        <c:auto val="0"/>
        <c:lblAlgn val="ctr"/>
        <c:lblOffset val="100"/>
        <c:noMultiLvlLbl val="0"/>
      </c:catAx>
      <c:valAx>
        <c:axId val="37806848"/>
        <c:scaling>
          <c:orientation val="minMax"/>
          <c:max val="12"/>
          <c:min val="0"/>
        </c:scaling>
        <c:delete val="0"/>
        <c:axPos val="l"/>
        <c:numFmt formatCode="0.0" sourceLinked="1"/>
        <c:majorTickMark val="none"/>
        <c:minorTickMark val="none"/>
        <c:tickLblPos val="none"/>
        <c:spPr>
          <a:ln w="6350">
            <a:noFill/>
          </a:ln>
        </c:spPr>
        <c:crossAx val="37805056"/>
        <c:crosses val="autoZero"/>
        <c:crossBetween val="between"/>
      </c:valAx>
      <c:spPr>
        <a:solidFill>
          <a:srgbClr val="E1F4FF"/>
        </a:solidFill>
        <a:effectLst>
          <a:outerShdw blurRad="50800" dist="38100" dir="2700000" algn="tl" rotWithShape="0">
            <a:prstClr val="black">
              <a:alpha val="40000"/>
            </a:prstClr>
          </a:outerShdw>
        </a:effectLst>
      </c:spPr>
    </c:plotArea>
    <c:plotVisOnly val="1"/>
    <c:dispBlanksAs val="gap"/>
    <c:showDLblsOverMax val="0"/>
  </c:chart>
  <c:spPr>
    <a:no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746024490507725E-2"/>
          <c:y val="0.26758344905253412"/>
          <c:w val="0.93026257930667566"/>
          <c:h val="0.5991131853081948"/>
        </c:manualLayout>
      </c:layout>
      <c:barChart>
        <c:barDir val="col"/>
        <c:grouping val="clustered"/>
        <c:varyColors val="0"/>
        <c:ser>
          <c:idx val="0"/>
          <c:order val="0"/>
          <c:tx>
            <c:strRef>
              <c:f>'Trend Summary Exhibits'!$J$1</c:f>
              <c:strCache>
                <c:ptCount val="1"/>
                <c:pt idx="0">
                  <c:v>Return on Equity</c:v>
                </c:pt>
              </c:strCache>
            </c:strRef>
          </c:tx>
          <c:spPr>
            <a:solidFill>
              <a:srgbClr val="00265D"/>
            </a:solidFill>
            <a:effectLst>
              <a:outerShdw blurRad="50800" dist="38100" dir="2700000" algn="tl" rotWithShape="0">
                <a:prstClr val="black">
                  <a:alpha val="40000"/>
                </a:prstClr>
              </a:outerShdw>
            </a:effectLst>
          </c:spPr>
          <c:invertIfNegative val="0"/>
          <c:dLbls>
            <c:dLbl>
              <c:idx val="2"/>
              <c:layout>
                <c:manualLayout>
                  <c:x val="-4.7812421704806485E-3"/>
                  <c:y val="-5.3787238916008446E-3"/>
                </c:manualLayout>
              </c:layout>
              <c:numFmt formatCode="0.0" sourceLinked="0"/>
              <c:spPr>
                <a:solidFill>
                  <a:srgbClr val="00265D"/>
                </a:solidFill>
                <a:ln>
                  <a:noFill/>
                </a:ln>
                <a:effectLst/>
              </c:spPr>
              <c:txPr>
                <a:bodyPr/>
                <a:lstStyle/>
                <a:p>
                  <a:pPr>
                    <a:defRPr sz="1600" b="1">
                      <a:solidFill>
                        <a:schemeClr val="bg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4C-4537-AE07-CDDCB7EAF024}"/>
                </c:ext>
              </c:extLst>
            </c:dLbl>
            <c:numFmt formatCode="0.0" sourceLinked="0"/>
            <c:spPr>
              <a:noFill/>
              <a:ln>
                <a:noFill/>
              </a:ln>
              <a:effectLst/>
            </c:spPr>
            <c:txPr>
              <a:bodyPr/>
              <a:lstStyle/>
              <a:p>
                <a:pPr>
                  <a:defRPr sz="16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'Trend Summary Exhibits'!$I$5:$I$9</c:f>
              <c:numCache>
                <c:formatCode>General</c:formatCode>
                <c:ptCount val="5"/>
                <c:pt idx="0">
                  <c:v>2020</c:v>
                </c:pt>
                <c:pt idx="1">
                  <c:v>2021</c:v>
                </c:pt>
                <c:pt idx="2">
                  <c:v>2022</c:v>
                </c:pt>
                <c:pt idx="3">
                  <c:v>2023</c:v>
                </c:pt>
                <c:pt idx="4">
                  <c:v>2024</c:v>
                </c:pt>
              </c:numCache>
            </c:numRef>
          </c:cat>
          <c:val>
            <c:numRef>
              <c:f>'Trend Summary Exhibits'!$J$5:$J$9</c:f>
              <c:numCache>
                <c:formatCode>0.00</c:formatCode>
                <c:ptCount val="5"/>
                <c:pt idx="0">
                  <c:v>2.5</c:v>
                </c:pt>
                <c:pt idx="1">
                  <c:v>8.9</c:v>
                </c:pt>
                <c:pt idx="2">
                  <c:v>0.9</c:v>
                </c:pt>
                <c:pt idx="3">
                  <c:v>20.9</c:v>
                </c:pt>
                <c:pt idx="4">
                  <c:v>17</c:v>
                </c:pt>
              </c:numCache>
            </c:numRef>
          </c:val>
          <c:extLst>
            <c:ext xmlns:c16="http://schemas.microsoft.com/office/drawing/2014/chart" uri="{C3380CC4-5D6E-409C-BE32-E72D297353CC}">
              <c16:uniqueId val="{00000000-7DB6-4E10-9B45-493B8B0BED15}"/>
            </c:ext>
          </c:extLst>
        </c:ser>
        <c:dLbls>
          <c:showLegendKey val="0"/>
          <c:showVal val="0"/>
          <c:showCatName val="0"/>
          <c:showSerName val="0"/>
          <c:showPercent val="0"/>
          <c:showBubbleSize val="0"/>
        </c:dLbls>
        <c:gapWidth val="50"/>
        <c:axId val="89868160"/>
        <c:axId val="89869696"/>
      </c:barChart>
      <c:lineChart>
        <c:grouping val="standard"/>
        <c:varyColors val="0"/>
        <c:ser>
          <c:idx val="1"/>
          <c:order val="1"/>
          <c:tx>
            <c:strRef>
              <c:f>'Trend Summary Exhibits'!$K$1</c:f>
              <c:strCache>
                <c:ptCount val="1"/>
                <c:pt idx="0">
                  <c:v>Five-Year Average</c:v>
                </c:pt>
              </c:strCache>
            </c:strRef>
          </c:tx>
          <c:spPr>
            <a:ln w="57150">
              <a:solidFill>
                <a:srgbClr val="C0504D"/>
              </a:solidFill>
            </a:ln>
          </c:spPr>
          <c:marker>
            <c:symbol val="none"/>
          </c:marker>
          <c:cat>
            <c:numRef>
              <c:f>'Trend Summary Exhibits'!$I$5:$I$9</c:f>
              <c:numCache>
                <c:formatCode>General</c:formatCode>
                <c:ptCount val="5"/>
                <c:pt idx="0">
                  <c:v>2020</c:v>
                </c:pt>
                <c:pt idx="1">
                  <c:v>2021</c:v>
                </c:pt>
                <c:pt idx="2">
                  <c:v>2022</c:v>
                </c:pt>
                <c:pt idx="3">
                  <c:v>2023</c:v>
                </c:pt>
                <c:pt idx="4">
                  <c:v>2024</c:v>
                </c:pt>
              </c:numCache>
            </c:numRef>
          </c:cat>
          <c:val>
            <c:numRef>
              <c:f>'Trend Summary Exhibits'!$K$5:$K$9</c:f>
              <c:numCache>
                <c:formatCode>0.00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1-7DB6-4E10-9B45-493B8B0BED15}"/>
            </c:ext>
          </c:extLst>
        </c:ser>
        <c:dLbls>
          <c:showLegendKey val="0"/>
          <c:showVal val="0"/>
          <c:showCatName val="0"/>
          <c:showSerName val="0"/>
          <c:showPercent val="0"/>
          <c:showBubbleSize val="0"/>
        </c:dLbls>
        <c:marker val="1"/>
        <c:smooth val="0"/>
        <c:axId val="89868160"/>
        <c:axId val="89869696"/>
      </c:lineChart>
      <c:catAx>
        <c:axId val="89868160"/>
        <c:scaling>
          <c:orientation val="minMax"/>
        </c:scaling>
        <c:delete val="0"/>
        <c:axPos val="b"/>
        <c:numFmt formatCode="General" sourceLinked="1"/>
        <c:majorTickMark val="none"/>
        <c:minorTickMark val="none"/>
        <c:tickLblPos val="nextTo"/>
        <c:spPr>
          <a:ln w="9525">
            <a:solidFill>
              <a:srgbClr val="182C68"/>
            </a:solidFill>
          </a:ln>
        </c:spPr>
        <c:txPr>
          <a:bodyPr/>
          <a:lstStyle/>
          <a:p>
            <a:pPr>
              <a:defRPr sz="1600" b="1">
                <a:solidFill>
                  <a:schemeClr val="tx1"/>
                </a:solidFill>
                <a:latin typeface="Arial" panose="020B0604020202020204" pitchFamily="34" charset="0"/>
                <a:cs typeface="Arial" panose="020B0604020202020204" pitchFamily="34" charset="0"/>
              </a:defRPr>
            </a:pPr>
            <a:endParaRPr lang="en-US"/>
          </a:p>
        </c:txPr>
        <c:crossAx val="89869696"/>
        <c:crosses val="autoZero"/>
        <c:auto val="1"/>
        <c:lblAlgn val="ctr"/>
        <c:lblOffset val="100"/>
        <c:noMultiLvlLbl val="0"/>
      </c:catAx>
      <c:valAx>
        <c:axId val="89869696"/>
        <c:scaling>
          <c:orientation val="minMax"/>
        </c:scaling>
        <c:delete val="1"/>
        <c:axPos val="l"/>
        <c:numFmt formatCode="0%" sourceLinked="0"/>
        <c:majorTickMark val="none"/>
        <c:minorTickMark val="none"/>
        <c:tickLblPos val="nextTo"/>
        <c:crossAx val="89868160"/>
        <c:crosses val="autoZero"/>
        <c:crossBetween val="between"/>
      </c:valAx>
      <c:spPr>
        <a:solidFill>
          <a:srgbClr val="E1F4FF"/>
        </a:solidFill>
        <a:effectLst>
          <a:outerShdw blurRad="50800" dist="38100" dir="2700000" algn="tl" rotWithShape="0">
            <a:prstClr val="black">
              <a:alpha val="40000"/>
            </a:prstClr>
          </a:outerShdw>
        </a:effectLst>
      </c:spPr>
    </c:plotArea>
    <c:plotVisOnly val="1"/>
    <c:dispBlanksAs val="gap"/>
    <c:showDLblsOverMax val="0"/>
  </c:chart>
  <c:spPr>
    <a:noFill/>
    <a:ln w="9525" cap="flat" cmpd="sng" algn="ctr">
      <a:noFill/>
      <a:prstDash val="solid"/>
      <a:round/>
    </a:ln>
    <a:effectLst/>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7354102544887378E-2"/>
          <c:w val="0.96848578302712163"/>
          <c:h val="0.77635889299269856"/>
        </c:manualLayout>
      </c:layout>
      <c:barChart>
        <c:barDir val="col"/>
        <c:grouping val="clustered"/>
        <c:varyColors val="0"/>
        <c:ser>
          <c:idx val="1"/>
          <c:order val="0"/>
          <c:tx>
            <c:strRef>
              <c:f>'US&amp;B'!$C$2</c:f>
              <c:strCache>
                <c:ptCount val="1"/>
                <c:pt idx="0">
                  <c:v>Combined Ratio</c:v>
                </c:pt>
              </c:strCache>
            </c:strRef>
          </c:tx>
          <c:spPr>
            <a:solidFill>
              <a:srgbClr val="00265D"/>
            </a:solidFill>
            <a:ln w="38100">
              <a:noFill/>
            </a:ln>
            <a:effectLst>
              <a:outerShdw blurRad="50800" dist="38100" dir="2700000" algn="tl" rotWithShape="0">
                <a:prstClr val="black">
                  <a:alpha val="40000"/>
                </a:prstClr>
              </a:outerShdw>
            </a:effectLst>
          </c:spPr>
          <c:invertIfNegative val="0"/>
          <c:dPt>
            <c:idx val="0"/>
            <c:invertIfNegative val="0"/>
            <c:bubble3D val="0"/>
            <c:spPr>
              <a:solidFill>
                <a:srgbClr val="00265D"/>
              </a:solidFill>
              <a:ln w="38100" cap="rnd">
                <a:no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6-FD99-4875-90D0-11DA1B7D4F69}"/>
              </c:ext>
            </c:extLst>
          </c:dPt>
          <c:dPt>
            <c:idx val="1"/>
            <c:invertIfNegative val="0"/>
            <c:bubble3D val="0"/>
            <c:spPr>
              <a:solidFill>
                <a:srgbClr val="00265D"/>
              </a:solidFill>
              <a:ln w="38100" cap="rnd">
                <a:no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D99-4875-90D0-11DA1B7D4F69}"/>
              </c:ext>
            </c:extLst>
          </c:dPt>
          <c:dPt>
            <c:idx val="4"/>
            <c:invertIfNegative val="0"/>
            <c:bubble3D val="0"/>
            <c:spPr>
              <a:solidFill>
                <a:srgbClr val="00265D"/>
              </a:solidFill>
              <a:ln w="38100" cap="rnd">
                <a:no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128-41E2-8661-5211FE26AB68}"/>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'US&amp;B'!$B$4:$B$8</c:f>
              <c:numCache>
                <c:formatCode>General</c:formatCode>
                <c:ptCount val="5"/>
                <c:pt idx="0">
                  <c:v>2020</c:v>
                </c:pt>
                <c:pt idx="1">
                  <c:v>2021</c:v>
                </c:pt>
                <c:pt idx="2">
                  <c:v>2022</c:v>
                </c:pt>
                <c:pt idx="3">
                  <c:v>2023</c:v>
                </c:pt>
                <c:pt idx="4">
                  <c:v>2024</c:v>
                </c:pt>
              </c:numCache>
            </c:numRef>
          </c:cat>
          <c:val>
            <c:numRef>
              <c:f>'US&amp;B'!$C$4:$C$8</c:f>
              <c:numCache>
                <c:formatCode>0.0</c:formatCode>
                <c:ptCount val="5"/>
                <c:pt idx="0">
                  <c:v>101.3</c:v>
                </c:pt>
                <c:pt idx="1">
                  <c:v>94.8</c:v>
                </c:pt>
                <c:pt idx="2">
                  <c:v>91.4</c:v>
                </c:pt>
                <c:pt idx="3">
                  <c:v>85.1</c:v>
                </c:pt>
                <c:pt idx="4">
                  <c:v>89.5</c:v>
                </c:pt>
              </c:numCache>
            </c:numRef>
          </c:val>
          <c:extLst>
            <c:ext xmlns:c16="http://schemas.microsoft.com/office/drawing/2014/chart" uri="{C3380CC4-5D6E-409C-BE32-E72D297353CC}">
              <c16:uniqueId val="{00000007-FD99-4875-90D0-11DA1B7D4F69}"/>
            </c:ext>
          </c:extLst>
        </c:ser>
        <c:dLbls>
          <c:showLegendKey val="0"/>
          <c:showVal val="0"/>
          <c:showCatName val="0"/>
          <c:showSerName val="0"/>
          <c:showPercent val="0"/>
          <c:showBubbleSize val="0"/>
        </c:dLbls>
        <c:gapWidth val="50"/>
        <c:axId val="2115410784"/>
        <c:axId val="2115414528"/>
      </c:barChart>
      <c:lineChart>
        <c:grouping val="standard"/>
        <c:varyColors val="0"/>
        <c:ser>
          <c:idx val="4"/>
          <c:order val="1"/>
          <c:tx>
            <c:strRef>
              <c:f>'US&amp;B'!$D$2</c:f>
              <c:strCache>
                <c:ptCount val="1"/>
                <c:pt idx="0">
                  <c:v>Return on Equity (ROE)</c:v>
                </c:pt>
              </c:strCache>
            </c:strRef>
          </c:tx>
          <c:spPr>
            <a:ln w="28575" cap="rnd">
              <a:solidFill>
                <a:srgbClr val="AC2015"/>
              </a:solidFill>
              <a:round/>
            </a:ln>
            <a:effectLst>
              <a:outerShdw blurRad="50800" dist="38100" dir="2700000" algn="tl" rotWithShape="0">
                <a:prstClr val="black">
                  <a:alpha val="40000"/>
                </a:prstClr>
              </a:outerShdw>
            </a:effectLst>
          </c:spPr>
          <c:marker>
            <c:symbol val="none"/>
          </c:marker>
          <c:dLbls>
            <c:dLbl>
              <c:idx val="1"/>
              <c:layout>
                <c:manualLayout>
                  <c:x val="-5.0638888888888886E-2"/>
                  <c:y val="4.16666666666667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28-41E2-8661-5211FE26AB68}"/>
                </c:ext>
              </c:extLst>
            </c:dLbl>
            <c:dLbl>
              <c:idx val="2"/>
              <c:layout>
                <c:manualLayout>
                  <c:x val="-4.7541776027996502E-2"/>
                  <c:y val="-6.94444444444445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99-4875-90D0-11DA1B7D4F69}"/>
                </c:ext>
              </c:extLst>
            </c:dLbl>
            <c:dLbl>
              <c:idx val="4"/>
              <c:layout>
                <c:manualLayout>
                  <c:x val="-3.9527777777777877E-2"/>
                  <c:y val="-3.44352461464835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28-41E2-8661-5211FE26AB68}"/>
                </c:ext>
              </c:extLst>
            </c:dLbl>
            <c:spPr>
              <a:solidFill>
                <a:srgbClr val="AC2015"/>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'US&amp;B'!$B$4:$B$8</c:f>
              <c:numCache>
                <c:formatCode>General</c:formatCode>
                <c:ptCount val="5"/>
                <c:pt idx="0">
                  <c:v>2020</c:v>
                </c:pt>
                <c:pt idx="1">
                  <c:v>2021</c:v>
                </c:pt>
                <c:pt idx="2">
                  <c:v>2022</c:v>
                </c:pt>
                <c:pt idx="3">
                  <c:v>2023</c:v>
                </c:pt>
                <c:pt idx="4">
                  <c:v>2024</c:v>
                </c:pt>
              </c:numCache>
            </c:numRef>
          </c:cat>
          <c:val>
            <c:numRef>
              <c:f>'US&amp;B'!$D$4:$D$8</c:f>
              <c:numCache>
                <c:formatCode>0.0</c:formatCode>
                <c:ptCount val="5"/>
                <c:pt idx="0">
                  <c:v>5.8</c:v>
                </c:pt>
                <c:pt idx="1">
                  <c:v>11.5</c:v>
                </c:pt>
                <c:pt idx="2">
                  <c:v>-2.6</c:v>
                </c:pt>
                <c:pt idx="3">
                  <c:v>23</c:v>
                </c:pt>
                <c:pt idx="4">
                  <c:v>16.8</c:v>
                </c:pt>
              </c:numCache>
            </c:numRef>
          </c:val>
          <c:smooth val="0"/>
          <c:extLst>
            <c:ext xmlns:c16="http://schemas.microsoft.com/office/drawing/2014/chart" uri="{C3380CC4-5D6E-409C-BE32-E72D297353CC}">
              <c16:uniqueId val="{0000000B-FD99-4875-90D0-11DA1B7D4F69}"/>
            </c:ext>
          </c:extLst>
        </c:ser>
        <c:dLbls>
          <c:showLegendKey val="0"/>
          <c:showVal val="0"/>
          <c:showCatName val="0"/>
          <c:showSerName val="0"/>
          <c:showPercent val="0"/>
          <c:showBubbleSize val="0"/>
        </c:dLbls>
        <c:marker val="1"/>
        <c:smooth val="0"/>
        <c:axId val="1308642272"/>
        <c:axId val="1308635072"/>
      </c:lineChart>
      <c:catAx>
        <c:axId val="211541078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414528"/>
        <c:crosses val="autoZero"/>
        <c:auto val="1"/>
        <c:lblAlgn val="ctr"/>
        <c:lblOffset val="100"/>
        <c:noMultiLvlLbl val="0"/>
      </c:catAx>
      <c:valAx>
        <c:axId val="2115414528"/>
        <c:scaling>
          <c:orientation val="minMax"/>
          <c:min val="0"/>
        </c:scaling>
        <c:delete val="0"/>
        <c:axPos val="l"/>
        <c:numFmt formatCode="#,##0" sourceLinked="0"/>
        <c:majorTickMark val="out"/>
        <c:minorTickMark val="none"/>
        <c:tickLblPos val="none"/>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410784"/>
        <c:crosses val="autoZero"/>
        <c:crossBetween val="between"/>
      </c:valAx>
      <c:valAx>
        <c:axId val="1308635072"/>
        <c:scaling>
          <c:orientation val="minMax"/>
        </c:scaling>
        <c:delete val="0"/>
        <c:axPos val="r"/>
        <c:numFmt formatCode="0_ ;[Red]\-0\ " sourceLinked="0"/>
        <c:majorTickMark val="out"/>
        <c:minorTickMark val="none"/>
        <c:tickLblPos val="none"/>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08642272"/>
        <c:crosses val="max"/>
        <c:crossBetween val="between"/>
      </c:valAx>
      <c:catAx>
        <c:axId val="1308642272"/>
        <c:scaling>
          <c:orientation val="minMax"/>
        </c:scaling>
        <c:delete val="1"/>
        <c:axPos val="b"/>
        <c:numFmt formatCode="General" sourceLinked="1"/>
        <c:majorTickMark val="out"/>
        <c:minorTickMark val="none"/>
        <c:tickLblPos val="nextTo"/>
        <c:crossAx val="1308635072"/>
        <c:crosses val="autoZero"/>
        <c:auto val="1"/>
        <c:lblAlgn val="ctr"/>
        <c:lblOffset val="100"/>
        <c:noMultiLvlLbl val="0"/>
      </c:catAx>
      <c:spPr>
        <a:solidFill>
          <a:srgbClr val="E1F4FF"/>
        </a:solidFill>
        <a:ln>
          <a:noFill/>
        </a:ln>
        <a:effectLst>
          <a:outerShdw blurRad="50800" dist="38100" dir="2700000" algn="tl" rotWithShape="0">
            <a:prstClr val="black">
              <a:alpha val="40000"/>
            </a:prstClr>
          </a:outerShdw>
        </a:effectLst>
      </c:spPr>
    </c:plotArea>
    <c:plotVisOnly val="1"/>
    <c:dispBlanksAs val="gap"/>
    <c:showDLblsOverMax val="0"/>
  </c:chart>
  <c:spPr>
    <a:noFill/>
    <a:ln w="9525" cap="flat" cmpd="sng" algn="ctr">
      <a:noFill/>
      <a:round/>
    </a:ln>
    <a:effectLst/>
  </c:spPr>
  <c:txPr>
    <a:bodyPr/>
    <a:lstStyle/>
    <a:p>
      <a:pPr>
        <a:defRPr sz="10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7354102544887378E-2"/>
          <c:w val="0.96848578302712163"/>
          <c:h val="0.69504064204975591"/>
        </c:manualLayout>
      </c:layout>
      <c:barChart>
        <c:barDir val="col"/>
        <c:grouping val="clustered"/>
        <c:varyColors val="0"/>
        <c:ser>
          <c:idx val="1"/>
          <c:order val="0"/>
          <c:tx>
            <c:strRef>
              <c:f>European!$C$2</c:f>
              <c:strCache>
                <c:ptCount val="1"/>
                <c:pt idx="0">
                  <c:v>Combined Ratio</c:v>
                </c:pt>
              </c:strCache>
            </c:strRef>
          </c:tx>
          <c:spPr>
            <a:solidFill>
              <a:srgbClr val="00265D"/>
            </a:solidFill>
            <a:ln w="38100">
              <a:noFill/>
            </a:ln>
            <a:effectLst>
              <a:outerShdw blurRad="50800" dist="38100" dir="2700000" algn="tl" rotWithShape="0">
                <a:prstClr val="black">
                  <a:alpha val="40000"/>
                </a:prstClr>
              </a:outerShdw>
            </a:effectLst>
          </c:spPr>
          <c:invertIfNegative val="0"/>
          <c:dPt>
            <c:idx val="0"/>
            <c:invertIfNegative val="0"/>
            <c:bubble3D val="0"/>
            <c:spPr>
              <a:solidFill>
                <a:srgbClr val="00265D"/>
              </a:solidFill>
              <a:ln w="38100" cap="rnd">
                <a:no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352-4FA5-93B2-9C2195DB311D}"/>
              </c:ext>
            </c:extLst>
          </c:dPt>
          <c:dPt>
            <c:idx val="1"/>
            <c:invertIfNegative val="0"/>
            <c:bubble3D val="0"/>
            <c:spPr>
              <a:solidFill>
                <a:srgbClr val="00265D"/>
              </a:solidFill>
              <a:ln w="38100" cap="rnd">
                <a:no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41F-47E2-A1A8-CE96F7E97B70}"/>
              </c:ext>
            </c:extLst>
          </c:dPt>
          <c:dPt>
            <c:idx val="4"/>
            <c:invertIfNegative val="0"/>
            <c:bubble3D val="0"/>
            <c:spPr>
              <a:solidFill>
                <a:srgbClr val="00265D"/>
              </a:solidFill>
              <a:ln w="38100" cap="rnd">
                <a:no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352-4FA5-93B2-9C2195DB311D}"/>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European!$B$4:$B$8</c:f>
              <c:strCache>
                <c:ptCount val="5"/>
                <c:pt idx="0">
                  <c:v>2020</c:v>
                </c:pt>
                <c:pt idx="1">
                  <c:v>2021</c:v>
                </c:pt>
                <c:pt idx="2">
                  <c:v>2022</c:v>
                </c:pt>
                <c:pt idx="3">
                  <c:v>2023
IFRS 17</c:v>
                </c:pt>
                <c:pt idx="4">
                  <c:v>2024
IFRS 17</c:v>
                </c:pt>
              </c:strCache>
            </c:strRef>
          </c:cat>
          <c:val>
            <c:numRef>
              <c:f>European!$C$4:$C$8</c:f>
              <c:numCache>
                <c:formatCode>0.0</c:formatCode>
                <c:ptCount val="5"/>
                <c:pt idx="0">
                  <c:v>103.9</c:v>
                </c:pt>
                <c:pt idx="1">
                  <c:v>98.1</c:v>
                </c:pt>
                <c:pt idx="2">
                  <c:v>99.7</c:v>
                </c:pt>
                <c:pt idx="3">
                  <c:v>87.6</c:v>
                </c:pt>
                <c:pt idx="4">
                  <c:v>86.4</c:v>
                </c:pt>
              </c:numCache>
            </c:numRef>
          </c:val>
          <c:extLst>
            <c:ext xmlns:c16="http://schemas.microsoft.com/office/drawing/2014/chart" uri="{C3380CC4-5D6E-409C-BE32-E72D297353CC}">
              <c16:uniqueId val="{00000006-041F-47E2-A1A8-CE96F7E97B70}"/>
            </c:ext>
          </c:extLst>
        </c:ser>
        <c:dLbls>
          <c:showLegendKey val="0"/>
          <c:showVal val="0"/>
          <c:showCatName val="0"/>
          <c:showSerName val="0"/>
          <c:showPercent val="0"/>
          <c:showBubbleSize val="0"/>
        </c:dLbls>
        <c:gapWidth val="50"/>
        <c:axId val="2115410784"/>
        <c:axId val="2115414528"/>
      </c:barChart>
      <c:lineChart>
        <c:grouping val="standard"/>
        <c:varyColors val="0"/>
        <c:ser>
          <c:idx val="4"/>
          <c:order val="1"/>
          <c:tx>
            <c:strRef>
              <c:f>European!$D$2</c:f>
              <c:strCache>
                <c:ptCount val="1"/>
                <c:pt idx="0">
                  <c:v>Return on Equity (ROE)</c:v>
                </c:pt>
              </c:strCache>
            </c:strRef>
          </c:tx>
          <c:spPr>
            <a:ln w="28575" cap="rnd">
              <a:solidFill>
                <a:srgbClr val="AC2015"/>
              </a:solidFill>
              <a:round/>
            </a:ln>
            <a:effectLst>
              <a:outerShdw blurRad="50800" dist="38100" dir="2700000" algn="tl" rotWithShape="0">
                <a:prstClr val="black">
                  <a:alpha val="40000"/>
                </a:prstClr>
              </a:outerShdw>
            </a:effectLst>
          </c:spPr>
          <c:marker>
            <c:symbol val="none"/>
          </c:marker>
          <c:dPt>
            <c:idx val="3"/>
            <c:marker>
              <c:symbol val="none"/>
            </c:marker>
            <c:bubble3D val="0"/>
            <c:spPr>
              <a:ln w="28575" cap="rnd">
                <a:no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7-5352-4FA5-93B2-9C2195DB311D}"/>
              </c:ext>
            </c:extLst>
          </c:dPt>
          <c:dLbls>
            <c:spPr>
              <a:solidFill>
                <a:srgbClr val="AC2015"/>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European!$B$4:$B$8</c:f>
              <c:strCache>
                <c:ptCount val="5"/>
                <c:pt idx="0">
                  <c:v>2020</c:v>
                </c:pt>
                <c:pt idx="1">
                  <c:v>2021</c:v>
                </c:pt>
                <c:pt idx="2">
                  <c:v>2022</c:v>
                </c:pt>
                <c:pt idx="3">
                  <c:v>2023
IFRS 17</c:v>
                </c:pt>
                <c:pt idx="4">
                  <c:v>2024
IFRS 17</c:v>
                </c:pt>
              </c:strCache>
            </c:strRef>
          </c:cat>
          <c:val>
            <c:numRef>
              <c:f>European!$D$4:$D$8</c:f>
              <c:numCache>
                <c:formatCode>0.0</c:formatCode>
                <c:ptCount val="5"/>
                <c:pt idx="0">
                  <c:v>5.2</c:v>
                </c:pt>
                <c:pt idx="1">
                  <c:v>9.1999999999999993</c:v>
                </c:pt>
                <c:pt idx="2">
                  <c:v>10.5</c:v>
                </c:pt>
                <c:pt idx="3">
                  <c:v>17.399999999999999</c:v>
                </c:pt>
                <c:pt idx="4">
                  <c:v>16.2</c:v>
                </c:pt>
              </c:numCache>
            </c:numRef>
          </c:val>
          <c:smooth val="0"/>
          <c:extLst>
            <c:ext xmlns:c16="http://schemas.microsoft.com/office/drawing/2014/chart" uri="{C3380CC4-5D6E-409C-BE32-E72D297353CC}">
              <c16:uniqueId val="{00000007-041F-47E2-A1A8-CE96F7E97B70}"/>
            </c:ext>
          </c:extLst>
        </c:ser>
        <c:dLbls>
          <c:showLegendKey val="0"/>
          <c:showVal val="0"/>
          <c:showCatName val="0"/>
          <c:showSerName val="0"/>
          <c:showPercent val="0"/>
          <c:showBubbleSize val="0"/>
        </c:dLbls>
        <c:marker val="1"/>
        <c:smooth val="0"/>
        <c:axId val="1308642272"/>
        <c:axId val="1308635072"/>
      </c:lineChart>
      <c:catAx>
        <c:axId val="211541078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414528"/>
        <c:crosses val="autoZero"/>
        <c:auto val="1"/>
        <c:lblAlgn val="ctr"/>
        <c:lblOffset val="100"/>
        <c:noMultiLvlLbl val="0"/>
      </c:catAx>
      <c:valAx>
        <c:axId val="2115414528"/>
        <c:scaling>
          <c:orientation val="minMax"/>
          <c:min val="0"/>
        </c:scaling>
        <c:delete val="0"/>
        <c:axPos val="l"/>
        <c:numFmt formatCode="#,##0" sourceLinked="0"/>
        <c:majorTickMark val="out"/>
        <c:minorTickMark val="none"/>
        <c:tickLblPos val="none"/>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410784"/>
        <c:crosses val="autoZero"/>
        <c:crossBetween val="between"/>
      </c:valAx>
      <c:valAx>
        <c:axId val="1308635072"/>
        <c:scaling>
          <c:orientation val="minMax"/>
        </c:scaling>
        <c:delete val="0"/>
        <c:axPos val="r"/>
        <c:numFmt formatCode="0_ ;[Red]\-0\ " sourceLinked="0"/>
        <c:majorTickMark val="out"/>
        <c:minorTickMark val="none"/>
        <c:tickLblPos val="none"/>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08642272"/>
        <c:crosses val="max"/>
        <c:crossBetween val="between"/>
      </c:valAx>
      <c:catAx>
        <c:axId val="1308642272"/>
        <c:scaling>
          <c:orientation val="minMax"/>
        </c:scaling>
        <c:delete val="1"/>
        <c:axPos val="b"/>
        <c:numFmt formatCode="General" sourceLinked="1"/>
        <c:majorTickMark val="out"/>
        <c:minorTickMark val="none"/>
        <c:tickLblPos val="nextTo"/>
        <c:crossAx val="1308635072"/>
        <c:crosses val="autoZero"/>
        <c:auto val="1"/>
        <c:lblAlgn val="ctr"/>
        <c:lblOffset val="100"/>
        <c:noMultiLvlLbl val="0"/>
      </c:catAx>
      <c:spPr>
        <a:solidFill>
          <a:srgbClr val="E1F4FF"/>
        </a:solidFill>
        <a:ln>
          <a:noFill/>
        </a:ln>
        <a:effectLst>
          <a:outerShdw blurRad="50800" dist="38100" dir="2700000" algn="tl" rotWithShape="0">
            <a:prstClr val="black">
              <a:alpha val="40000"/>
            </a:prstClr>
          </a:outerShdw>
        </a:effectLst>
      </c:spPr>
    </c:plotArea>
    <c:plotVisOnly val="1"/>
    <c:dispBlanksAs val="gap"/>
    <c:showDLblsOverMax val="0"/>
  </c:chart>
  <c:spPr>
    <a:noFill/>
    <a:ln w="9525" cap="flat" cmpd="sng" algn="ctr">
      <a:noFill/>
      <a:round/>
    </a:ln>
    <a:effectLst/>
  </c:spPr>
  <c:txPr>
    <a:bodyPr/>
    <a:lstStyle/>
    <a:p>
      <a:pPr>
        <a:defRPr sz="10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525272698501048E-2"/>
          <c:y val="0"/>
          <c:w val="0.97115392800432165"/>
          <c:h val="0.77635889299269856"/>
        </c:manualLayout>
      </c:layout>
      <c:barChart>
        <c:barDir val="col"/>
        <c:grouping val="clustered"/>
        <c:varyColors val="0"/>
        <c:ser>
          <c:idx val="1"/>
          <c:order val="0"/>
          <c:tx>
            <c:strRef>
              <c:f>'Lloyds  '!$C$2</c:f>
              <c:strCache>
                <c:ptCount val="1"/>
                <c:pt idx="0">
                  <c:v>Combined Ratio</c:v>
                </c:pt>
              </c:strCache>
            </c:strRef>
          </c:tx>
          <c:spPr>
            <a:solidFill>
              <a:srgbClr val="00265D"/>
            </a:solidFill>
            <a:ln w="38100">
              <a:noFill/>
            </a:ln>
            <a:effectLst>
              <a:outerShdw blurRad="50800" dist="38100" dir="2700000" algn="tl" rotWithShape="0">
                <a:prstClr val="black">
                  <a:alpha val="40000"/>
                </a:prstClr>
              </a:outerShdw>
            </a:effectLst>
          </c:spPr>
          <c:invertIfNegative val="0"/>
          <c:dPt>
            <c:idx val="0"/>
            <c:invertIfNegative val="0"/>
            <c:bubble3D val="0"/>
            <c:spPr>
              <a:solidFill>
                <a:srgbClr val="00265D"/>
              </a:solidFill>
              <a:ln w="38100" cap="rnd">
                <a:no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827-4902-8F73-14A318125DE1}"/>
              </c:ext>
            </c:extLst>
          </c:dPt>
          <c:dPt>
            <c:idx val="1"/>
            <c:invertIfNegative val="0"/>
            <c:bubble3D val="0"/>
            <c:spPr>
              <a:solidFill>
                <a:srgbClr val="00265D"/>
              </a:solidFill>
              <a:ln w="38100" cap="rnd">
                <a:no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30F-4DDC-83D4-B14DBFFB200C}"/>
              </c:ext>
            </c:extLst>
          </c:dPt>
          <c:dPt>
            <c:idx val="4"/>
            <c:invertIfNegative val="0"/>
            <c:bubble3D val="0"/>
            <c:spPr>
              <a:solidFill>
                <a:srgbClr val="00265D"/>
              </a:solidFill>
              <a:ln w="38100" cap="rnd">
                <a:no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827-4902-8F73-14A318125DE1}"/>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'Lloyds  '!$B$4:$B$8</c:f>
              <c:numCache>
                <c:formatCode>General</c:formatCode>
                <c:ptCount val="5"/>
                <c:pt idx="0">
                  <c:v>2020</c:v>
                </c:pt>
                <c:pt idx="1">
                  <c:v>2021</c:v>
                </c:pt>
                <c:pt idx="2">
                  <c:v>2022</c:v>
                </c:pt>
                <c:pt idx="3">
                  <c:v>2023</c:v>
                </c:pt>
                <c:pt idx="4">
                  <c:v>2024</c:v>
                </c:pt>
              </c:numCache>
            </c:numRef>
          </c:cat>
          <c:val>
            <c:numRef>
              <c:f>'Lloyds  '!$C$4:$C$8</c:f>
              <c:numCache>
                <c:formatCode>0.0</c:formatCode>
                <c:ptCount val="5"/>
                <c:pt idx="0">
                  <c:v>110.3</c:v>
                </c:pt>
                <c:pt idx="1">
                  <c:v>93.5</c:v>
                </c:pt>
                <c:pt idx="2">
                  <c:v>91.8</c:v>
                </c:pt>
                <c:pt idx="3">
                  <c:v>84</c:v>
                </c:pt>
                <c:pt idx="4">
                  <c:v>86.9</c:v>
                </c:pt>
              </c:numCache>
            </c:numRef>
          </c:val>
          <c:extLst>
            <c:ext xmlns:c16="http://schemas.microsoft.com/office/drawing/2014/chart" uri="{C3380CC4-5D6E-409C-BE32-E72D297353CC}">
              <c16:uniqueId val="{00000006-730F-4DDC-83D4-B14DBFFB200C}"/>
            </c:ext>
          </c:extLst>
        </c:ser>
        <c:dLbls>
          <c:showLegendKey val="0"/>
          <c:showVal val="0"/>
          <c:showCatName val="0"/>
          <c:showSerName val="0"/>
          <c:showPercent val="0"/>
          <c:showBubbleSize val="0"/>
        </c:dLbls>
        <c:gapWidth val="50"/>
        <c:axId val="2115410784"/>
        <c:axId val="2115414528"/>
      </c:barChart>
      <c:lineChart>
        <c:grouping val="standard"/>
        <c:varyColors val="0"/>
        <c:ser>
          <c:idx val="4"/>
          <c:order val="1"/>
          <c:tx>
            <c:strRef>
              <c:f>'Lloyds  '!$D$2</c:f>
              <c:strCache>
                <c:ptCount val="1"/>
                <c:pt idx="0">
                  <c:v>Return on Equity (ROE)</c:v>
                </c:pt>
              </c:strCache>
            </c:strRef>
          </c:tx>
          <c:spPr>
            <a:ln w="28575" cap="rnd">
              <a:solidFill>
                <a:srgbClr val="AC2015"/>
              </a:solidFill>
              <a:round/>
            </a:ln>
            <a:effectLst>
              <a:outerShdw blurRad="50800" dist="38100" dir="2700000" algn="tl" rotWithShape="0">
                <a:prstClr val="black">
                  <a:alpha val="40000"/>
                </a:prstClr>
              </a:outerShdw>
            </a:effectLst>
          </c:spPr>
          <c:marker>
            <c:symbol val="none"/>
          </c:marker>
          <c:dLbls>
            <c:dLbl>
              <c:idx val="0"/>
              <c:layout>
                <c:manualLayout>
                  <c:x val="-4.754177602799655E-2"/>
                  <c:y val="-8.33333333333333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27-4902-8F73-14A318125DE1}"/>
                </c:ext>
              </c:extLst>
            </c:dLbl>
            <c:dLbl>
              <c:idx val="1"/>
              <c:layout>
                <c:manualLayout>
                  <c:x val="-4.2827442827442927E-2"/>
                  <c:y val="4.6296296296296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0F-4DDC-83D4-B14DBFFB200C}"/>
                </c:ext>
              </c:extLst>
            </c:dLbl>
            <c:dLbl>
              <c:idx val="2"/>
              <c:layout>
                <c:manualLayout>
                  <c:x val="-5.0214939348797616E-2"/>
                  <c:y val="-6.9444444444444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0F-4DDC-83D4-B14DBFFB200C}"/>
                </c:ext>
              </c:extLst>
            </c:dLbl>
            <c:spPr>
              <a:solidFill>
                <a:srgbClr val="AC2015"/>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'Lloyds  '!$B$4:$B$8</c:f>
              <c:numCache>
                <c:formatCode>General</c:formatCode>
                <c:ptCount val="5"/>
                <c:pt idx="0">
                  <c:v>2020</c:v>
                </c:pt>
                <c:pt idx="1">
                  <c:v>2021</c:v>
                </c:pt>
                <c:pt idx="2">
                  <c:v>2022</c:v>
                </c:pt>
                <c:pt idx="3">
                  <c:v>2023</c:v>
                </c:pt>
                <c:pt idx="4">
                  <c:v>2024</c:v>
                </c:pt>
              </c:numCache>
            </c:numRef>
          </c:cat>
          <c:val>
            <c:numRef>
              <c:f>'Lloyds  '!$D$4:$D$8</c:f>
              <c:numCache>
                <c:formatCode>0.0</c:formatCode>
                <c:ptCount val="5"/>
                <c:pt idx="0">
                  <c:v>-2.9</c:v>
                </c:pt>
                <c:pt idx="1">
                  <c:v>6.6</c:v>
                </c:pt>
                <c:pt idx="2">
                  <c:v>-1.9</c:v>
                </c:pt>
                <c:pt idx="3">
                  <c:v>25.3</c:v>
                </c:pt>
                <c:pt idx="4">
                  <c:v>21</c:v>
                </c:pt>
              </c:numCache>
            </c:numRef>
          </c:val>
          <c:smooth val="0"/>
          <c:extLst>
            <c:ext xmlns:c16="http://schemas.microsoft.com/office/drawing/2014/chart" uri="{C3380CC4-5D6E-409C-BE32-E72D297353CC}">
              <c16:uniqueId val="{0000000A-730F-4DDC-83D4-B14DBFFB200C}"/>
            </c:ext>
          </c:extLst>
        </c:ser>
        <c:dLbls>
          <c:showLegendKey val="0"/>
          <c:showVal val="0"/>
          <c:showCatName val="0"/>
          <c:showSerName val="0"/>
          <c:showPercent val="0"/>
          <c:showBubbleSize val="0"/>
        </c:dLbls>
        <c:marker val="1"/>
        <c:smooth val="0"/>
        <c:axId val="1308642272"/>
        <c:axId val="1308635072"/>
      </c:lineChart>
      <c:catAx>
        <c:axId val="211541078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414528"/>
        <c:crosses val="autoZero"/>
        <c:auto val="1"/>
        <c:lblAlgn val="ctr"/>
        <c:lblOffset val="100"/>
        <c:noMultiLvlLbl val="0"/>
      </c:catAx>
      <c:valAx>
        <c:axId val="2115414528"/>
        <c:scaling>
          <c:orientation val="minMax"/>
          <c:min val="0"/>
        </c:scaling>
        <c:delete val="0"/>
        <c:axPos val="l"/>
        <c:numFmt formatCode="#,##0" sourceLinked="0"/>
        <c:majorTickMark val="out"/>
        <c:minorTickMark val="none"/>
        <c:tickLblPos val="none"/>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410784"/>
        <c:crosses val="autoZero"/>
        <c:crossBetween val="between"/>
      </c:valAx>
      <c:valAx>
        <c:axId val="1308635072"/>
        <c:scaling>
          <c:orientation val="minMax"/>
        </c:scaling>
        <c:delete val="0"/>
        <c:axPos val="r"/>
        <c:numFmt formatCode="0_ ;[Red]\-0\ " sourceLinked="0"/>
        <c:majorTickMark val="out"/>
        <c:minorTickMark val="none"/>
        <c:tickLblPos val="none"/>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08642272"/>
        <c:crosses val="max"/>
        <c:crossBetween val="between"/>
      </c:valAx>
      <c:catAx>
        <c:axId val="1308642272"/>
        <c:scaling>
          <c:orientation val="minMax"/>
        </c:scaling>
        <c:delete val="1"/>
        <c:axPos val="b"/>
        <c:numFmt formatCode="General" sourceLinked="1"/>
        <c:majorTickMark val="out"/>
        <c:minorTickMark val="none"/>
        <c:tickLblPos val="nextTo"/>
        <c:crossAx val="1308635072"/>
        <c:crosses val="autoZero"/>
        <c:auto val="1"/>
        <c:lblAlgn val="ctr"/>
        <c:lblOffset val="100"/>
        <c:noMultiLvlLbl val="0"/>
      </c:catAx>
      <c:spPr>
        <a:solidFill>
          <a:srgbClr val="E1F4FF"/>
        </a:solidFill>
        <a:ln>
          <a:noFill/>
        </a:ln>
        <a:effectLst>
          <a:outerShdw blurRad="50800" dist="38100" dir="2700000" algn="tl" rotWithShape="0">
            <a:prstClr val="black">
              <a:alpha val="40000"/>
            </a:prstClr>
          </a:outerShdw>
        </a:effectLst>
      </c:spPr>
    </c:plotArea>
    <c:plotVisOnly val="1"/>
    <c:dispBlanksAs val="gap"/>
    <c:showDLblsOverMax val="0"/>
  </c:chart>
  <c:spPr>
    <a:noFill/>
    <a:ln w="9525" cap="flat" cmpd="sng" algn="ctr">
      <a:noFill/>
      <a:round/>
    </a:ln>
    <a:effectLst/>
  </c:spPr>
  <c:txPr>
    <a:bodyPr/>
    <a:lstStyle/>
    <a:p>
      <a:pPr>
        <a:defRPr sz="10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135698876656171E-4"/>
          <c:y val="1.7354102544887378E-2"/>
          <c:w val="0.95377068842371537"/>
          <c:h val="0.77029187563002766"/>
        </c:manualLayout>
      </c:layout>
      <c:barChart>
        <c:barDir val="col"/>
        <c:grouping val="clustered"/>
        <c:varyColors val="0"/>
        <c:ser>
          <c:idx val="1"/>
          <c:order val="0"/>
          <c:tx>
            <c:strRef>
              <c:f>'Asia Pac'!$C$2</c:f>
              <c:strCache>
                <c:ptCount val="1"/>
                <c:pt idx="0">
                  <c:v>Combined Ratio</c:v>
                </c:pt>
              </c:strCache>
            </c:strRef>
          </c:tx>
          <c:spPr>
            <a:solidFill>
              <a:srgbClr val="00265D"/>
            </a:solidFill>
            <a:ln w="38100">
              <a:noFill/>
            </a:ln>
            <a:effectLst>
              <a:outerShdw blurRad="50800" dist="38100" dir="2700000" algn="tl" rotWithShape="0">
                <a:prstClr val="black">
                  <a:alpha val="40000"/>
                </a:prstClr>
              </a:outerShdw>
            </a:effectLst>
          </c:spPr>
          <c:invertIfNegative val="0"/>
          <c:dPt>
            <c:idx val="0"/>
            <c:invertIfNegative val="0"/>
            <c:bubble3D val="0"/>
            <c:spPr>
              <a:solidFill>
                <a:srgbClr val="00265D"/>
              </a:solidFill>
              <a:ln w="38100" cap="rnd">
                <a:no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9DE-454E-A1BC-1465BE021B76}"/>
              </c:ext>
            </c:extLst>
          </c:dPt>
          <c:dPt>
            <c:idx val="1"/>
            <c:invertIfNegative val="0"/>
            <c:bubble3D val="0"/>
            <c:spPr>
              <a:solidFill>
                <a:srgbClr val="00265D"/>
              </a:solidFill>
              <a:ln w="38100" cap="rnd">
                <a:no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425-4DF0-98AD-FB31BC81AA44}"/>
              </c:ext>
            </c:extLst>
          </c:dPt>
          <c:dPt>
            <c:idx val="4"/>
            <c:invertIfNegative val="0"/>
            <c:bubble3D val="0"/>
            <c:spPr>
              <a:solidFill>
                <a:srgbClr val="00265D"/>
              </a:solidFill>
              <a:ln w="38100" cap="rnd">
                <a:no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6-C425-4DF0-98AD-FB31BC81AA44}"/>
              </c:ext>
            </c:extLst>
          </c:dPt>
          <c:dLbls>
            <c:dLbl>
              <c:idx val="3"/>
              <c:spPr>
                <a:solidFill>
                  <a:srgbClr val="00265D"/>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39DE-454E-A1BC-1465BE021B7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'Asia Pac'!$B$4:$B$8</c:f>
              <c:strCache>
                <c:ptCount val="5"/>
                <c:pt idx="0">
                  <c:v>2020</c:v>
                </c:pt>
                <c:pt idx="1">
                  <c:v>2021</c:v>
                </c:pt>
                <c:pt idx="2">
                  <c:v>2022</c:v>
                </c:pt>
                <c:pt idx="3">
                  <c:v>2023
IFRS 17</c:v>
                </c:pt>
                <c:pt idx="4">
                  <c:v>2024
IFRS 17</c:v>
                </c:pt>
              </c:strCache>
            </c:strRef>
          </c:cat>
          <c:val>
            <c:numRef>
              <c:f>'Asia Pac'!$C$4:$C$8</c:f>
              <c:numCache>
                <c:formatCode>0.0</c:formatCode>
                <c:ptCount val="5"/>
                <c:pt idx="0">
                  <c:v>101.6</c:v>
                </c:pt>
                <c:pt idx="1">
                  <c:v>101.2</c:v>
                </c:pt>
                <c:pt idx="2">
                  <c:v>100.3</c:v>
                </c:pt>
                <c:pt idx="3">
                  <c:v>92.5</c:v>
                </c:pt>
                <c:pt idx="4">
                  <c:v>91.4</c:v>
                </c:pt>
              </c:numCache>
            </c:numRef>
          </c:val>
          <c:extLst>
            <c:ext xmlns:c16="http://schemas.microsoft.com/office/drawing/2014/chart" uri="{C3380CC4-5D6E-409C-BE32-E72D297353CC}">
              <c16:uniqueId val="{00000007-C425-4DF0-98AD-FB31BC81AA44}"/>
            </c:ext>
          </c:extLst>
        </c:ser>
        <c:dLbls>
          <c:showLegendKey val="0"/>
          <c:showVal val="0"/>
          <c:showCatName val="0"/>
          <c:showSerName val="0"/>
          <c:showPercent val="0"/>
          <c:showBubbleSize val="0"/>
        </c:dLbls>
        <c:gapWidth val="50"/>
        <c:axId val="2115410784"/>
        <c:axId val="2115414528"/>
      </c:barChart>
      <c:lineChart>
        <c:grouping val="standard"/>
        <c:varyColors val="0"/>
        <c:ser>
          <c:idx val="4"/>
          <c:order val="1"/>
          <c:tx>
            <c:strRef>
              <c:f>'Asia Pac'!$D$2</c:f>
              <c:strCache>
                <c:ptCount val="1"/>
                <c:pt idx="0">
                  <c:v>Return on Equity (ROE)</c:v>
                </c:pt>
              </c:strCache>
            </c:strRef>
          </c:tx>
          <c:spPr>
            <a:ln w="28575" cap="rnd">
              <a:solidFill>
                <a:srgbClr val="AC2015"/>
              </a:solidFill>
              <a:round/>
            </a:ln>
            <a:effectLst>
              <a:outerShdw blurRad="50800" dist="38100" dir="2700000" algn="tl" rotWithShape="0">
                <a:prstClr val="black">
                  <a:alpha val="40000"/>
                </a:prstClr>
              </a:outerShdw>
            </a:effectLst>
          </c:spPr>
          <c:marker>
            <c:symbol val="none"/>
          </c:marker>
          <c:dPt>
            <c:idx val="3"/>
            <c:marker>
              <c:symbol val="none"/>
            </c:marker>
            <c:bubble3D val="0"/>
            <c:spPr>
              <a:ln w="28575" cap="rnd">
                <a:no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8-747B-4E34-A4DF-D871FF4353ED}"/>
              </c:ext>
            </c:extLst>
          </c:dPt>
          <c:dLbls>
            <c:dLbl>
              <c:idx val="3"/>
              <c:layout>
                <c:manualLayout>
                  <c:x val="-4.193465106070314E-2"/>
                  <c:y val="-3.4154276030197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47B-4E34-A4DF-D871FF4353ED}"/>
                </c:ext>
              </c:extLst>
            </c:dLbl>
            <c:spPr>
              <a:solidFill>
                <a:srgbClr val="AC2015"/>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'Asia Pac'!$B$4:$B$8</c:f>
              <c:strCache>
                <c:ptCount val="5"/>
                <c:pt idx="0">
                  <c:v>2020</c:v>
                </c:pt>
                <c:pt idx="1">
                  <c:v>2021</c:v>
                </c:pt>
                <c:pt idx="2">
                  <c:v>2022</c:v>
                </c:pt>
                <c:pt idx="3">
                  <c:v>2023
IFRS 17</c:v>
                </c:pt>
                <c:pt idx="4">
                  <c:v>2024
IFRS 17</c:v>
                </c:pt>
              </c:strCache>
            </c:strRef>
          </c:cat>
          <c:val>
            <c:numRef>
              <c:f>'Asia Pac'!$D$4:$D$8</c:f>
              <c:numCache>
                <c:formatCode>0.0</c:formatCode>
                <c:ptCount val="5"/>
                <c:pt idx="0">
                  <c:v>4.5999999999999996</c:v>
                </c:pt>
                <c:pt idx="1">
                  <c:v>6.2</c:v>
                </c:pt>
                <c:pt idx="2">
                  <c:v>1.9</c:v>
                </c:pt>
                <c:pt idx="3">
                  <c:v>9.1999999999999993</c:v>
                </c:pt>
                <c:pt idx="4">
                  <c:v>11.3</c:v>
                </c:pt>
              </c:numCache>
            </c:numRef>
          </c:val>
          <c:smooth val="0"/>
          <c:extLst>
            <c:ext xmlns:c16="http://schemas.microsoft.com/office/drawing/2014/chart" uri="{C3380CC4-5D6E-409C-BE32-E72D297353CC}">
              <c16:uniqueId val="{0000000A-C425-4DF0-98AD-FB31BC81AA44}"/>
            </c:ext>
          </c:extLst>
        </c:ser>
        <c:dLbls>
          <c:showLegendKey val="0"/>
          <c:showVal val="0"/>
          <c:showCatName val="0"/>
          <c:showSerName val="0"/>
          <c:showPercent val="0"/>
          <c:showBubbleSize val="0"/>
        </c:dLbls>
        <c:marker val="1"/>
        <c:smooth val="0"/>
        <c:axId val="1308642272"/>
        <c:axId val="1308635072"/>
      </c:lineChart>
      <c:catAx>
        <c:axId val="211541078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414528"/>
        <c:crosses val="autoZero"/>
        <c:auto val="1"/>
        <c:lblAlgn val="ctr"/>
        <c:lblOffset val="100"/>
        <c:noMultiLvlLbl val="0"/>
      </c:catAx>
      <c:valAx>
        <c:axId val="2115414528"/>
        <c:scaling>
          <c:orientation val="minMax"/>
          <c:min val="0"/>
        </c:scaling>
        <c:delete val="0"/>
        <c:axPos val="l"/>
        <c:numFmt formatCode="#,##0" sourceLinked="0"/>
        <c:majorTickMark val="out"/>
        <c:minorTickMark val="none"/>
        <c:tickLblPos val="none"/>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410784"/>
        <c:crosses val="autoZero"/>
        <c:crossBetween val="between"/>
      </c:valAx>
      <c:valAx>
        <c:axId val="1308635072"/>
        <c:scaling>
          <c:orientation val="minMax"/>
        </c:scaling>
        <c:delete val="0"/>
        <c:axPos val="r"/>
        <c:numFmt formatCode="0_ ;[Red]\-0\ " sourceLinked="0"/>
        <c:majorTickMark val="out"/>
        <c:minorTickMark val="none"/>
        <c:tickLblPos val="none"/>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08642272"/>
        <c:crosses val="max"/>
        <c:crossBetween val="between"/>
      </c:valAx>
      <c:catAx>
        <c:axId val="1308642272"/>
        <c:scaling>
          <c:orientation val="minMax"/>
        </c:scaling>
        <c:delete val="1"/>
        <c:axPos val="b"/>
        <c:numFmt formatCode="General" sourceLinked="1"/>
        <c:majorTickMark val="out"/>
        <c:minorTickMark val="none"/>
        <c:tickLblPos val="nextTo"/>
        <c:crossAx val="1308635072"/>
        <c:crosses val="autoZero"/>
        <c:auto val="1"/>
        <c:lblAlgn val="ctr"/>
        <c:lblOffset val="100"/>
        <c:noMultiLvlLbl val="0"/>
      </c:catAx>
      <c:spPr>
        <a:solidFill>
          <a:srgbClr val="E1F4FF"/>
        </a:solidFill>
        <a:ln>
          <a:noFill/>
        </a:ln>
        <a:effectLst>
          <a:outerShdw blurRad="50800" dist="38100" dir="2700000" algn="tl" rotWithShape="0">
            <a:prstClr val="black">
              <a:alpha val="40000"/>
            </a:prstClr>
          </a:outerShdw>
        </a:effectLst>
      </c:spPr>
    </c:plotArea>
    <c:plotVisOnly val="1"/>
    <c:dispBlanksAs val="gap"/>
    <c:showDLblsOverMax val="0"/>
  </c:chart>
  <c:spPr>
    <a:noFill/>
    <a:ln w="9525" cap="flat" cmpd="sng" algn="ctr">
      <a:noFill/>
      <a:round/>
    </a:ln>
    <a:effectLst/>
  </c:spPr>
  <c:txPr>
    <a:bodyPr/>
    <a:lstStyle/>
    <a:p>
      <a:pPr>
        <a:defRPr sz="10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220712089491824E-2"/>
          <c:y val="3.2789018732071684E-2"/>
          <c:w val="0.84040701047370547"/>
          <c:h val="0.7702968207906733"/>
        </c:manualLayout>
      </c:layout>
      <c:lineChart>
        <c:grouping val="standard"/>
        <c:varyColors val="0"/>
        <c:ser>
          <c:idx val="0"/>
          <c:order val="0"/>
          <c:tx>
            <c:strRef>
              <c:f>'excess-mortality-raw-death-coun'!$D$1</c:f>
              <c:strCache>
                <c:ptCount val="1"/>
                <c:pt idx="0">
                  <c:v>Projected Deaths (All Ages)</c:v>
                </c:pt>
              </c:strCache>
            </c:strRef>
          </c:tx>
          <c:spPr>
            <a:ln w="34925" cap="rnd">
              <a:solidFill>
                <a:srgbClr val="00265D"/>
              </a:solidFill>
              <a:round/>
            </a:ln>
            <a:effectLst>
              <a:outerShdw blurRad="50800" dist="38100" dir="2700000" algn="tl" rotWithShape="0">
                <a:prstClr val="black">
                  <a:alpha val="40000"/>
                </a:prstClr>
              </a:outerShdw>
            </a:effectLst>
          </c:spPr>
          <c:marker>
            <c:symbol val="none"/>
          </c:marker>
          <c:cat>
            <c:numRef>
              <c:f>'excess-mortality-raw-death-coun'!$C$2:$C$211</c:f>
              <c:numCache>
                <c:formatCode>m/d/yyyy</c:formatCode>
                <c:ptCount val="210"/>
                <c:pt idx="0">
                  <c:v>43835</c:v>
                </c:pt>
                <c:pt idx="1">
                  <c:v>43842</c:v>
                </c:pt>
                <c:pt idx="2">
                  <c:v>43849</c:v>
                </c:pt>
                <c:pt idx="3">
                  <c:v>43856</c:v>
                </c:pt>
                <c:pt idx="4">
                  <c:v>43863</c:v>
                </c:pt>
                <c:pt idx="5">
                  <c:v>43870</c:v>
                </c:pt>
                <c:pt idx="6">
                  <c:v>43877</c:v>
                </c:pt>
                <c:pt idx="7">
                  <c:v>43884</c:v>
                </c:pt>
                <c:pt idx="8">
                  <c:v>43891</c:v>
                </c:pt>
                <c:pt idx="9">
                  <c:v>43898</c:v>
                </c:pt>
                <c:pt idx="10">
                  <c:v>43905</c:v>
                </c:pt>
                <c:pt idx="11">
                  <c:v>43912</c:v>
                </c:pt>
                <c:pt idx="12">
                  <c:v>43919</c:v>
                </c:pt>
                <c:pt idx="13">
                  <c:v>43926</c:v>
                </c:pt>
                <c:pt idx="14">
                  <c:v>43933</c:v>
                </c:pt>
                <c:pt idx="15">
                  <c:v>43940</c:v>
                </c:pt>
                <c:pt idx="16">
                  <c:v>43947</c:v>
                </c:pt>
                <c:pt idx="17">
                  <c:v>43954</c:v>
                </c:pt>
                <c:pt idx="18">
                  <c:v>43961</c:v>
                </c:pt>
                <c:pt idx="19">
                  <c:v>43968</c:v>
                </c:pt>
                <c:pt idx="20">
                  <c:v>43975</c:v>
                </c:pt>
                <c:pt idx="21">
                  <c:v>43982</c:v>
                </c:pt>
                <c:pt idx="22">
                  <c:v>43989</c:v>
                </c:pt>
                <c:pt idx="23">
                  <c:v>43996</c:v>
                </c:pt>
                <c:pt idx="24">
                  <c:v>44003</c:v>
                </c:pt>
                <c:pt idx="25">
                  <c:v>44010</c:v>
                </c:pt>
                <c:pt idx="26">
                  <c:v>44017</c:v>
                </c:pt>
                <c:pt idx="27">
                  <c:v>44024</c:v>
                </c:pt>
                <c:pt idx="28">
                  <c:v>44031</c:v>
                </c:pt>
                <c:pt idx="29">
                  <c:v>44038</c:v>
                </c:pt>
                <c:pt idx="30">
                  <c:v>44045</c:v>
                </c:pt>
                <c:pt idx="31">
                  <c:v>44052</c:v>
                </c:pt>
                <c:pt idx="32">
                  <c:v>44059</c:v>
                </c:pt>
                <c:pt idx="33">
                  <c:v>44066</c:v>
                </c:pt>
                <c:pt idx="34">
                  <c:v>44073</c:v>
                </c:pt>
                <c:pt idx="35">
                  <c:v>44080</c:v>
                </c:pt>
                <c:pt idx="36">
                  <c:v>44087</c:v>
                </c:pt>
                <c:pt idx="37">
                  <c:v>44094</c:v>
                </c:pt>
                <c:pt idx="38">
                  <c:v>44101</c:v>
                </c:pt>
                <c:pt idx="39">
                  <c:v>44108</c:v>
                </c:pt>
                <c:pt idx="40">
                  <c:v>44115</c:v>
                </c:pt>
                <c:pt idx="41">
                  <c:v>44122</c:v>
                </c:pt>
                <c:pt idx="42">
                  <c:v>44129</c:v>
                </c:pt>
                <c:pt idx="43">
                  <c:v>44136</c:v>
                </c:pt>
                <c:pt idx="44">
                  <c:v>44143</c:v>
                </c:pt>
                <c:pt idx="45">
                  <c:v>44150</c:v>
                </c:pt>
                <c:pt idx="46">
                  <c:v>44157</c:v>
                </c:pt>
                <c:pt idx="47">
                  <c:v>44164</c:v>
                </c:pt>
                <c:pt idx="48">
                  <c:v>44171</c:v>
                </c:pt>
                <c:pt idx="49">
                  <c:v>44178</c:v>
                </c:pt>
                <c:pt idx="50">
                  <c:v>44185</c:v>
                </c:pt>
                <c:pt idx="51">
                  <c:v>44192</c:v>
                </c:pt>
                <c:pt idx="52">
                  <c:v>44199</c:v>
                </c:pt>
                <c:pt idx="53">
                  <c:v>44206</c:v>
                </c:pt>
                <c:pt idx="54">
                  <c:v>44213</c:v>
                </c:pt>
                <c:pt idx="55">
                  <c:v>44220</c:v>
                </c:pt>
                <c:pt idx="56">
                  <c:v>44227</c:v>
                </c:pt>
                <c:pt idx="57">
                  <c:v>44234</c:v>
                </c:pt>
                <c:pt idx="58">
                  <c:v>44241</c:v>
                </c:pt>
                <c:pt idx="59">
                  <c:v>44248</c:v>
                </c:pt>
                <c:pt idx="60">
                  <c:v>44255</c:v>
                </c:pt>
                <c:pt idx="61">
                  <c:v>44262</c:v>
                </c:pt>
                <c:pt idx="62">
                  <c:v>44269</c:v>
                </c:pt>
                <c:pt idx="63">
                  <c:v>44276</c:v>
                </c:pt>
                <c:pt idx="64">
                  <c:v>44283</c:v>
                </c:pt>
                <c:pt idx="65">
                  <c:v>44290</c:v>
                </c:pt>
                <c:pt idx="66">
                  <c:v>44297</c:v>
                </c:pt>
                <c:pt idx="67">
                  <c:v>44304</c:v>
                </c:pt>
                <c:pt idx="68">
                  <c:v>44311</c:v>
                </c:pt>
                <c:pt idx="69">
                  <c:v>44318</c:v>
                </c:pt>
                <c:pt idx="70">
                  <c:v>44325</c:v>
                </c:pt>
                <c:pt idx="71">
                  <c:v>44332</c:v>
                </c:pt>
                <c:pt idx="72">
                  <c:v>44339</c:v>
                </c:pt>
                <c:pt idx="73">
                  <c:v>44346</c:v>
                </c:pt>
                <c:pt idx="74">
                  <c:v>44353</c:v>
                </c:pt>
                <c:pt idx="75">
                  <c:v>44360</c:v>
                </c:pt>
                <c:pt idx="76">
                  <c:v>44367</c:v>
                </c:pt>
                <c:pt idx="77">
                  <c:v>44374</c:v>
                </c:pt>
                <c:pt idx="78">
                  <c:v>44381</c:v>
                </c:pt>
                <c:pt idx="79">
                  <c:v>44388</c:v>
                </c:pt>
                <c:pt idx="80">
                  <c:v>44395</c:v>
                </c:pt>
                <c:pt idx="81">
                  <c:v>44402</c:v>
                </c:pt>
                <c:pt idx="82">
                  <c:v>44409</c:v>
                </c:pt>
                <c:pt idx="83">
                  <c:v>44416</c:v>
                </c:pt>
                <c:pt idx="84">
                  <c:v>44423</c:v>
                </c:pt>
                <c:pt idx="85">
                  <c:v>44430</c:v>
                </c:pt>
                <c:pt idx="86">
                  <c:v>44437</c:v>
                </c:pt>
                <c:pt idx="87">
                  <c:v>44444</c:v>
                </c:pt>
                <c:pt idx="88">
                  <c:v>44451</c:v>
                </c:pt>
                <c:pt idx="89">
                  <c:v>44458</c:v>
                </c:pt>
                <c:pt idx="90">
                  <c:v>44465</c:v>
                </c:pt>
                <c:pt idx="91">
                  <c:v>44472</c:v>
                </c:pt>
                <c:pt idx="92">
                  <c:v>44479</c:v>
                </c:pt>
                <c:pt idx="93">
                  <c:v>44486</c:v>
                </c:pt>
                <c:pt idx="94">
                  <c:v>44493</c:v>
                </c:pt>
                <c:pt idx="95">
                  <c:v>44500</c:v>
                </c:pt>
                <c:pt idx="96">
                  <c:v>44507</c:v>
                </c:pt>
                <c:pt idx="97">
                  <c:v>44514</c:v>
                </c:pt>
                <c:pt idx="98">
                  <c:v>44521</c:v>
                </c:pt>
                <c:pt idx="99">
                  <c:v>44528</c:v>
                </c:pt>
                <c:pt idx="100">
                  <c:v>44535</c:v>
                </c:pt>
                <c:pt idx="101">
                  <c:v>44542</c:v>
                </c:pt>
                <c:pt idx="102">
                  <c:v>44549</c:v>
                </c:pt>
                <c:pt idx="103">
                  <c:v>44556</c:v>
                </c:pt>
                <c:pt idx="104">
                  <c:v>44563</c:v>
                </c:pt>
                <c:pt idx="105">
                  <c:v>44570</c:v>
                </c:pt>
                <c:pt idx="106">
                  <c:v>44577</c:v>
                </c:pt>
                <c:pt idx="107">
                  <c:v>44584</c:v>
                </c:pt>
                <c:pt idx="108">
                  <c:v>44591</c:v>
                </c:pt>
                <c:pt idx="109">
                  <c:v>44598</c:v>
                </c:pt>
                <c:pt idx="110">
                  <c:v>44605</c:v>
                </c:pt>
                <c:pt idx="111">
                  <c:v>44612</c:v>
                </c:pt>
                <c:pt idx="112">
                  <c:v>44619</c:v>
                </c:pt>
                <c:pt idx="113">
                  <c:v>44626</c:v>
                </c:pt>
                <c:pt idx="114">
                  <c:v>44633</c:v>
                </c:pt>
                <c:pt idx="115">
                  <c:v>44640</c:v>
                </c:pt>
                <c:pt idx="116">
                  <c:v>44647</c:v>
                </c:pt>
                <c:pt idx="117">
                  <c:v>44654</c:v>
                </c:pt>
                <c:pt idx="118">
                  <c:v>44661</c:v>
                </c:pt>
                <c:pt idx="119">
                  <c:v>44668</c:v>
                </c:pt>
                <c:pt idx="120">
                  <c:v>44675</c:v>
                </c:pt>
                <c:pt idx="121">
                  <c:v>44682</c:v>
                </c:pt>
                <c:pt idx="122">
                  <c:v>44689</c:v>
                </c:pt>
                <c:pt idx="123">
                  <c:v>44696</c:v>
                </c:pt>
                <c:pt idx="124">
                  <c:v>44703</c:v>
                </c:pt>
                <c:pt idx="125">
                  <c:v>44710</c:v>
                </c:pt>
                <c:pt idx="126">
                  <c:v>44717</c:v>
                </c:pt>
                <c:pt idx="127">
                  <c:v>44724</c:v>
                </c:pt>
                <c:pt idx="128">
                  <c:v>44731</c:v>
                </c:pt>
                <c:pt idx="129">
                  <c:v>44738</c:v>
                </c:pt>
                <c:pt idx="130">
                  <c:v>44745</c:v>
                </c:pt>
                <c:pt idx="131">
                  <c:v>44752</c:v>
                </c:pt>
                <c:pt idx="132">
                  <c:v>44759</c:v>
                </c:pt>
                <c:pt idx="133">
                  <c:v>44766</c:v>
                </c:pt>
                <c:pt idx="134">
                  <c:v>44773</c:v>
                </c:pt>
                <c:pt idx="135">
                  <c:v>44780</c:v>
                </c:pt>
                <c:pt idx="136">
                  <c:v>44787</c:v>
                </c:pt>
                <c:pt idx="137">
                  <c:v>44794</c:v>
                </c:pt>
                <c:pt idx="138">
                  <c:v>44801</c:v>
                </c:pt>
                <c:pt idx="139">
                  <c:v>44808</c:v>
                </c:pt>
                <c:pt idx="140">
                  <c:v>44815</c:v>
                </c:pt>
                <c:pt idx="141">
                  <c:v>44822</c:v>
                </c:pt>
                <c:pt idx="142">
                  <c:v>44829</c:v>
                </c:pt>
                <c:pt idx="143">
                  <c:v>44836</c:v>
                </c:pt>
                <c:pt idx="144">
                  <c:v>44843</c:v>
                </c:pt>
                <c:pt idx="145">
                  <c:v>44850</c:v>
                </c:pt>
                <c:pt idx="146">
                  <c:v>44857</c:v>
                </c:pt>
                <c:pt idx="147">
                  <c:v>44864</c:v>
                </c:pt>
                <c:pt idx="148">
                  <c:v>44871</c:v>
                </c:pt>
                <c:pt idx="149">
                  <c:v>44878</c:v>
                </c:pt>
                <c:pt idx="150">
                  <c:v>44885</c:v>
                </c:pt>
                <c:pt idx="151">
                  <c:v>44892</c:v>
                </c:pt>
                <c:pt idx="152">
                  <c:v>44899</c:v>
                </c:pt>
                <c:pt idx="153">
                  <c:v>44906</c:v>
                </c:pt>
                <c:pt idx="154">
                  <c:v>44913</c:v>
                </c:pt>
                <c:pt idx="155">
                  <c:v>44920</c:v>
                </c:pt>
                <c:pt idx="156">
                  <c:v>44927</c:v>
                </c:pt>
                <c:pt idx="157">
                  <c:v>44934</c:v>
                </c:pt>
                <c:pt idx="158">
                  <c:v>44941</c:v>
                </c:pt>
                <c:pt idx="159">
                  <c:v>44948</c:v>
                </c:pt>
                <c:pt idx="160">
                  <c:v>44955</c:v>
                </c:pt>
                <c:pt idx="161">
                  <c:v>44962</c:v>
                </c:pt>
                <c:pt idx="162">
                  <c:v>44969</c:v>
                </c:pt>
                <c:pt idx="163">
                  <c:v>44976</c:v>
                </c:pt>
                <c:pt idx="164">
                  <c:v>44983</c:v>
                </c:pt>
                <c:pt idx="165">
                  <c:v>44990</c:v>
                </c:pt>
                <c:pt idx="166">
                  <c:v>44997</c:v>
                </c:pt>
                <c:pt idx="167">
                  <c:v>45004</c:v>
                </c:pt>
                <c:pt idx="168">
                  <c:v>45011</c:v>
                </c:pt>
                <c:pt idx="169">
                  <c:v>45018</c:v>
                </c:pt>
                <c:pt idx="170">
                  <c:v>45025</c:v>
                </c:pt>
                <c:pt idx="171">
                  <c:v>45032</c:v>
                </c:pt>
                <c:pt idx="172">
                  <c:v>45039</c:v>
                </c:pt>
                <c:pt idx="173">
                  <c:v>45046</c:v>
                </c:pt>
                <c:pt idx="174">
                  <c:v>45053</c:v>
                </c:pt>
                <c:pt idx="175">
                  <c:v>45060</c:v>
                </c:pt>
                <c:pt idx="176">
                  <c:v>45067</c:v>
                </c:pt>
                <c:pt idx="177">
                  <c:v>45074</c:v>
                </c:pt>
                <c:pt idx="178">
                  <c:v>45081</c:v>
                </c:pt>
                <c:pt idx="179">
                  <c:v>45088</c:v>
                </c:pt>
                <c:pt idx="180">
                  <c:v>45095</c:v>
                </c:pt>
                <c:pt idx="181">
                  <c:v>45102</c:v>
                </c:pt>
                <c:pt idx="182">
                  <c:v>45109</c:v>
                </c:pt>
                <c:pt idx="183">
                  <c:v>45116</c:v>
                </c:pt>
                <c:pt idx="184">
                  <c:v>45123</c:v>
                </c:pt>
                <c:pt idx="185">
                  <c:v>45130</c:v>
                </c:pt>
                <c:pt idx="186">
                  <c:v>45137</c:v>
                </c:pt>
                <c:pt idx="187">
                  <c:v>45144</c:v>
                </c:pt>
                <c:pt idx="188">
                  <c:v>45151</c:v>
                </c:pt>
                <c:pt idx="189">
                  <c:v>45158</c:v>
                </c:pt>
                <c:pt idx="190">
                  <c:v>45165</c:v>
                </c:pt>
                <c:pt idx="191">
                  <c:v>45172</c:v>
                </c:pt>
                <c:pt idx="192">
                  <c:v>45179</c:v>
                </c:pt>
                <c:pt idx="193">
                  <c:v>45186</c:v>
                </c:pt>
                <c:pt idx="194">
                  <c:v>45193</c:v>
                </c:pt>
                <c:pt idx="195">
                  <c:v>45200</c:v>
                </c:pt>
                <c:pt idx="196">
                  <c:v>45207</c:v>
                </c:pt>
                <c:pt idx="197">
                  <c:v>45214</c:v>
                </c:pt>
                <c:pt idx="198">
                  <c:v>45221</c:v>
                </c:pt>
                <c:pt idx="199">
                  <c:v>45228</c:v>
                </c:pt>
                <c:pt idx="200">
                  <c:v>45235</c:v>
                </c:pt>
                <c:pt idx="201">
                  <c:v>45242</c:v>
                </c:pt>
                <c:pt idx="202">
                  <c:v>45249</c:v>
                </c:pt>
                <c:pt idx="203">
                  <c:v>45256</c:v>
                </c:pt>
                <c:pt idx="204">
                  <c:v>45263</c:v>
                </c:pt>
                <c:pt idx="205">
                  <c:v>45270</c:v>
                </c:pt>
                <c:pt idx="206">
                  <c:v>45277</c:v>
                </c:pt>
                <c:pt idx="207">
                  <c:v>45284</c:v>
                </c:pt>
                <c:pt idx="208">
                  <c:v>45291</c:v>
                </c:pt>
                <c:pt idx="209">
                  <c:v>45298</c:v>
                </c:pt>
              </c:numCache>
            </c:numRef>
          </c:cat>
          <c:val>
            <c:numRef>
              <c:f>'excess-mortality-raw-death-coun'!$D$2:$D$211</c:f>
              <c:numCache>
                <c:formatCode>_-* #,##0_-;\-* #,##0_-;_-* "-"??_-;_-@_-</c:formatCode>
                <c:ptCount val="210"/>
                <c:pt idx="0">
                  <c:v>61944.9</c:v>
                </c:pt>
                <c:pt idx="1">
                  <c:v>63094.9</c:v>
                </c:pt>
                <c:pt idx="2">
                  <c:v>61965.1</c:v>
                </c:pt>
                <c:pt idx="3">
                  <c:v>60857.3</c:v>
                </c:pt>
                <c:pt idx="4">
                  <c:v>60201.1</c:v>
                </c:pt>
                <c:pt idx="5">
                  <c:v>60476.1</c:v>
                </c:pt>
                <c:pt idx="6">
                  <c:v>59959.7</c:v>
                </c:pt>
                <c:pt idx="7">
                  <c:v>59317.7</c:v>
                </c:pt>
                <c:pt idx="8">
                  <c:v>59000.9</c:v>
                </c:pt>
                <c:pt idx="9">
                  <c:v>59329.9</c:v>
                </c:pt>
                <c:pt idx="10">
                  <c:v>58385.1</c:v>
                </c:pt>
                <c:pt idx="11">
                  <c:v>58030.1</c:v>
                </c:pt>
                <c:pt idx="12">
                  <c:v>57142.9</c:v>
                </c:pt>
                <c:pt idx="13">
                  <c:v>57083.7</c:v>
                </c:pt>
                <c:pt idx="14">
                  <c:v>56609.3</c:v>
                </c:pt>
                <c:pt idx="15">
                  <c:v>55770.1</c:v>
                </c:pt>
                <c:pt idx="16">
                  <c:v>54922.7</c:v>
                </c:pt>
                <c:pt idx="17">
                  <c:v>54883.1</c:v>
                </c:pt>
                <c:pt idx="18">
                  <c:v>54299.7</c:v>
                </c:pt>
                <c:pt idx="19">
                  <c:v>53813.5</c:v>
                </c:pt>
                <c:pt idx="20">
                  <c:v>53340.3</c:v>
                </c:pt>
                <c:pt idx="21">
                  <c:v>53150.5</c:v>
                </c:pt>
                <c:pt idx="22">
                  <c:v>53357.3</c:v>
                </c:pt>
                <c:pt idx="23">
                  <c:v>53152.7</c:v>
                </c:pt>
                <c:pt idx="24">
                  <c:v>52912.9</c:v>
                </c:pt>
                <c:pt idx="25">
                  <c:v>52759.3</c:v>
                </c:pt>
                <c:pt idx="26">
                  <c:v>53041.9</c:v>
                </c:pt>
                <c:pt idx="27">
                  <c:v>52593.9</c:v>
                </c:pt>
                <c:pt idx="28">
                  <c:v>52434.5</c:v>
                </c:pt>
                <c:pt idx="29">
                  <c:v>52171.7</c:v>
                </c:pt>
                <c:pt idx="30">
                  <c:v>52309.1</c:v>
                </c:pt>
                <c:pt idx="31">
                  <c:v>52431.1</c:v>
                </c:pt>
                <c:pt idx="32">
                  <c:v>52118.3</c:v>
                </c:pt>
                <c:pt idx="33">
                  <c:v>52050.5</c:v>
                </c:pt>
                <c:pt idx="34">
                  <c:v>52398.9</c:v>
                </c:pt>
                <c:pt idx="35">
                  <c:v>52643.3</c:v>
                </c:pt>
                <c:pt idx="36">
                  <c:v>52884.1</c:v>
                </c:pt>
                <c:pt idx="37">
                  <c:v>52916.9</c:v>
                </c:pt>
                <c:pt idx="38">
                  <c:v>53165.5</c:v>
                </c:pt>
                <c:pt idx="39">
                  <c:v>53710.5</c:v>
                </c:pt>
                <c:pt idx="40">
                  <c:v>54179.7</c:v>
                </c:pt>
                <c:pt idx="41">
                  <c:v>54427.5</c:v>
                </c:pt>
                <c:pt idx="42">
                  <c:v>54839.5</c:v>
                </c:pt>
                <c:pt idx="43">
                  <c:v>54968.7</c:v>
                </c:pt>
                <c:pt idx="44">
                  <c:v>55506.7</c:v>
                </c:pt>
                <c:pt idx="45">
                  <c:v>55952.3</c:v>
                </c:pt>
                <c:pt idx="46">
                  <c:v>56191.1</c:v>
                </c:pt>
                <c:pt idx="47">
                  <c:v>56460.1</c:v>
                </c:pt>
                <c:pt idx="48">
                  <c:v>57462.3</c:v>
                </c:pt>
                <c:pt idx="49">
                  <c:v>58463.1</c:v>
                </c:pt>
                <c:pt idx="50">
                  <c:v>58672.3</c:v>
                </c:pt>
                <c:pt idx="51">
                  <c:v>59471.5</c:v>
                </c:pt>
                <c:pt idx="52">
                  <c:v>59471.5</c:v>
                </c:pt>
                <c:pt idx="53">
                  <c:v>62676.9</c:v>
                </c:pt>
                <c:pt idx="54">
                  <c:v>63826.9</c:v>
                </c:pt>
                <c:pt idx="55">
                  <c:v>62697.1</c:v>
                </c:pt>
                <c:pt idx="56">
                  <c:v>61589.3</c:v>
                </c:pt>
                <c:pt idx="57">
                  <c:v>60933.1</c:v>
                </c:pt>
                <c:pt idx="58">
                  <c:v>61208.1</c:v>
                </c:pt>
                <c:pt idx="59">
                  <c:v>60691.7</c:v>
                </c:pt>
                <c:pt idx="60">
                  <c:v>60049.7</c:v>
                </c:pt>
                <c:pt idx="61">
                  <c:v>59732.9</c:v>
                </c:pt>
                <c:pt idx="62">
                  <c:v>60061.9</c:v>
                </c:pt>
                <c:pt idx="63">
                  <c:v>59117.1</c:v>
                </c:pt>
                <c:pt idx="64">
                  <c:v>58762.1</c:v>
                </c:pt>
                <c:pt idx="65">
                  <c:v>57874.9</c:v>
                </c:pt>
                <c:pt idx="66">
                  <c:v>57815.7</c:v>
                </c:pt>
                <c:pt idx="67">
                  <c:v>57341.3</c:v>
                </c:pt>
                <c:pt idx="68">
                  <c:v>56502.1</c:v>
                </c:pt>
                <c:pt idx="69">
                  <c:v>55654.7</c:v>
                </c:pt>
                <c:pt idx="70">
                  <c:v>55615.1</c:v>
                </c:pt>
                <c:pt idx="71">
                  <c:v>55031.7</c:v>
                </c:pt>
                <c:pt idx="72">
                  <c:v>54545.5</c:v>
                </c:pt>
                <c:pt idx="73">
                  <c:v>54072.3</c:v>
                </c:pt>
                <c:pt idx="74">
                  <c:v>53882.5</c:v>
                </c:pt>
                <c:pt idx="75">
                  <c:v>54089.3</c:v>
                </c:pt>
                <c:pt idx="76">
                  <c:v>53884.7</c:v>
                </c:pt>
                <c:pt idx="77">
                  <c:v>53644.9</c:v>
                </c:pt>
                <c:pt idx="78">
                  <c:v>53491.3</c:v>
                </c:pt>
                <c:pt idx="79">
                  <c:v>53773.9</c:v>
                </c:pt>
                <c:pt idx="80">
                  <c:v>53325.9</c:v>
                </c:pt>
                <c:pt idx="81">
                  <c:v>53166.5</c:v>
                </c:pt>
                <c:pt idx="82">
                  <c:v>52903.7</c:v>
                </c:pt>
                <c:pt idx="83">
                  <c:v>53041.1</c:v>
                </c:pt>
                <c:pt idx="84">
                  <c:v>53163.1</c:v>
                </c:pt>
                <c:pt idx="85">
                  <c:v>52850.3</c:v>
                </c:pt>
                <c:pt idx="86">
                  <c:v>52782.5</c:v>
                </c:pt>
                <c:pt idx="87">
                  <c:v>53130.9</c:v>
                </c:pt>
                <c:pt idx="88">
                  <c:v>53375.3</c:v>
                </c:pt>
                <c:pt idx="89">
                  <c:v>53616.1</c:v>
                </c:pt>
                <c:pt idx="90">
                  <c:v>53648.9</c:v>
                </c:pt>
                <c:pt idx="91">
                  <c:v>53897.5</c:v>
                </c:pt>
                <c:pt idx="92">
                  <c:v>54442.5</c:v>
                </c:pt>
                <c:pt idx="93">
                  <c:v>54911.7</c:v>
                </c:pt>
                <c:pt idx="94">
                  <c:v>55159.5</c:v>
                </c:pt>
                <c:pt idx="95">
                  <c:v>55571.5</c:v>
                </c:pt>
                <c:pt idx="96">
                  <c:v>55700.7</c:v>
                </c:pt>
                <c:pt idx="97">
                  <c:v>56238.7</c:v>
                </c:pt>
                <c:pt idx="98">
                  <c:v>56684.3</c:v>
                </c:pt>
                <c:pt idx="99">
                  <c:v>56923.1</c:v>
                </c:pt>
                <c:pt idx="100">
                  <c:v>57192.1</c:v>
                </c:pt>
                <c:pt idx="101">
                  <c:v>58194.3</c:v>
                </c:pt>
                <c:pt idx="102">
                  <c:v>59195.1</c:v>
                </c:pt>
                <c:pt idx="103">
                  <c:v>59404.3</c:v>
                </c:pt>
                <c:pt idx="104">
                  <c:v>60203.5</c:v>
                </c:pt>
                <c:pt idx="105">
                  <c:v>63408.9</c:v>
                </c:pt>
                <c:pt idx="106">
                  <c:v>64558.8</c:v>
                </c:pt>
                <c:pt idx="107">
                  <c:v>63429</c:v>
                </c:pt>
                <c:pt idx="108">
                  <c:v>62321.2</c:v>
                </c:pt>
                <c:pt idx="109">
                  <c:v>61665</c:v>
                </c:pt>
                <c:pt idx="110">
                  <c:v>61940</c:v>
                </c:pt>
                <c:pt idx="111">
                  <c:v>61423.6</c:v>
                </c:pt>
                <c:pt idx="112">
                  <c:v>60781.599999999999</c:v>
                </c:pt>
                <c:pt idx="113">
                  <c:v>60464.800000000003</c:v>
                </c:pt>
                <c:pt idx="114">
                  <c:v>60793.8</c:v>
                </c:pt>
                <c:pt idx="115">
                  <c:v>59849</c:v>
                </c:pt>
                <c:pt idx="116">
                  <c:v>59494</c:v>
                </c:pt>
                <c:pt idx="117">
                  <c:v>58606.8</c:v>
                </c:pt>
                <c:pt idx="118">
                  <c:v>58547.6</c:v>
                </c:pt>
                <c:pt idx="119">
                  <c:v>58073.2</c:v>
                </c:pt>
                <c:pt idx="120">
                  <c:v>57234</c:v>
                </c:pt>
                <c:pt idx="121">
                  <c:v>56386.6</c:v>
                </c:pt>
                <c:pt idx="122">
                  <c:v>56347</c:v>
                </c:pt>
                <c:pt idx="123">
                  <c:v>55763.6</c:v>
                </c:pt>
                <c:pt idx="124">
                  <c:v>55277.4</c:v>
                </c:pt>
                <c:pt idx="125">
                  <c:v>54804.2</c:v>
                </c:pt>
                <c:pt idx="126">
                  <c:v>54614.400000000001</c:v>
                </c:pt>
                <c:pt idx="127">
                  <c:v>54821.2</c:v>
                </c:pt>
                <c:pt idx="128">
                  <c:v>54616.6</c:v>
                </c:pt>
                <c:pt idx="129">
                  <c:v>54376.800000000003</c:v>
                </c:pt>
                <c:pt idx="130">
                  <c:v>54223.199999999997</c:v>
                </c:pt>
                <c:pt idx="131">
                  <c:v>54505.8</c:v>
                </c:pt>
                <c:pt idx="132">
                  <c:v>54057.8</c:v>
                </c:pt>
                <c:pt idx="133">
                  <c:v>53898.400000000001</c:v>
                </c:pt>
                <c:pt idx="134">
                  <c:v>53635.6</c:v>
                </c:pt>
                <c:pt idx="135">
                  <c:v>53773</c:v>
                </c:pt>
                <c:pt idx="136">
                  <c:v>53895</c:v>
                </c:pt>
                <c:pt idx="137">
                  <c:v>53582.2</c:v>
                </c:pt>
                <c:pt idx="138">
                  <c:v>53514.400000000001</c:v>
                </c:pt>
                <c:pt idx="139">
                  <c:v>53862.8</c:v>
                </c:pt>
                <c:pt idx="140">
                  <c:v>54107.199999999997</c:v>
                </c:pt>
                <c:pt idx="141">
                  <c:v>54348</c:v>
                </c:pt>
                <c:pt idx="142">
                  <c:v>54380.800000000003</c:v>
                </c:pt>
                <c:pt idx="143">
                  <c:v>54629.4</c:v>
                </c:pt>
                <c:pt idx="144">
                  <c:v>55174.400000000001</c:v>
                </c:pt>
                <c:pt idx="145">
                  <c:v>55643.6</c:v>
                </c:pt>
                <c:pt idx="146">
                  <c:v>55891.4</c:v>
                </c:pt>
                <c:pt idx="147">
                  <c:v>56303.4</c:v>
                </c:pt>
                <c:pt idx="148">
                  <c:v>56432.6</c:v>
                </c:pt>
                <c:pt idx="149">
                  <c:v>56970.6</c:v>
                </c:pt>
                <c:pt idx="150">
                  <c:v>57416.2</c:v>
                </c:pt>
                <c:pt idx="151">
                  <c:v>57655</c:v>
                </c:pt>
                <c:pt idx="152">
                  <c:v>57924</c:v>
                </c:pt>
                <c:pt idx="153">
                  <c:v>58926.2</c:v>
                </c:pt>
                <c:pt idx="154">
                  <c:v>59927</c:v>
                </c:pt>
                <c:pt idx="155">
                  <c:v>60136.2</c:v>
                </c:pt>
                <c:pt idx="156">
                  <c:v>60935.4</c:v>
                </c:pt>
                <c:pt idx="157">
                  <c:v>64140.800000000003</c:v>
                </c:pt>
                <c:pt idx="158">
                  <c:v>65290.8</c:v>
                </c:pt>
                <c:pt idx="159">
                  <c:v>64161</c:v>
                </c:pt>
                <c:pt idx="160">
                  <c:v>63053.2</c:v>
                </c:pt>
                <c:pt idx="161">
                  <c:v>62397</c:v>
                </c:pt>
                <c:pt idx="162">
                  <c:v>62672</c:v>
                </c:pt>
                <c:pt idx="163">
                  <c:v>62155.6</c:v>
                </c:pt>
                <c:pt idx="164">
                  <c:v>61513.599999999999</c:v>
                </c:pt>
                <c:pt idx="165">
                  <c:v>61196.800000000003</c:v>
                </c:pt>
                <c:pt idx="166">
                  <c:v>61525.8</c:v>
                </c:pt>
                <c:pt idx="167">
                  <c:v>60581</c:v>
                </c:pt>
                <c:pt idx="168">
                  <c:v>60226</c:v>
                </c:pt>
                <c:pt idx="169">
                  <c:v>59338.8</c:v>
                </c:pt>
                <c:pt idx="170">
                  <c:v>59279.6</c:v>
                </c:pt>
                <c:pt idx="171">
                  <c:v>58805.2</c:v>
                </c:pt>
                <c:pt idx="172">
                  <c:v>57966</c:v>
                </c:pt>
                <c:pt idx="173">
                  <c:v>57118.6</c:v>
                </c:pt>
                <c:pt idx="174">
                  <c:v>57079</c:v>
                </c:pt>
                <c:pt idx="175">
                  <c:v>56495.6</c:v>
                </c:pt>
                <c:pt idx="176">
                  <c:v>56009.4</c:v>
                </c:pt>
                <c:pt idx="177">
                  <c:v>55536.2</c:v>
                </c:pt>
                <c:pt idx="178">
                  <c:v>55346.400000000001</c:v>
                </c:pt>
                <c:pt idx="179">
                  <c:v>55553.2</c:v>
                </c:pt>
                <c:pt idx="180">
                  <c:v>55348.6</c:v>
                </c:pt>
                <c:pt idx="181">
                  <c:v>55108.800000000003</c:v>
                </c:pt>
                <c:pt idx="182">
                  <c:v>54955.199999999997</c:v>
                </c:pt>
                <c:pt idx="183">
                  <c:v>55237.8</c:v>
                </c:pt>
                <c:pt idx="184">
                  <c:v>54789.8</c:v>
                </c:pt>
                <c:pt idx="185">
                  <c:v>54630.400000000001</c:v>
                </c:pt>
                <c:pt idx="186">
                  <c:v>54367.6</c:v>
                </c:pt>
                <c:pt idx="187">
                  <c:v>54505</c:v>
                </c:pt>
                <c:pt idx="188">
                  <c:v>54627</c:v>
                </c:pt>
                <c:pt idx="189">
                  <c:v>54314.2</c:v>
                </c:pt>
                <c:pt idx="190">
                  <c:v>54246.400000000001</c:v>
                </c:pt>
                <c:pt idx="191">
                  <c:v>54594.8</c:v>
                </c:pt>
                <c:pt idx="192">
                  <c:v>54839.199999999997</c:v>
                </c:pt>
                <c:pt idx="193">
                  <c:v>55080</c:v>
                </c:pt>
                <c:pt idx="194">
                  <c:v>55112.800000000003</c:v>
                </c:pt>
                <c:pt idx="195">
                  <c:v>55361.4</c:v>
                </c:pt>
                <c:pt idx="196">
                  <c:v>55906.400000000001</c:v>
                </c:pt>
                <c:pt idx="197">
                  <c:v>56375.6</c:v>
                </c:pt>
                <c:pt idx="198">
                  <c:v>56623.4</c:v>
                </c:pt>
                <c:pt idx="199">
                  <c:v>57035.4</c:v>
                </c:pt>
                <c:pt idx="200">
                  <c:v>57164.6</c:v>
                </c:pt>
                <c:pt idx="201">
                  <c:v>57702.6</c:v>
                </c:pt>
                <c:pt idx="202">
                  <c:v>58148.2</c:v>
                </c:pt>
                <c:pt idx="203">
                  <c:v>58387</c:v>
                </c:pt>
                <c:pt idx="204">
                  <c:v>58656</c:v>
                </c:pt>
                <c:pt idx="205">
                  <c:v>59658.2</c:v>
                </c:pt>
                <c:pt idx="206">
                  <c:v>60659</c:v>
                </c:pt>
                <c:pt idx="207">
                  <c:v>60868.2</c:v>
                </c:pt>
                <c:pt idx="208">
                  <c:v>61667.4</c:v>
                </c:pt>
              </c:numCache>
            </c:numRef>
          </c:val>
          <c:smooth val="0"/>
          <c:extLst>
            <c:ext xmlns:c16="http://schemas.microsoft.com/office/drawing/2014/chart" uri="{C3380CC4-5D6E-409C-BE32-E72D297353CC}">
              <c16:uniqueId val="{00000000-5FF5-4227-81B7-813FAC722882}"/>
            </c:ext>
          </c:extLst>
        </c:ser>
        <c:ser>
          <c:idx val="1"/>
          <c:order val="1"/>
          <c:tx>
            <c:strRef>
              <c:f>'excess-mortality-raw-death-coun'!$E$1</c:f>
              <c:strCache>
                <c:ptCount val="1"/>
                <c:pt idx="0">
                  <c:v>Actual Deaths (All Ages)</c:v>
                </c:pt>
              </c:strCache>
            </c:strRef>
          </c:tx>
          <c:spPr>
            <a:ln w="34925" cap="rnd">
              <a:solidFill>
                <a:schemeClr val="accent2"/>
              </a:solidFill>
              <a:round/>
            </a:ln>
            <a:effectLst>
              <a:outerShdw blurRad="50800" dist="38100" dir="2700000" algn="tl" rotWithShape="0">
                <a:prstClr val="black">
                  <a:alpha val="40000"/>
                </a:prstClr>
              </a:outerShdw>
            </a:effectLst>
          </c:spPr>
          <c:marker>
            <c:symbol val="none"/>
          </c:marker>
          <c:cat>
            <c:numRef>
              <c:f>'excess-mortality-raw-death-coun'!$C$2:$C$211</c:f>
              <c:numCache>
                <c:formatCode>m/d/yyyy</c:formatCode>
                <c:ptCount val="210"/>
                <c:pt idx="0">
                  <c:v>43835</c:v>
                </c:pt>
                <c:pt idx="1">
                  <c:v>43842</c:v>
                </c:pt>
                <c:pt idx="2">
                  <c:v>43849</c:v>
                </c:pt>
                <c:pt idx="3">
                  <c:v>43856</c:v>
                </c:pt>
                <c:pt idx="4">
                  <c:v>43863</c:v>
                </c:pt>
                <c:pt idx="5">
                  <c:v>43870</c:v>
                </c:pt>
                <c:pt idx="6">
                  <c:v>43877</c:v>
                </c:pt>
                <c:pt idx="7">
                  <c:v>43884</c:v>
                </c:pt>
                <c:pt idx="8">
                  <c:v>43891</c:v>
                </c:pt>
                <c:pt idx="9">
                  <c:v>43898</c:v>
                </c:pt>
                <c:pt idx="10">
                  <c:v>43905</c:v>
                </c:pt>
                <c:pt idx="11">
                  <c:v>43912</c:v>
                </c:pt>
                <c:pt idx="12">
                  <c:v>43919</c:v>
                </c:pt>
                <c:pt idx="13">
                  <c:v>43926</c:v>
                </c:pt>
                <c:pt idx="14">
                  <c:v>43933</c:v>
                </c:pt>
                <c:pt idx="15">
                  <c:v>43940</c:v>
                </c:pt>
                <c:pt idx="16">
                  <c:v>43947</c:v>
                </c:pt>
                <c:pt idx="17">
                  <c:v>43954</c:v>
                </c:pt>
                <c:pt idx="18">
                  <c:v>43961</c:v>
                </c:pt>
                <c:pt idx="19">
                  <c:v>43968</c:v>
                </c:pt>
                <c:pt idx="20">
                  <c:v>43975</c:v>
                </c:pt>
                <c:pt idx="21">
                  <c:v>43982</c:v>
                </c:pt>
                <c:pt idx="22">
                  <c:v>43989</c:v>
                </c:pt>
                <c:pt idx="23">
                  <c:v>43996</c:v>
                </c:pt>
                <c:pt idx="24">
                  <c:v>44003</c:v>
                </c:pt>
                <c:pt idx="25">
                  <c:v>44010</c:v>
                </c:pt>
                <c:pt idx="26">
                  <c:v>44017</c:v>
                </c:pt>
                <c:pt idx="27">
                  <c:v>44024</c:v>
                </c:pt>
                <c:pt idx="28">
                  <c:v>44031</c:v>
                </c:pt>
                <c:pt idx="29">
                  <c:v>44038</c:v>
                </c:pt>
                <c:pt idx="30">
                  <c:v>44045</c:v>
                </c:pt>
                <c:pt idx="31">
                  <c:v>44052</c:v>
                </c:pt>
                <c:pt idx="32">
                  <c:v>44059</c:v>
                </c:pt>
                <c:pt idx="33">
                  <c:v>44066</c:v>
                </c:pt>
                <c:pt idx="34">
                  <c:v>44073</c:v>
                </c:pt>
                <c:pt idx="35">
                  <c:v>44080</c:v>
                </c:pt>
                <c:pt idx="36">
                  <c:v>44087</c:v>
                </c:pt>
                <c:pt idx="37">
                  <c:v>44094</c:v>
                </c:pt>
                <c:pt idx="38">
                  <c:v>44101</c:v>
                </c:pt>
                <c:pt idx="39">
                  <c:v>44108</c:v>
                </c:pt>
                <c:pt idx="40">
                  <c:v>44115</c:v>
                </c:pt>
                <c:pt idx="41">
                  <c:v>44122</c:v>
                </c:pt>
                <c:pt idx="42">
                  <c:v>44129</c:v>
                </c:pt>
                <c:pt idx="43">
                  <c:v>44136</c:v>
                </c:pt>
                <c:pt idx="44">
                  <c:v>44143</c:v>
                </c:pt>
                <c:pt idx="45">
                  <c:v>44150</c:v>
                </c:pt>
                <c:pt idx="46">
                  <c:v>44157</c:v>
                </c:pt>
                <c:pt idx="47">
                  <c:v>44164</c:v>
                </c:pt>
                <c:pt idx="48">
                  <c:v>44171</c:v>
                </c:pt>
                <c:pt idx="49">
                  <c:v>44178</c:v>
                </c:pt>
                <c:pt idx="50">
                  <c:v>44185</c:v>
                </c:pt>
                <c:pt idx="51">
                  <c:v>44192</c:v>
                </c:pt>
                <c:pt idx="52">
                  <c:v>44199</c:v>
                </c:pt>
                <c:pt idx="53">
                  <c:v>44206</c:v>
                </c:pt>
                <c:pt idx="54">
                  <c:v>44213</c:v>
                </c:pt>
                <c:pt idx="55">
                  <c:v>44220</c:v>
                </c:pt>
                <c:pt idx="56">
                  <c:v>44227</c:v>
                </c:pt>
                <c:pt idx="57">
                  <c:v>44234</c:v>
                </c:pt>
                <c:pt idx="58">
                  <c:v>44241</c:v>
                </c:pt>
                <c:pt idx="59">
                  <c:v>44248</c:v>
                </c:pt>
                <c:pt idx="60">
                  <c:v>44255</c:v>
                </c:pt>
                <c:pt idx="61">
                  <c:v>44262</c:v>
                </c:pt>
                <c:pt idx="62">
                  <c:v>44269</c:v>
                </c:pt>
                <c:pt idx="63">
                  <c:v>44276</c:v>
                </c:pt>
                <c:pt idx="64">
                  <c:v>44283</c:v>
                </c:pt>
                <c:pt idx="65">
                  <c:v>44290</c:v>
                </c:pt>
                <c:pt idx="66">
                  <c:v>44297</c:v>
                </c:pt>
                <c:pt idx="67">
                  <c:v>44304</c:v>
                </c:pt>
                <c:pt idx="68">
                  <c:v>44311</c:v>
                </c:pt>
                <c:pt idx="69">
                  <c:v>44318</c:v>
                </c:pt>
                <c:pt idx="70">
                  <c:v>44325</c:v>
                </c:pt>
                <c:pt idx="71">
                  <c:v>44332</c:v>
                </c:pt>
                <c:pt idx="72">
                  <c:v>44339</c:v>
                </c:pt>
                <c:pt idx="73">
                  <c:v>44346</c:v>
                </c:pt>
                <c:pt idx="74">
                  <c:v>44353</c:v>
                </c:pt>
                <c:pt idx="75">
                  <c:v>44360</c:v>
                </c:pt>
                <c:pt idx="76">
                  <c:v>44367</c:v>
                </c:pt>
                <c:pt idx="77">
                  <c:v>44374</c:v>
                </c:pt>
                <c:pt idx="78">
                  <c:v>44381</c:v>
                </c:pt>
                <c:pt idx="79">
                  <c:v>44388</c:v>
                </c:pt>
                <c:pt idx="80">
                  <c:v>44395</c:v>
                </c:pt>
                <c:pt idx="81">
                  <c:v>44402</c:v>
                </c:pt>
                <c:pt idx="82">
                  <c:v>44409</c:v>
                </c:pt>
                <c:pt idx="83">
                  <c:v>44416</c:v>
                </c:pt>
                <c:pt idx="84">
                  <c:v>44423</c:v>
                </c:pt>
                <c:pt idx="85">
                  <c:v>44430</c:v>
                </c:pt>
                <c:pt idx="86">
                  <c:v>44437</c:v>
                </c:pt>
                <c:pt idx="87">
                  <c:v>44444</c:v>
                </c:pt>
                <c:pt idx="88">
                  <c:v>44451</c:v>
                </c:pt>
                <c:pt idx="89">
                  <c:v>44458</c:v>
                </c:pt>
                <c:pt idx="90">
                  <c:v>44465</c:v>
                </c:pt>
                <c:pt idx="91">
                  <c:v>44472</c:v>
                </c:pt>
                <c:pt idx="92">
                  <c:v>44479</c:v>
                </c:pt>
                <c:pt idx="93">
                  <c:v>44486</c:v>
                </c:pt>
                <c:pt idx="94">
                  <c:v>44493</c:v>
                </c:pt>
                <c:pt idx="95">
                  <c:v>44500</c:v>
                </c:pt>
                <c:pt idx="96">
                  <c:v>44507</c:v>
                </c:pt>
                <c:pt idx="97">
                  <c:v>44514</c:v>
                </c:pt>
                <c:pt idx="98">
                  <c:v>44521</c:v>
                </c:pt>
                <c:pt idx="99">
                  <c:v>44528</c:v>
                </c:pt>
                <c:pt idx="100">
                  <c:v>44535</c:v>
                </c:pt>
                <c:pt idx="101">
                  <c:v>44542</c:v>
                </c:pt>
                <c:pt idx="102">
                  <c:v>44549</c:v>
                </c:pt>
                <c:pt idx="103">
                  <c:v>44556</c:v>
                </c:pt>
                <c:pt idx="104">
                  <c:v>44563</c:v>
                </c:pt>
                <c:pt idx="105">
                  <c:v>44570</c:v>
                </c:pt>
                <c:pt idx="106">
                  <c:v>44577</c:v>
                </c:pt>
                <c:pt idx="107">
                  <c:v>44584</c:v>
                </c:pt>
                <c:pt idx="108">
                  <c:v>44591</c:v>
                </c:pt>
                <c:pt idx="109">
                  <c:v>44598</c:v>
                </c:pt>
                <c:pt idx="110">
                  <c:v>44605</c:v>
                </c:pt>
                <c:pt idx="111">
                  <c:v>44612</c:v>
                </c:pt>
                <c:pt idx="112">
                  <c:v>44619</c:v>
                </c:pt>
                <c:pt idx="113">
                  <c:v>44626</c:v>
                </c:pt>
                <c:pt idx="114">
                  <c:v>44633</c:v>
                </c:pt>
                <c:pt idx="115">
                  <c:v>44640</c:v>
                </c:pt>
                <c:pt idx="116">
                  <c:v>44647</c:v>
                </c:pt>
                <c:pt idx="117">
                  <c:v>44654</c:v>
                </c:pt>
                <c:pt idx="118">
                  <c:v>44661</c:v>
                </c:pt>
                <c:pt idx="119">
                  <c:v>44668</c:v>
                </c:pt>
                <c:pt idx="120">
                  <c:v>44675</c:v>
                </c:pt>
                <c:pt idx="121">
                  <c:v>44682</c:v>
                </c:pt>
                <c:pt idx="122">
                  <c:v>44689</c:v>
                </c:pt>
                <c:pt idx="123">
                  <c:v>44696</c:v>
                </c:pt>
                <c:pt idx="124">
                  <c:v>44703</c:v>
                </c:pt>
                <c:pt idx="125">
                  <c:v>44710</c:v>
                </c:pt>
                <c:pt idx="126">
                  <c:v>44717</c:v>
                </c:pt>
                <c:pt idx="127">
                  <c:v>44724</c:v>
                </c:pt>
                <c:pt idx="128">
                  <c:v>44731</c:v>
                </c:pt>
                <c:pt idx="129">
                  <c:v>44738</c:v>
                </c:pt>
                <c:pt idx="130">
                  <c:v>44745</c:v>
                </c:pt>
                <c:pt idx="131">
                  <c:v>44752</c:v>
                </c:pt>
                <c:pt idx="132">
                  <c:v>44759</c:v>
                </c:pt>
                <c:pt idx="133">
                  <c:v>44766</c:v>
                </c:pt>
                <c:pt idx="134">
                  <c:v>44773</c:v>
                </c:pt>
                <c:pt idx="135">
                  <c:v>44780</c:v>
                </c:pt>
                <c:pt idx="136">
                  <c:v>44787</c:v>
                </c:pt>
                <c:pt idx="137">
                  <c:v>44794</c:v>
                </c:pt>
                <c:pt idx="138">
                  <c:v>44801</c:v>
                </c:pt>
                <c:pt idx="139">
                  <c:v>44808</c:v>
                </c:pt>
                <c:pt idx="140">
                  <c:v>44815</c:v>
                </c:pt>
                <c:pt idx="141">
                  <c:v>44822</c:v>
                </c:pt>
                <c:pt idx="142">
                  <c:v>44829</c:v>
                </c:pt>
                <c:pt idx="143">
                  <c:v>44836</c:v>
                </c:pt>
                <c:pt idx="144">
                  <c:v>44843</c:v>
                </c:pt>
                <c:pt idx="145">
                  <c:v>44850</c:v>
                </c:pt>
                <c:pt idx="146">
                  <c:v>44857</c:v>
                </c:pt>
                <c:pt idx="147">
                  <c:v>44864</c:v>
                </c:pt>
                <c:pt idx="148">
                  <c:v>44871</c:v>
                </c:pt>
                <c:pt idx="149">
                  <c:v>44878</c:v>
                </c:pt>
                <c:pt idx="150">
                  <c:v>44885</c:v>
                </c:pt>
                <c:pt idx="151">
                  <c:v>44892</c:v>
                </c:pt>
                <c:pt idx="152">
                  <c:v>44899</c:v>
                </c:pt>
                <c:pt idx="153">
                  <c:v>44906</c:v>
                </c:pt>
                <c:pt idx="154">
                  <c:v>44913</c:v>
                </c:pt>
                <c:pt idx="155">
                  <c:v>44920</c:v>
                </c:pt>
                <c:pt idx="156">
                  <c:v>44927</c:v>
                </c:pt>
                <c:pt idx="157">
                  <c:v>44934</c:v>
                </c:pt>
                <c:pt idx="158">
                  <c:v>44941</c:v>
                </c:pt>
                <c:pt idx="159">
                  <c:v>44948</c:v>
                </c:pt>
                <c:pt idx="160">
                  <c:v>44955</c:v>
                </c:pt>
                <c:pt idx="161">
                  <c:v>44962</c:v>
                </c:pt>
                <c:pt idx="162">
                  <c:v>44969</c:v>
                </c:pt>
                <c:pt idx="163">
                  <c:v>44976</c:v>
                </c:pt>
                <c:pt idx="164">
                  <c:v>44983</c:v>
                </c:pt>
                <c:pt idx="165">
                  <c:v>44990</c:v>
                </c:pt>
                <c:pt idx="166">
                  <c:v>44997</c:v>
                </c:pt>
                <c:pt idx="167">
                  <c:v>45004</c:v>
                </c:pt>
                <c:pt idx="168">
                  <c:v>45011</c:v>
                </c:pt>
                <c:pt idx="169">
                  <c:v>45018</c:v>
                </c:pt>
                <c:pt idx="170">
                  <c:v>45025</c:v>
                </c:pt>
                <c:pt idx="171">
                  <c:v>45032</c:v>
                </c:pt>
                <c:pt idx="172">
                  <c:v>45039</c:v>
                </c:pt>
                <c:pt idx="173">
                  <c:v>45046</c:v>
                </c:pt>
                <c:pt idx="174">
                  <c:v>45053</c:v>
                </c:pt>
                <c:pt idx="175">
                  <c:v>45060</c:v>
                </c:pt>
                <c:pt idx="176">
                  <c:v>45067</c:v>
                </c:pt>
                <c:pt idx="177">
                  <c:v>45074</c:v>
                </c:pt>
                <c:pt idx="178">
                  <c:v>45081</c:v>
                </c:pt>
                <c:pt idx="179">
                  <c:v>45088</c:v>
                </c:pt>
                <c:pt idx="180">
                  <c:v>45095</c:v>
                </c:pt>
                <c:pt idx="181">
                  <c:v>45102</c:v>
                </c:pt>
                <c:pt idx="182">
                  <c:v>45109</c:v>
                </c:pt>
                <c:pt idx="183">
                  <c:v>45116</c:v>
                </c:pt>
                <c:pt idx="184">
                  <c:v>45123</c:v>
                </c:pt>
                <c:pt idx="185">
                  <c:v>45130</c:v>
                </c:pt>
                <c:pt idx="186">
                  <c:v>45137</c:v>
                </c:pt>
                <c:pt idx="187">
                  <c:v>45144</c:v>
                </c:pt>
                <c:pt idx="188">
                  <c:v>45151</c:v>
                </c:pt>
                <c:pt idx="189">
                  <c:v>45158</c:v>
                </c:pt>
                <c:pt idx="190">
                  <c:v>45165</c:v>
                </c:pt>
                <c:pt idx="191">
                  <c:v>45172</c:v>
                </c:pt>
                <c:pt idx="192">
                  <c:v>45179</c:v>
                </c:pt>
                <c:pt idx="193">
                  <c:v>45186</c:v>
                </c:pt>
                <c:pt idx="194">
                  <c:v>45193</c:v>
                </c:pt>
                <c:pt idx="195">
                  <c:v>45200</c:v>
                </c:pt>
                <c:pt idx="196">
                  <c:v>45207</c:v>
                </c:pt>
                <c:pt idx="197">
                  <c:v>45214</c:v>
                </c:pt>
                <c:pt idx="198">
                  <c:v>45221</c:v>
                </c:pt>
                <c:pt idx="199">
                  <c:v>45228</c:v>
                </c:pt>
                <c:pt idx="200">
                  <c:v>45235</c:v>
                </c:pt>
                <c:pt idx="201">
                  <c:v>45242</c:v>
                </c:pt>
                <c:pt idx="202">
                  <c:v>45249</c:v>
                </c:pt>
                <c:pt idx="203">
                  <c:v>45256</c:v>
                </c:pt>
                <c:pt idx="204">
                  <c:v>45263</c:v>
                </c:pt>
                <c:pt idx="205">
                  <c:v>45270</c:v>
                </c:pt>
                <c:pt idx="206">
                  <c:v>45277</c:v>
                </c:pt>
                <c:pt idx="207">
                  <c:v>45284</c:v>
                </c:pt>
                <c:pt idx="208">
                  <c:v>45291</c:v>
                </c:pt>
                <c:pt idx="209">
                  <c:v>45298</c:v>
                </c:pt>
              </c:numCache>
            </c:numRef>
          </c:cat>
          <c:val>
            <c:numRef>
              <c:f>'excess-mortality-raw-death-coun'!$E$2:$E$211</c:f>
              <c:numCache>
                <c:formatCode>_-* #,##0_-;\-* #,##0_-;_-* "-"??_-;_-@_-</c:formatCode>
                <c:ptCount val="210"/>
                <c:pt idx="0">
                  <c:v>60030</c:v>
                </c:pt>
                <c:pt idx="1">
                  <c:v>60584</c:v>
                </c:pt>
                <c:pt idx="2">
                  <c:v>59212</c:v>
                </c:pt>
                <c:pt idx="3">
                  <c:v>59018</c:v>
                </c:pt>
                <c:pt idx="4">
                  <c:v>58696</c:v>
                </c:pt>
                <c:pt idx="5">
                  <c:v>59351</c:v>
                </c:pt>
                <c:pt idx="6">
                  <c:v>58696</c:v>
                </c:pt>
                <c:pt idx="7">
                  <c:v>58770</c:v>
                </c:pt>
                <c:pt idx="8">
                  <c:v>59198</c:v>
                </c:pt>
                <c:pt idx="9">
                  <c:v>59566</c:v>
                </c:pt>
                <c:pt idx="10">
                  <c:v>58545</c:v>
                </c:pt>
                <c:pt idx="11">
                  <c:v>59091</c:v>
                </c:pt>
                <c:pt idx="12">
                  <c:v>62870</c:v>
                </c:pt>
                <c:pt idx="13">
                  <c:v>72142</c:v>
                </c:pt>
                <c:pt idx="14">
                  <c:v>78945</c:v>
                </c:pt>
                <c:pt idx="15">
                  <c:v>76694</c:v>
                </c:pt>
                <c:pt idx="16">
                  <c:v>73773</c:v>
                </c:pt>
                <c:pt idx="17">
                  <c:v>69180</c:v>
                </c:pt>
                <c:pt idx="18">
                  <c:v>66708</c:v>
                </c:pt>
                <c:pt idx="19">
                  <c:v>64398</c:v>
                </c:pt>
                <c:pt idx="20">
                  <c:v>61519</c:v>
                </c:pt>
                <c:pt idx="21">
                  <c:v>59593</c:v>
                </c:pt>
                <c:pt idx="22">
                  <c:v>58804</c:v>
                </c:pt>
                <c:pt idx="23">
                  <c:v>57919</c:v>
                </c:pt>
                <c:pt idx="24">
                  <c:v>57902</c:v>
                </c:pt>
                <c:pt idx="25">
                  <c:v>58392</c:v>
                </c:pt>
                <c:pt idx="26">
                  <c:v>59698</c:v>
                </c:pt>
                <c:pt idx="27">
                  <c:v>61795</c:v>
                </c:pt>
                <c:pt idx="28">
                  <c:v>62995</c:v>
                </c:pt>
                <c:pt idx="29">
                  <c:v>64117</c:v>
                </c:pt>
                <c:pt idx="30">
                  <c:v>64118</c:v>
                </c:pt>
                <c:pt idx="31">
                  <c:v>63575</c:v>
                </c:pt>
                <c:pt idx="32">
                  <c:v>63510</c:v>
                </c:pt>
                <c:pt idx="33">
                  <c:v>62437</c:v>
                </c:pt>
                <c:pt idx="34">
                  <c:v>60978</c:v>
                </c:pt>
                <c:pt idx="35">
                  <c:v>60121</c:v>
                </c:pt>
                <c:pt idx="36">
                  <c:v>59546</c:v>
                </c:pt>
                <c:pt idx="37">
                  <c:v>59635</c:v>
                </c:pt>
                <c:pt idx="38">
                  <c:v>60506</c:v>
                </c:pt>
                <c:pt idx="39">
                  <c:v>59708</c:v>
                </c:pt>
                <c:pt idx="40">
                  <c:v>61671</c:v>
                </c:pt>
                <c:pt idx="41">
                  <c:v>60506</c:v>
                </c:pt>
                <c:pt idx="42">
                  <c:v>62089</c:v>
                </c:pt>
                <c:pt idx="43">
                  <c:v>63322</c:v>
                </c:pt>
                <c:pt idx="44">
                  <c:v>67470</c:v>
                </c:pt>
                <c:pt idx="45">
                  <c:v>68725</c:v>
                </c:pt>
                <c:pt idx="46">
                  <c:v>71538</c:v>
                </c:pt>
                <c:pt idx="47">
                  <c:v>73182</c:v>
                </c:pt>
                <c:pt idx="48">
                  <c:v>77271</c:v>
                </c:pt>
                <c:pt idx="49">
                  <c:v>81859</c:v>
                </c:pt>
                <c:pt idx="50">
                  <c:v>82797</c:v>
                </c:pt>
                <c:pt idx="51">
                  <c:v>84224</c:v>
                </c:pt>
                <c:pt idx="52">
                  <c:v>86853</c:v>
                </c:pt>
                <c:pt idx="53">
                  <c:v>86883</c:v>
                </c:pt>
                <c:pt idx="54">
                  <c:v>87230</c:v>
                </c:pt>
                <c:pt idx="55">
                  <c:v>83532</c:v>
                </c:pt>
                <c:pt idx="56">
                  <c:v>79049</c:v>
                </c:pt>
                <c:pt idx="57">
                  <c:v>76348</c:v>
                </c:pt>
                <c:pt idx="58">
                  <c:v>71382</c:v>
                </c:pt>
                <c:pt idx="59">
                  <c:v>69371</c:v>
                </c:pt>
                <c:pt idx="60">
                  <c:v>66618</c:v>
                </c:pt>
                <c:pt idx="61">
                  <c:v>63570</c:v>
                </c:pt>
                <c:pt idx="62">
                  <c:v>61751</c:v>
                </c:pt>
                <c:pt idx="63">
                  <c:v>60241</c:v>
                </c:pt>
                <c:pt idx="64">
                  <c:v>60711</c:v>
                </c:pt>
                <c:pt idx="65">
                  <c:v>58566</c:v>
                </c:pt>
                <c:pt idx="66">
                  <c:v>60880</c:v>
                </c:pt>
                <c:pt idx="67">
                  <c:v>59017</c:v>
                </c:pt>
                <c:pt idx="68">
                  <c:v>60141</c:v>
                </c:pt>
                <c:pt idx="69">
                  <c:v>59682</c:v>
                </c:pt>
                <c:pt idx="70">
                  <c:v>58889</c:v>
                </c:pt>
                <c:pt idx="71">
                  <c:v>58331</c:v>
                </c:pt>
                <c:pt idx="72">
                  <c:v>58633</c:v>
                </c:pt>
                <c:pt idx="73">
                  <c:v>57217</c:v>
                </c:pt>
                <c:pt idx="74">
                  <c:v>57345</c:v>
                </c:pt>
                <c:pt idx="75">
                  <c:v>57000</c:v>
                </c:pt>
                <c:pt idx="76">
                  <c:v>57100</c:v>
                </c:pt>
                <c:pt idx="77">
                  <c:v>56759</c:v>
                </c:pt>
                <c:pt idx="78">
                  <c:v>57397</c:v>
                </c:pt>
                <c:pt idx="79">
                  <c:v>57047</c:v>
                </c:pt>
                <c:pt idx="80">
                  <c:v>57059</c:v>
                </c:pt>
                <c:pt idx="81">
                  <c:v>58316</c:v>
                </c:pt>
                <c:pt idx="82">
                  <c:v>60180</c:v>
                </c:pt>
                <c:pt idx="83">
                  <c:v>63599</c:v>
                </c:pt>
                <c:pt idx="84">
                  <c:v>66879</c:v>
                </c:pt>
                <c:pt idx="85">
                  <c:v>69803</c:v>
                </c:pt>
                <c:pt idx="86">
                  <c:v>71976</c:v>
                </c:pt>
                <c:pt idx="87">
                  <c:v>73347</c:v>
                </c:pt>
                <c:pt idx="88">
                  <c:v>73567</c:v>
                </c:pt>
                <c:pt idx="89">
                  <c:v>73141</c:v>
                </c:pt>
                <c:pt idx="90">
                  <c:v>72037</c:v>
                </c:pt>
                <c:pt idx="91">
                  <c:v>71201</c:v>
                </c:pt>
                <c:pt idx="92">
                  <c:v>68969</c:v>
                </c:pt>
                <c:pt idx="93">
                  <c:v>67416</c:v>
                </c:pt>
                <c:pt idx="94">
                  <c:v>66923</c:v>
                </c:pt>
                <c:pt idx="95">
                  <c:v>66321</c:v>
                </c:pt>
                <c:pt idx="96">
                  <c:v>66496</c:v>
                </c:pt>
                <c:pt idx="97">
                  <c:v>67316</c:v>
                </c:pt>
                <c:pt idx="98">
                  <c:v>66814</c:v>
                </c:pt>
                <c:pt idx="99">
                  <c:v>67822</c:v>
                </c:pt>
                <c:pt idx="100">
                  <c:v>70026</c:v>
                </c:pt>
                <c:pt idx="101">
                  <c:v>71988</c:v>
                </c:pt>
                <c:pt idx="102">
                  <c:v>71173</c:v>
                </c:pt>
                <c:pt idx="103">
                  <c:v>72138</c:v>
                </c:pt>
                <c:pt idx="104">
                  <c:v>74247</c:v>
                </c:pt>
                <c:pt idx="105">
                  <c:v>79678</c:v>
                </c:pt>
                <c:pt idx="106">
                  <c:v>84954</c:v>
                </c:pt>
                <c:pt idx="107">
                  <c:v>85533</c:v>
                </c:pt>
                <c:pt idx="108">
                  <c:v>84940</c:v>
                </c:pt>
                <c:pt idx="109">
                  <c:v>81204</c:v>
                </c:pt>
                <c:pt idx="110">
                  <c:v>77135</c:v>
                </c:pt>
                <c:pt idx="111">
                  <c:v>70908</c:v>
                </c:pt>
                <c:pt idx="112">
                  <c:v>66066</c:v>
                </c:pt>
                <c:pt idx="113">
                  <c:v>64414</c:v>
                </c:pt>
                <c:pt idx="114">
                  <c:v>61805</c:v>
                </c:pt>
                <c:pt idx="115">
                  <c:v>60525</c:v>
                </c:pt>
                <c:pt idx="116">
                  <c:v>58514</c:v>
                </c:pt>
                <c:pt idx="117">
                  <c:v>57991</c:v>
                </c:pt>
                <c:pt idx="118">
                  <c:v>57778</c:v>
                </c:pt>
                <c:pt idx="119">
                  <c:v>57773</c:v>
                </c:pt>
                <c:pt idx="120">
                  <c:v>56655</c:v>
                </c:pt>
                <c:pt idx="121">
                  <c:v>57273</c:v>
                </c:pt>
                <c:pt idx="122">
                  <c:v>57444</c:v>
                </c:pt>
                <c:pt idx="123">
                  <c:v>57852</c:v>
                </c:pt>
                <c:pt idx="124">
                  <c:v>57591</c:v>
                </c:pt>
                <c:pt idx="125">
                  <c:v>57031</c:v>
                </c:pt>
                <c:pt idx="126">
                  <c:v>57520</c:v>
                </c:pt>
                <c:pt idx="127">
                  <c:v>58003</c:v>
                </c:pt>
                <c:pt idx="128">
                  <c:v>57700</c:v>
                </c:pt>
                <c:pt idx="129">
                  <c:v>58239</c:v>
                </c:pt>
                <c:pt idx="130">
                  <c:v>58008</c:v>
                </c:pt>
                <c:pt idx="131">
                  <c:v>58111</c:v>
                </c:pt>
                <c:pt idx="132">
                  <c:v>58393</c:v>
                </c:pt>
                <c:pt idx="133">
                  <c:v>59722</c:v>
                </c:pt>
                <c:pt idx="134">
                  <c:v>58737</c:v>
                </c:pt>
                <c:pt idx="135">
                  <c:v>59154</c:v>
                </c:pt>
                <c:pt idx="136">
                  <c:v>58562</c:v>
                </c:pt>
                <c:pt idx="137">
                  <c:v>58402</c:v>
                </c:pt>
                <c:pt idx="138">
                  <c:v>58251</c:v>
                </c:pt>
                <c:pt idx="139">
                  <c:v>58045</c:v>
                </c:pt>
                <c:pt idx="140">
                  <c:v>58657</c:v>
                </c:pt>
                <c:pt idx="141">
                  <c:v>58221</c:v>
                </c:pt>
                <c:pt idx="142">
                  <c:v>58714</c:v>
                </c:pt>
                <c:pt idx="143">
                  <c:v>58520</c:v>
                </c:pt>
                <c:pt idx="144">
                  <c:v>59545</c:v>
                </c:pt>
                <c:pt idx="145">
                  <c:v>59713</c:v>
                </c:pt>
                <c:pt idx="146">
                  <c:v>60072</c:v>
                </c:pt>
                <c:pt idx="147">
                  <c:v>60009</c:v>
                </c:pt>
                <c:pt idx="148">
                  <c:v>61006</c:v>
                </c:pt>
                <c:pt idx="149">
                  <c:v>61031</c:v>
                </c:pt>
                <c:pt idx="150">
                  <c:v>61605</c:v>
                </c:pt>
                <c:pt idx="151">
                  <c:v>64605</c:v>
                </c:pt>
                <c:pt idx="152">
                  <c:v>65752</c:v>
                </c:pt>
                <c:pt idx="153">
                  <c:v>66996</c:v>
                </c:pt>
                <c:pt idx="154">
                  <c:v>66383</c:v>
                </c:pt>
                <c:pt idx="155">
                  <c:v>67944</c:v>
                </c:pt>
                <c:pt idx="156">
                  <c:v>70162</c:v>
                </c:pt>
                <c:pt idx="157">
                  <c:v>68963</c:v>
                </c:pt>
                <c:pt idx="158">
                  <c:v>66338</c:v>
                </c:pt>
                <c:pt idx="159">
                  <c:v>64162</c:v>
                </c:pt>
                <c:pt idx="160">
                  <c:v>62445</c:v>
                </c:pt>
                <c:pt idx="161">
                  <c:v>62731</c:v>
                </c:pt>
                <c:pt idx="162">
                  <c:v>62849</c:v>
                </c:pt>
                <c:pt idx="163">
                  <c:v>61736</c:v>
                </c:pt>
                <c:pt idx="164">
                  <c:v>62034</c:v>
                </c:pt>
                <c:pt idx="165">
                  <c:v>61310</c:v>
                </c:pt>
                <c:pt idx="166">
                  <c:v>60704</c:v>
                </c:pt>
                <c:pt idx="167">
                  <c:v>60996</c:v>
                </c:pt>
                <c:pt idx="168">
                  <c:v>60730</c:v>
                </c:pt>
                <c:pt idx="169">
                  <c:v>60097</c:v>
                </c:pt>
                <c:pt idx="170">
                  <c:v>59010</c:v>
                </c:pt>
                <c:pt idx="171">
                  <c:v>59608</c:v>
                </c:pt>
                <c:pt idx="172">
                  <c:v>58395</c:v>
                </c:pt>
                <c:pt idx="173">
                  <c:v>57739</c:v>
                </c:pt>
                <c:pt idx="174">
                  <c:v>58012</c:v>
                </c:pt>
                <c:pt idx="175">
                  <c:v>57787</c:v>
                </c:pt>
                <c:pt idx="176">
                  <c:v>56617</c:v>
                </c:pt>
                <c:pt idx="177">
                  <c:v>55738</c:v>
                </c:pt>
                <c:pt idx="178">
                  <c:v>56797</c:v>
                </c:pt>
                <c:pt idx="179">
                  <c:v>56274</c:v>
                </c:pt>
                <c:pt idx="180">
                  <c:v>56298</c:v>
                </c:pt>
                <c:pt idx="181">
                  <c:v>55795</c:v>
                </c:pt>
                <c:pt idx="182">
                  <c:v>55713</c:v>
                </c:pt>
                <c:pt idx="183">
                  <c:v>55967</c:v>
                </c:pt>
                <c:pt idx="184">
                  <c:v>55602</c:v>
                </c:pt>
                <c:pt idx="185">
                  <c:v>55725</c:v>
                </c:pt>
                <c:pt idx="186">
                  <c:v>55682</c:v>
                </c:pt>
                <c:pt idx="187">
                  <c:v>56093</c:v>
                </c:pt>
                <c:pt idx="188">
                  <c:v>56643</c:v>
                </c:pt>
                <c:pt idx="189">
                  <c:v>56621</c:v>
                </c:pt>
                <c:pt idx="190">
                  <c:v>56446</c:v>
                </c:pt>
                <c:pt idx="191">
                  <c:v>56201</c:v>
                </c:pt>
                <c:pt idx="192">
                  <c:v>57226</c:v>
                </c:pt>
                <c:pt idx="193">
                  <c:v>56675</c:v>
                </c:pt>
                <c:pt idx="194">
                  <c:v>56927</c:v>
                </c:pt>
                <c:pt idx="195">
                  <c:v>57238</c:v>
                </c:pt>
                <c:pt idx="196">
                  <c:v>58053</c:v>
                </c:pt>
                <c:pt idx="197">
                  <c:v>58398</c:v>
                </c:pt>
                <c:pt idx="198">
                  <c:v>58502</c:v>
                </c:pt>
                <c:pt idx="199">
                  <c:v>58488</c:v>
                </c:pt>
                <c:pt idx="200">
                  <c:v>58979</c:v>
                </c:pt>
                <c:pt idx="201">
                  <c:v>60301</c:v>
                </c:pt>
                <c:pt idx="202">
                  <c:v>59766</c:v>
                </c:pt>
                <c:pt idx="203">
                  <c:v>59370</c:v>
                </c:pt>
                <c:pt idx="204">
                  <c:v>62005</c:v>
                </c:pt>
                <c:pt idx="205">
                  <c:v>63358</c:v>
                </c:pt>
                <c:pt idx="206">
                  <c:v>62794</c:v>
                </c:pt>
                <c:pt idx="207">
                  <c:v>64419</c:v>
                </c:pt>
                <c:pt idx="208">
                  <c:v>65271</c:v>
                </c:pt>
                <c:pt idx="209">
                  <c:v>67046</c:v>
                </c:pt>
              </c:numCache>
            </c:numRef>
          </c:val>
          <c:smooth val="0"/>
          <c:extLst>
            <c:ext xmlns:c16="http://schemas.microsoft.com/office/drawing/2014/chart" uri="{C3380CC4-5D6E-409C-BE32-E72D297353CC}">
              <c16:uniqueId val="{00000001-5FF5-4227-81B7-813FAC722882}"/>
            </c:ext>
          </c:extLst>
        </c:ser>
        <c:dLbls>
          <c:showLegendKey val="0"/>
          <c:showVal val="0"/>
          <c:showCatName val="0"/>
          <c:showSerName val="0"/>
          <c:showPercent val="0"/>
          <c:showBubbleSize val="0"/>
        </c:dLbls>
        <c:smooth val="0"/>
        <c:axId val="1708603728"/>
        <c:axId val="1708599984"/>
      </c:lineChart>
      <c:dateAx>
        <c:axId val="1708603728"/>
        <c:scaling>
          <c:orientation val="minMax"/>
        </c:scaling>
        <c:delete val="0"/>
        <c:axPos val="b"/>
        <c:numFmt formatCode="mmm\ yyyy" sourceLinked="0"/>
        <c:majorTickMark val="none"/>
        <c:minorTickMark val="none"/>
        <c:tickLblPos val="low"/>
        <c:spPr>
          <a:noFill/>
          <a:ln w="349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08599984"/>
        <c:crosses val="autoZero"/>
        <c:auto val="0"/>
        <c:lblOffset val="100"/>
        <c:baseTimeUnit val="days"/>
        <c:majorUnit val="1"/>
        <c:majorTimeUnit val="years"/>
      </c:dateAx>
      <c:valAx>
        <c:axId val="1708599984"/>
        <c:scaling>
          <c:orientation val="minMax"/>
          <c:min val="4000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08603728"/>
        <c:crosses val="autoZero"/>
        <c:crossBetween val="between"/>
        <c:dispUnits>
          <c:builtInUnit val="thousands"/>
          <c:dispUnitsLbl>
            <c:layout>
              <c:manualLayout>
                <c:xMode val="edge"/>
                <c:yMode val="edge"/>
                <c:x val="0"/>
                <c:y val="0.3792155660726117"/>
              </c:manualLayout>
            </c:layout>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ispUnitsLbl>
        </c:dispUnits>
      </c:valAx>
      <c:spPr>
        <a:solidFill>
          <a:srgbClr val="E1F4FF"/>
        </a:solidFill>
        <a:ln>
          <a:noFill/>
        </a:ln>
        <a:effectLst>
          <a:outerShdw blurRad="50800" dist="38100" dir="2700000" algn="tl" rotWithShape="0">
            <a:prstClr val="black">
              <a:alpha val="40000"/>
            </a:prstClr>
          </a:outerShdw>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5441895788281E-2"/>
          <c:y val="2.7855853211585558E-2"/>
          <c:w val="0.91320829972310891"/>
          <c:h val="0.88165962044909119"/>
        </c:manualLayout>
      </c:layout>
      <c:lineChart>
        <c:grouping val="standard"/>
        <c:varyColors val="0"/>
        <c:ser>
          <c:idx val="1"/>
          <c:order val="0"/>
          <c:spPr>
            <a:ln w="28575" cap="rnd">
              <a:solidFill>
                <a:srgbClr val="AC2015"/>
              </a:solidFill>
              <a:round/>
            </a:ln>
            <a:effectLst>
              <a:outerShdw blurRad="50800" dist="38100" dir="2700000" algn="tl" rotWithShape="0">
                <a:prstClr val="black">
                  <a:alpha val="40000"/>
                </a:prstClr>
              </a:outerShdw>
            </a:effectLst>
          </c:spPr>
          <c:marker>
            <c:symbol val="none"/>
          </c:marker>
          <c:cat>
            <c:numRef>
              <c:f>Net!$D$20:$L$20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Net!$D$21:$L$21</c:f>
              <c:numCache>
                <c:formatCode>0.0</c:formatCode>
                <c:ptCount val="9"/>
                <c:pt idx="0">
                  <c:v>6.5338492588357928</c:v>
                </c:pt>
                <c:pt idx="1">
                  <c:v>8.136428912363689</c:v>
                </c:pt>
                <c:pt idx="2">
                  <c:v>6.8571714973078253</c:v>
                </c:pt>
                <c:pt idx="3">
                  <c:v>8.0049400642669326</c:v>
                </c:pt>
                <c:pt idx="4">
                  <c:v>3.8471596150360643</c:v>
                </c:pt>
                <c:pt idx="5">
                  <c:v>2.6705181763177688</c:v>
                </c:pt>
                <c:pt idx="6">
                  <c:v>8.3071443299202663</c:v>
                </c:pt>
                <c:pt idx="7">
                  <c:v>10.903730651027312</c:v>
                </c:pt>
                <c:pt idx="8">
                  <c:v>9.3429611687460952</c:v>
                </c:pt>
              </c:numCache>
            </c:numRef>
          </c:val>
          <c:smooth val="0"/>
          <c:extLst>
            <c:ext xmlns:c16="http://schemas.microsoft.com/office/drawing/2014/chart" uri="{C3380CC4-5D6E-409C-BE32-E72D297353CC}">
              <c16:uniqueId val="{00000000-55A5-41BA-863B-FFEDDD7E6E67}"/>
            </c:ext>
          </c:extLst>
        </c:ser>
        <c:dLbls>
          <c:showLegendKey val="0"/>
          <c:showVal val="0"/>
          <c:showCatName val="0"/>
          <c:showSerName val="0"/>
          <c:showPercent val="0"/>
          <c:showBubbleSize val="0"/>
        </c:dLbls>
        <c:smooth val="0"/>
        <c:axId val="1787073231"/>
        <c:axId val="1787095791"/>
      </c:lineChart>
      <c:catAx>
        <c:axId val="178707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87095791"/>
        <c:crosses val="autoZero"/>
        <c:auto val="1"/>
        <c:lblAlgn val="ctr"/>
        <c:lblOffset val="100"/>
        <c:noMultiLvlLbl val="0"/>
      </c:catAx>
      <c:valAx>
        <c:axId val="1787095791"/>
        <c:scaling>
          <c:orientation val="minMax"/>
          <c:max val="12"/>
        </c:scaling>
        <c:delete val="0"/>
        <c:axPos val="l"/>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1600" b="1">
                    <a:solidFill>
                      <a:schemeClr val="tx1"/>
                    </a:solidFill>
                    <a:latin typeface="Arial" panose="020B0604020202020204" pitchFamily="34" charset="0"/>
                    <a:cs typeface="Arial" panose="020B0604020202020204" pitchFamily="34" charset="0"/>
                  </a:rPr>
                  <a:t>(%)</a:t>
                </a:r>
              </a:p>
            </c:rich>
          </c:tx>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87073231"/>
        <c:crosses val="autoZero"/>
        <c:crossBetween val="between"/>
      </c:valAx>
      <c:spPr>
        <a:solidFill>
          <a:srgbClr val="E1F4FF"/>
        </a:solidFill>
        <a:ln>
          <a:noFill/>
        </a:ln>
        <a:effectLst>
          <a:outerShdw blurRad="50800" dist="38100" dir="2700000" algn="tl" rotWithShape="0">
            <a:prstClr val="black">
              <a:alpha val="40000"/>
            </a:prstClr>
          </a:outerShdw>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modernComment_21E_154F4F32.xml><?xml version="1.0" encoding="utf-8"?>
<p188:cmLst xmlns:a="http://schemas.openxmlformats.org/drawingml/2006/main" xmlns:r="http://schemas.openxmlformats.org/officeDocument/2006/relationships" xmlns:p188="http://schemas.microsoft.com/office/powerpoint/2018/8/main">
  <p188:cm id="{39CD84D3-FE07-4C79-8146-020548B91421}" authorId="{AF6D8028-E165-5336-4845-F09B2FBA8155}" status="resolved" created="2025-07-23T15:14:31.231">
    <pc:sldMkLst xmlns:pc="http://schemas.microsoft.com/office/powerpoint/2013/main/command">
      <pc:docMk/>
      <pc:sldMk cId="357519154" sldId="542"/>
    </pc:sldMkLst>
    <p188:txBody>
      <a:bodyPr/>
      <a:lstStyle/>
      <a:p>
        <a:r>
          <a:rPr lang="en-US"/>
          <a:t>I may or may not use slides 4-6 to set-up discussion prior to tailwind v. headwind slides or some combination? </a:t>
        </a:r>
      </a:p>
    </p188:txBody>
  </p188:cm>
</p188:cmLst>
</file>

<file path=ppt/comments/modernComment_232_6534725B.xml><?xml version="1.0" encoding="utf-8"?>
<p188:cmLst xmlns:a="http://schemas.openxmlformats.org/drawingml/2006/main" xmlns:r="http://schemas.openxmlformats.org/officeDocument/2006/relationships" xmlns:p188="http://schemas.microsoft.com/office/powerpoint/2018/8/main">
  <p188:cm id="{9B4214DA-F1D9-4B38-88E2-0B031050FEB2}" authorId="{AF6D8028-E165-5336-4845-F09B2FBA8155}" status="resolved" created="2025-07-23T14:58:57.219">
    <pc:sldMkLst xmlns:pc="http://schemas.microsoft.com/office/powerpoint/2013/main/command">
      <pc:docMk/>
      <pc:sldMk cId="1697935963" sldId="562"/>
    </pc:sldMkLst>
    <p188:txBody>
      <a:bodyPr/>
      <a:lstStyle/>
      <a:p>
        <a:r>
          <a:rPr lang="en-US"/>
          <a:t>Mahesh,
I took a stab at updating the text in gold. Feel free to change/update. We will just need to make sure to update text on agenda slide. 
Are there any other data pts. you would like to add or include in your section?</a:t>
        </a:r>
      </a:p>
    </p188:txBody>
  </p188:cm>
</p188:cmLst>
</file>

<file path=ppt/comments/modernComment_385_D77E547E.xml><?xml version="1.0" encoding="utf-8"?>
<p188:cmLst xmlns:a="http://schemas.openxmlformats.org/drawingml/2006/main" xmlns:r="http://schemas.openxmlformats.org/officeDocument/2006/relationships" xmlns:p188="http://schemas.microsoft.com/office/powerpoint/2018/8/main">
  <p188:cm id="{B8426FA2-2C94-4037-AA6E-B71BFC0927E2}" authorId="{AF6D8028-E165-5336-4845-F09B2FBA8155}" status="resolved" created="2025-07-15T15:32:38.724">
    <ac:deMkLst xmlns:ac="http://schemas.microsoft.com/office/drawing/2013/main/command">
      <pc:docMk xmlns:pc="http://schemas.microsoft.com/office/powerpoint/2013/main/command"/>
      <pc:sldMk xmlns:pc="http://schemas.microsoft.com/office/powerpoint/2013/main/command" cId="3615380606" sldId="901"/>
      <ac:spMk id="2" creationId="{DEE210B1-23F9-4024-3479-D481BFDEF1C6}"/>
    </ac:deMkLst>
    <p188:txBody>
      <a:bodyPr/>
      <a:lstStyle/>
      <a:p>
        <a:r>
          <a:rPr lang="en-US"/>
          <a:t>Do we want to keep this slide in again this year? If so, does it capture the broad themes we want to get across? </a:t>
        </a:r>
      </a:p>
    </p188:txBody>
  </p188:cm>
  <p188:cm id="{7663B896-965C-4C35-A2F2-3AE4E3B4F56B}" authorId="{AF6D8028-E165-5336-4845-F09B2FBA8155}" status="resolved" created="2025-08-05T21:29:40.099">
    <ac:deMkLst xmlns:ac="http://schemas.microsoft.com/office/drawing/2013/main/command">
      <pc:docMk xmlns:pc="http://schemas.microsoft.com/office/powerpoint/2013/main/command"/>
      <pc:sldMk xmlns:pc="http://schemas.microsoft.com/office/powerpoint/2013/main/command" cId="3615380606" sldId="901"/>
      <ac:picMk id="7" creationId="{A940DC8D-B47F-BC7C-319D-BF3DA2E4A7E4}"/>
    </ac:deMkLst>
    <p188:replyLst>
      <p188:reply id="{14169A12-FD9E-4F0B-B704-53D459091F89}" authorId="{0AD59820-F0D0-6909-2676-005BA23031F8}" created="2025-08-19T16:28:13.916">
        <p188:txBody>
          <a:bodyPr/>
          <a:lstStyle/>
          <a:p>
            <a:r>
              <a:rPr lang="en-GB"/>
              <a:t>Cover updated!</a:t>
            </a:r>
          </a:p>
        </p188:txBody>
      </p188:reply>
    </p188:replyLst>
    <p188:txBody>
      <a:bodyPr/>
      <a:lstStyle/>
      <a:p>
        <a:r>
          <a:rPr lang="en-US"/>
          <a:t>If we use, we will need to replace with this year’s cover. </a:t>
        </a:r>
      </a:p>
    </p188:txBody>
  </p188:cm>
</p188:cmLst>
</file>

<file path=ppt/comments/modernComment_5DA_FA3253BA.xml><?xml version="1.0" encoding="utf-8"?>
<p188:cmLst xmlns:a="http://schemas.openxmlformats.org/drawingml/2006/main" xmlns:r="http://schemas.openxmlformats.org/officeDocument/2006/relationships" xmlns:p188="http://schemas.microsoft.com/office/powerpoint/2018/8/main">
  <p188:cm id="{D2725ED9-CB51-44A8-B1D8-817EC024B18A}" authorId="{AF6D8028-E165-5336-4845-F09B2FBA8155}" created="2025-07-15T15:19:06.166">
    <pc:sldMkLst xmlns:pc="http://schemas.microsoft.com/office/powerpoint/2013/main/command">
      <pc:docMk/>
      <pc:sldMk cId="3939869983" sldId="967"/>
    </pc:sldMkLst>
    <p188:txBody>
      <a:bodyPr/>
      <a:lstStyle/>
      <a:p>
        <a:r>
          <a:rPr lang="en-US"/>
          <a:t>Greg, 
See my comments on the agenda slide regarding section title and sub-text need to be updated. </a:t>
        </a:r>
      </a:p>
    </p188:txBody>
  </p188:cm>
</p188:cmLst>
</file>

<file path=ppt/comments/modernComment_5DC_862DC16.xml><?xml version="1.0" encoding="utf-8"?>
<p188:cmLst xmlns:a="http://schemas.openxmlformats.org/drawingml/2006/main" xmlns:r="http://schemas.openxmlformats.org/officeDocument/2006/relationships" xmlns:p188="http://schemas.microsoft.com/office/powerpoint/2018/8/main">
  <p188:cm id="{633EADE5-6973-470F-A35A-CEE19FA33BA5}" authorId="{AF6D8028-E165-5336-4845-F09B2FBA8155}" created="2025-07-23T18:20:59.747">
    <ac:txMkLst xmlns:ac="http://schemas.microsoft.com/office/drawing/2013/main/command">
      <pc:docMk xmlns:pc="http://schemas.microsoft.com/office/powerpoint/2013/main/command"/>
      <pc:sldMk xmlns:pc="http://schemas.microsoft.com/office/powerpoint/2013/main/command" cId="140696598" sldId="1500"/>
      <ac:spMk id="5" creationId="{505707E7-5AA2-DA73-87A3-5182A47C0E51}"/>
      <ac:txMk cp="0" len="45">
        <ac:context len="46" hash="4127639636"/>
      </ac:txMk>
    </ac:txMkLst>
    <p188:pos x="8484124" y="678731"/>
    <p188:txBody>
      <a:bodyPr/>
      <a:lstStyle/>
      <a:p>
        <a:r>
          <a:rPr lang="en-US"/>
          <a:t>Thoughts on any of the tailwinds or headwinds as proposed? Missing any?</a:t>
        </a:r>
      </a:p>
    </p188:txBody>
  </p188:cm>
  <p188:cm id="{28B12428-7C64-4C39-8C63-B134615E544B}" authorId="{0AD59820-F0D0-6909-2676-005BA23031F8}" created="2025-08-20T12:48:32.713">
    <pc:sldMkLst xmlns:pc="http://schemas.microsoft.com/office/powerpoint/2013/main/command">
      <pc:docMk/>
      <pc:sldMk cId="140696598" sldId="1500"/>
    </pc:sldMkLst>
    <p188:txBody>
      <a:bodyPr/>
      <a:lstStyle/>
      <a:p>
        <a:r>
          <a:rPr lang="en-GB"/>
          <a:t>Did you want the Headwinds to appear “on click” after the Tailwinds (as in the version that was in the Exepctations deck?).</a:t>
        </a:r>
      </a:p>
    </p188:txBody>
  </p188:cm>
</p188:cmLst>
</file>

<file path=ppt/comments/modernComment_5E9_D19EA04C.xml><?xml version="1.0" encoding="utf-8"?>
<p188:cmLst xmlns:a="http://schemas.openxmlformats.org/drawingml/2006/main" xmlns:r="http://schemas.openxmlformats.org/officeDocument/2006/relationships" xmlns:p188="http://schemas.microsoft.com/office/powerpoint/2018/8/main">
  <p188:cm id="{860E1920-6208-4556-85F9-6C53C5236CD5}" authorId="{AF6D8028-E165-5336-4845-F09B2FBA8155}" status="resolved" created="2025-08-05T21:41:51.530">
    <ac:deMkLst xmlns:ac="http://schemas.microsoft.com/office/drawing/2013/main/command">
      <pc:docMk xmlns:pc="http://schemas.microsoft.com/office/powerpoint/2013/main/command"/>
      <pc:sldMk xmlns:pc="http://schemas.microsoft.com/office/powerpoint/2013/main/command" cId="3516833868" sldId="1513"/>
      <ac:graphicFrameMk id="20" creationId="{68A71085-2718-B3A6-54D8-B4AE6E1E14D0}"/>
    </ac:deMkLst>
    <p188:txBody>
      <a:bodyPr/>
      <a:lstStyle/>
      <a:p>
        <a:r>
          <a:rPr lang="en-US"/>
          <a:t>This slide is much nicer looking and provides a: longer term trend in ROE (vs. 5 yrs. worth of data in subsequent slides); brings in cost of capital; and shows how poor results were before significant correction in 2023.  
However, both measures on this chart come from Sridhar’s article that utilizes “MEDIANS”. It would make more sense to update ROE and Cost of Capital using our data file. This will ensure that ROE is consistent with subsequent slides. 
Do we want to add a 2025P number to slide since I will be speaking to broad mkt. dynamics prior to this supporting continued mid-teen ROEs?</a:t>
        </a:r>
      </a:p>
    </p188:txBody>
  </p188:cm>
  <p188:cm id="{2EEF3CD1-6FD1-4B5A-9830-8C71D08F672A}" authorId="{0AD59820-F0D0-6909-2676-005BA23031F8}" status="resolved" created="2025-08-20T15:12:18.222">
    <ac:deMkLst xmlns:ac="http://schemas.microsoft.com/office/drawing/2013/main/command">
      <pc:docMk xmlns:pc="http://schemas.microsoft.com/office/powerpoint/2013/main/command"/>
      <pc:sldMk xmlns:pc="http://schemas.microsoft.com/office/powerpoint/2013/main/command" cId="3516833868" sldId="1513"/>
      <ac:spMk id="13" creationId="{A8D4D9C0-DC82-9405-CA50-2D6A289679CF}"/>
    </ac:deMkLst>
    <p188:replyLst>
      <p188:reply id="{23AA6C8B-F019-4860-A04A-9E34D752061B}" authorId="{53CDBC11-9DF0-1EE8-3662-0B09D1CB8745}" created="2025-08-20T16:21:25.415">
        <p188:txBody>
          <a:bodyPr/>
          <a:lstStyle/>
          <a:p>
            <a:r>
              <a:rPr lang="en-US"/>
              <a:t>It’s fine to add that.</a:t>
            </a:r>
          </a:p>
        </p188:txBody>
      </p188:reply>
    </p188:replyLst>
    <p188:txBody>
      <a:bodyPr/>
      <a:lstStyle/>
      <a:p>
        <a:r>
          <a:rPr lang="en-GB"/>
          <a:t>[@Mahesh Mistry] - Mike suggests we add “Geopolitical” to this.</a:t>
        </a:r>
      </a:p>
    </p188:txBody>
  </p188:cm>
</p188:cmLst>
</file>

<file path=ppt/comments/modernComment_5EB_B3B59A89.xml><?xml version="1.0" encoding="utf-8"?>
<p188:cmLst xmlns:a="http://schemas.openxmlformats.org/drawingml/2006/main" xmlns:r="http://schemas.openxmlformats.org/officeDocument/2006/relationships" xmlns:p188="http://schemas.microsoft.com/office/powerpoint/2018/8/main">
  <p188:cm id="{021C5AAF-43D6-4D6C-8A28-1E826929DA82}" authorId="{AF6D8028-E165-5336-4845-F09B2FBA8155}" created="2025-07-15T15:08:18.988">
    <pc:sldMkLst xmlns:pc="http://schemas.microsoft.com/office/powerpoint/2013/main/command">
      <pc:docMk/>
      <pc:sldMk cId="2679713626" sldId="980"/>
    </pc:sldMkLst>
    <p188:txBody>
      <a:bodyPr/>
      <a:lstStyle/>
      <a:p>
        <a:r>
          <a:rPr lang="en-US"/>
          <a:t>We removed ROR from these charts so data is easier to read. Plus ROR doesn’t really add anything different than what ROE is showing. 
I removed trends in PYD due to a lack of consistency in disclosures around PYD under IFRS 17. </a:t>
        </a:r>
      </a:p>
    </p188:txBody>
  </p188:cm>
  <p188:cm id="{3FFE7EEB-ED74-4A08-A285-4A7DAF88B6E3}" authorId="{0AD59820-F0D0-6909-2676-005BA23031F8}" created="2025-08-27T10:13:00.396">
    <ac:deMkLst xmlns:ac="http://schemas.microsoft.com/office/drawing/2013/main/command">
      <pc:docMk xmlns:pc="http://schemas.microsoft.com/office/powerpoint/2013/main/command"/>
      <pc:sldMk xmlns:pc="http://schemas.microsoft.com/office/powerpoint/2013/main/command" cId="3015023241" sldId="1515"/>
      <ac:graphicFrameMk id="6" creationId="{D0318DD3-2A19-FC72-6354-B7A91D3B9EC2}"/>
    </ac:deMkLst>
    <p188:txBody>
      <a:bodyPr/>
      <a:lstStyle/>
      <a:p>
        <a:r>
          <a:rPr lang="en-GB"/>
          <a:t>Combined Ratios 2020-22 updated to reflect figures in Lead Article.</a:t>
        </a:r>
      </a:p>
    </p188:txBody>
  </p188:cm>
  <p188:cm id="{49E1107F-9DB4-40AE-ACC6-4A1D8D234464}" authorId="{0AD59820-F0D0-6909-2676-005BA23031F8}" created="2025-08-27T10:17:28.187">
    <ac:deMkLst xmlns:ac="http://schemas.microsoft.com/office/drawing/2013/main/command">
      <pc:docMk xmlns:pc="http://schemas.microsoft.com/office/powerpoint/2013/main/command"/>
      <pc:sldMk xmlns:pc="http://schemas.microsoft.com/office/powerpoint/2013/main/command" cId="3015023241" sldId="1515"/>
      <ac:graphicFrameMk id="20" creationId="{4C42EF43-0076-0D80-2563-76F55010C249}"/>
    </ac:deMkLst>
    <p188:txBody>
      <a:bodyPr/>
      <a:lstStyle/>
      <a:p>
        <a:r>
          <a:rPr lang="en-GB"/>
          <a:t>Figures checked against AP Reinsurance section of Global Reinsurance report. 2023 figure updated.</a:t>
        </a:r>
      </a:p>
    </p188:txBody>
  </p188:cm>
</p188:cmLst>
</file>

<file path=ppt/comments/modernComment_5EC_13C72A0.xml><?xml version="1.0" encoding="utf-8"?>
<p188:cmLst xmlns:a="http://schemas.openxmlformats.org/drawingml/2006/main" xmlns:r="http://schemas.openxmlformats.org/officeDocument/2006/relationships" xmlns:p188="http://schemas.microsoft.com/office/powerpoint/2018/8/main">
  <p188:cm id="{C3926AF9-FF33-47BF-9ABC-64ABF5357ABF}" authorId="{AF6D8028-E165-5336-4845-F09B2FBA8155}" status="resolved" created="2025-08-07T12:40:08.336">
    <pc:sldMkLst xmlns:pc="http://schemas.microsoft.com/office/powerpoint/2013/main/command">
      <pc:docMk/>
      <pc:sldMk cId="2986172985" sldId="1502"/>
    </pc:sldMkLst>
    <p188:replyLst>
      <p188:reply id="{D2283881-A6E5-45F2-A7DA-DDABE3BEEC81}" authorId="{938E5805-7DCF-DA78-6220-50CAD8BBCFD2}" created="2025-08-08T10:28:12.177">
        <p188:txBody>
          <a:bodyPr/>
          <a:lstStyle/>
          <a:p>
            <a:r>
              <a:rPr lang="en-GB"/>
              <a:t>Updated with previous slide.</a:t>
            </a:r>
          </a:p>
        </p188:txBody>
      </p188:reply>
    </p188:replyLst>
    <p188:txBody>
      <a:bodyPr/>
      <a:lstStyle/>
      <a:p>
        <a:r>
          <a:rPr lang="en-US"/>
          <a:t>If we use both slides we will want to spread across two slides.  </a:t>
        </a:r>
      </a:p>
    </p188:txBody>
  </p188:cm>
</p188:cmLst>
</file>

<file path=ppt/comments/modernComment_5ED_3DA6EC1A.xml><?xml version="1.0" encoding="utf-8"?>
<p188:cmLst xmlns:a="http://schemas.openxmlformats.org/drawingml/2006/main" xmlns:r="http://schemas.openxmlformats.org/officeDocument/2006/relationships" xmlns:p188="http://schemas.microsoft.com/office/powerpoint/2018/8/main">
  <p188:cm id="{04558BE2-5FC6-431B-95AC-81D8468A68EB}" authorId="{AF6D8028-E165-5336-4845-F09B2FBA8155}" status="resolved" created="2025-07-26T13:25:09.881">
    <pc:sldMkLst xmlns:pc="http://schemas.microsoft.com/office/powerpoint/2013/main/command">
      <pc:docMk/>
      <pc:sldMk cId="682865573" sldId="282"/>
    </pc:sldMkLst>
    <p188:txBody>
      <a:bodyPr/>
      <a:lstStyle/>
      <a:p>
        <a:r>
          <a:rPr lang="en-US"/>
          <a:t>Added a 5 year ROE chart  (and average) for Global Re Composite. Based on our discussion the other day that it is ok to combine ROEs across GAAP and IFRS 17. 
</a:t>
        </a:r>
      </a:p>
    </p188:txBody>
  </p188:cm>
</p188:cmLst>
</file>

<file path=ppt/drawings/drawing1.xml><?xml version="1.0" encoding="utf-8"?>
<c:userShapes xmlns:c="http://schemas.openxmlformats.org/drawingml/2006/chart">
  <cdr:relSizeAnchor xmlns:cdr="http://schemas.openxmlformats.org/drawingml/2006/chartDrawing">
    <cdr:from>
      <cdr:x>0.78769</cdr:x>
      <cdr:y>0.27757</cdr:y>
    </cdr:from>
    <cdr:to>
      <cdr:x>0.82166</cdr:x>
      <cdr:y>0.29779</cdr:y>
    </cdr:to>
    <cdr:sp macro="" textlink="">
      <cdr:nvSpPr>
        <cdr:cNvPr id="2" name="TextBox 1"/>
        <cdr:cNvSpPr txBox="1"/>
      </cdr:nvSpPr>
      <cdr:spPr>
        <a:xfrm xmlns:a="http://schemas.openxmlformats.org/drawingml/2006/main">
          <a:off x="7067550" y="1438275"/>
          <a:ext cx="304800" cy="104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latin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0.81949</cdr:y>
    </cdr:from>
    <cdr:to>
      <cdr:x>0.99028</cdr:x>
      <cdr:y>1</cdr:y>
    </cdr:to>
    <cdr:sp macro="" textlink="">
      <cdr:nvSpPr>
        <cdr:cNvPr id="2" name="TextBox 1">
          <a:extLst xmlns:a="http://schemas.openxmlformats.org/drawingml/2006/main">
            <a:ext uri="{FF2B5EF4-FFF2-40B4-BE49-F238E27FC236}">
              <a16:creationId xmlns:a16="http://schemas.microsoft.com/office/drawing/2014/main" id="{5B3D81C7-93E5-8069-42C1-A95769334A7E}"/>
            </a:ext>
          </a:extLst>
        </cdr:cNvPr>
        <cdr:cNvSpPr txBox="1"/>
      </cdr:nvSpPr>
      <cdr:spPr>
        <a:xfrm xmlns:a="http://schemas.openxmlformats.org/drawingml/2006/main">
          <a:off x="0" y="3088822"/>
          <a:ext cx="5702569" cy="6803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7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0.10106</cdr:x>
      <cdr:y>0.33456</cdr:y>
    </cdr:from>
    <cdr:to>
      <cdr:x>0.1653</cdr:x>
      <cdr:y>0.4054</cdr:y>
    </cdr:to>
    <cdr:sp macro="" textlink="">
      <cdr:nvSpPr>
        <cdr:cNvPr id="3" name="TextBox 2">
          <a:extLst xmlns:a="http://schemas.openxmlformats.org/drawingml/2006/main">
            <a:ext uri="{FF2B5EF4-FFF2-40B4-BE49-F238E27FC236}">
              <a16:creationId xmlns:a16="http://schemas.microsoft.com/office/drawing/2014/main" id="{E363AF3D-CF82-DF32-9D31-B49A58784591}"/>
            </a:ext>
          </a:extLst>
        </cdr:cNvPr>
        <cdr:cNvSpPr txBox="1"/>
      </cdr:nvSpPr>
      <cdr:spPr>
        <a:xfrm xmlns:a="http://schemas.openxmlformats.org/drawingml/2006/main">
          <a:off x="599257" y="1187632"/>
          <a:ext cx="381000" cy="2514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a:p>
      </cdr:txBody>
    </cdr:sp>
  </cdr:relSizeAnchor>
  <cdr:relSizeAnchor xmlns:cdr="http://schemas.openxmlformats.org/drawingml/2006/chartDrawing">
    <cdr:from>
      <cdr:x>0.10024</cdr:x>
      <cdr:y>0.31315</cdr:y>
    </cdr:from>
    <cdr:to>
      <cdr:x>0.1577</cdr:x>
      <cdr:y>0.39875</cdr:y>
    </cdr:to>
    <cdr:sp macro="" textlink="">
      <cdr:nvSpPr>
        <cdr:cNvPr id="5" name="TextBox 4">
          <a:extLst xmlns:a="http://schemas.openxmlformats.org/drawingml/2006/main">
            <a:ext uri="{FF2B5EF4-FFF2-40B4-BE49-F238E27FC236}">
              <a16:creationId xmlns:a16="http://schemas.microsoft.com/office/drawing/2014/main" id="{842D882D-F3EB-DEF9-CF72-7FB6EC9C37F8}"/>
            </a:ext>
          </a:extLst>
        </cdr:cNvPr>
        <cdr:cNvSpPr txBox="1"/>
      </cdr:nvSpPr>
      <cdr:spPr>
        <a:xfrm xmlns:a="http://schemas.openxmlformats.org/drawingml/2006/main">
          <a:off x="624840" y="1143000"/>
          <a:ext cx="358140" cy="3124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0.95573</cdr:y>
    </cdr:from>
    <cdr:to>
      <cdr:x>1</cdr:x>
      <cdr:y>1</cdr:y>
    </cdr:to>
    <cdr:sp macro="" textlink="">
      <cdr:nvSpPr>
        <cdr:cNvPr id="10" name="TextBox 4"/>
        <cdr:cNvSpPr txBox="1"/>
      </cdr:nvSpPr>
      <cdr:spPr>
        <a:xfrm xmlns:a="http://schemas.openxmlformats.org/drawingml/2006/main">
          <a:off x="0" y="3495674"/>
          <a:ext cx="5120640" cy="1619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31AA0AF7-4C87-4A0B-90C7-DCF2BF2E24E4}" type="TxLink">
            <a:rPr lang="en-US" sz="700" b="0" i="0" u="none" strike="noStrike">
              <a:solidFill>
                <a:srgbClr val="000000"/>
              </a:solidFill>
              <a:latin typeface="Arial" panose="020B0604020202020204" pitchFamily="34" charset="0"/>
              <a:ea typeface="Calibri"/>
              <a:cs typeface="Arial"/>
            </a:rPr>
            <a:pPr/>
            <a:t> </a:t>
          </a:fld>
          <a:endParaRPr lang="en-US" sz="7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0.00842</cdr:x>
      <cdr:y>0.00952</cdr:y>
    </cdr:from>
    <cdr:to>
      <cdr:x>0.01098</cdr:x>
      <cdr:y>0.27079</cdr:y>
    </cdr:to>
    <cdr:cxnSp macro="">
      <cdr:nvCxnSpPr>
        <cdr:cNvPr id="3" name="Straight Connector 2">
          <a:extLst xmlns:a="http://schemas.openxmlformats.org/drawingml/2006/main">
            <a:ext uri="{FF2B5EF4-FFF2-40B4-BE49-F238E27FC236}">
              <a16:creationId xmlns:a16="http://schemas.microsoft.com/office/drawing/2014/main" id="{ACEFF546-68DE-2C43-F2D3-05C2961CE8B8}"/>
            </a:ext>
          </a:extLst>
        </cdr:cNvPr>
        <cdr:cNvCxnSpPr/>
      </cdr:nvCxnSpPr>
      <cdr:spPr>
        <a:xfrm xmlns:a="http://schemas.openxmlformats.org/drawingml/2006/main">
          <a:off x="50800" y="50800"/>
          <a:ext cx="15478" cy="1394221"/>
        </a:xfrm>
        <a:prstGeom xmlns:a="http://schemas.openxmlformats.org/drawingml/2006/main" prst="line">
          <a:avLst/>
        </a:prstGeom>
        <a:ln xmlns:a="http://schemas.openxmlformats.org/drawingml/2006/main" w="28575">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9E88A-7D89-4A90-951F-EDC58FE97AA8}" type="datetimeFigureOut">
              <a:rPr lang="en-US" smtClean="0"/>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2F0B2-1C42-427C-B328-5D8EC20E7C43}" type="slidenum">
              <a:rPr lang="en-US" smtClean="0"/>
              <a:t>‹#›</a:t>
            </a:fld>
            <a:endParaRPr lang="en-US"/>
          </a:p>
        </p:txBody>
      </p:sp>
    </p:spTree>
    <p:extLst>
      <p:ext uri="{BB962C8B-B14F-4D97-AF65-F5344CB8AC3E}">
        <p14:creationId xmlns:p14="http://schemas.microsoft.com/office/powerpoint/2010/main" val="145273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45947" rtl="0" eaLnBrk="1" fontAlgn="auto" latinLnBrk="0" hangingPunct="1">
              <a:lnSpc>
                <a:spcPct val="100000"/>
              </a:lnSpc>
              <a:spcBef>
                <a:spcPts val="0"/>
              </a:spcBef>
              <a:spcAft>
                <a:spcPts val="0"/>
              </a:spcAft>
              <a:buClrTx/>
              <a:buSzTx/>
              <a:buFontTx/>
              <a:buNone/>
              <a:tabLst/>
              <a:defRPr/>
            </a:pPr>
            <a:fld id="{15F16843-DD19-41B6-9BAE-D959EE7254D7}" type="slidenum">
              <a:rPr kumimoji="0" lang="en-GB" sz="1200" b="0" i="0" u="none" strike="noStrike" kern="1200" cap="none" spc="0" normalizeH="0" baseline="0" noProof="0">
                <a:ln>
                  <a:noFill/>
                </a:ln>
                <a:solidFill>
                  <a:prstClr val="black"/>
                </a:solidFill>
                <a:effectLst/>
                <a:uLnTx/>
                <a:uFillTx/>
                <a:ea typeface="+mn-ea"/>
                <a:cs typeface="+mn-cs"/>
              </a:rPr>
              <a:pPr marL="0" marR="0" lvl="0" indent="0" algn="r" defTabSz="945947"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451540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87B68-15DD-E02D-FBFA-CFA8C9248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C715F-53F4-2366-AF7B-67237052EF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2F721-F52C-3FD2-B5AD-D6314FF6B89A}"/>
              </a:ext>
            </a:extLst>
          </p:cNvPr>
          <p:cNvSpPr>
            <a:spLocks noGrp="1"/>
          </p:cNvSpPr>
          <p:nvPr>
            <p:ph type="body" idx="1"/>
          </p:nvPr>
        </p:nvSpPr>
        <p:spPr>
          <a:xfrm>
            <a:off x="102870" y="4400549"/>
            <a:ext cx="6560820" cy="4284663"/>
          </a:xfrm>
        </p:spPr>
        <p:txBody>
          <a:bodyPr/>
          <a:lstStyle/>
          <a:p>
            <a:endParaRPr lang="en-NL"/>
          </a:p>
        </p:txBody>
      </p:sp>
      <p:sp>
        <p:nvSpPr>
          <p:cNvPr id="4" name="Slide Number Placeholder 3">
            <a:extLst>
              <a:ext uri="{FF2B5EF4-FFF2-40B4-BE49-F238E27FC236}">
                <a16:creationId xmlns:a16="http://schemas.microsoft.com/office/drawing/2014/main" id="{E4133144-2205-F6B0-7AFA-707AC8DF79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99C67-ED83-4A9B-88C4-9F0569E470D6}"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57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99C67-ED83-4A9B-88C4-9F0569E470D6}"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75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62CAD-57FD-35D6-F39C-646808653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6FF9A8-FD71-1E64-AF69-5BCB2A03C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6B74A-98D6-FB01-8FDE-62223048DE1A}"/>
              </a:ext>
            </a:extLst>
          </p:cNvPr>
          <p:cNvSpPr>
            <a:spLocks noGrp="1"/>
          </p:cNvSpPr>
          <p:nvPr>
            <p:ph type="body" idx="1"/>
          </p:nvPr>
        </p:nvSpPr>
        <p:spPr/>
        <p:txBody>
          <a:bodyPr/>
          <a:lstStyle/>
          <a:p>
            <a:pPr marL="285750" indent="-285750">
              <a:buFontTx/>
              <a:buChar char="-"/>
            </a:pPr>
            <a:r>
              <a:rPr lang="en-US" sz="1800"/>
              <a:t>ROEs: include primary, life,</a:t>
            </a:r>
            <a:r>
              <a:rPr lang="en-US" sz="1800" baseline="0"/>
              <a:t> investments.</a:t>
            </a:r>
          </a:p>
          <a:p>
            <a:pPr marL="285750" indent="-285750">
              <a:buFontTx/>
              <a:buChar char="-"/>
            </a:pPr>
            <a:r>
              <a:rPr lang="en-US" sz="1800" baseline="0"/>
              <a:t>Price erosion, claims activity 17’, 18’.</a:t>
            </a:r>
          </a:p>
          <a:p>
            <a:pPr marL="285750" indent="-285750">
              <a:buFontTx/>
              <a:buChar char="-"/>
            </a:pPr>
            <a:endParaRPr lang="en-US" sz="1800" baseline="0"/>
          </a:p>
          <a:p>
            <a:pPr marL="285750" indent="-285750">
              <a:buFontTx/>
              <a:buChar char="-"/>
            </a:pPr>
            <a:r>
              <a:rPr lang="en-US" sz="1800" baseline="0"/>
              <a:t>18’/19’ u/r asset market movements (FI and equity holdings) / uw results just at breakeven</a:t>
            </a:r>
          </a:p>
          <a:p>
            <a:pPr marL="285750" indent="-285750">
              <a:buFontTx/>
              <a:buChar char="-"/>
            </a:pPr>
            <a:r>
              <a:rPr lang="en-US" sz="1800" baseline="0"/>
              <a:t>For example, National Indemnity – loss of 11.4bn in 18’ / gains of 47.7bn in 19’</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aseline="0"/>
              <a:t>5.7% average well below the approx. 7.5% WACC</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800" baseline="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aseline="0"/>
              <a:t>Volatility of investments in 1H2020</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aseline="0"/>
              <a:t>In some extreme cases we saw companies losing up to 1/3 of their capital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aseline="0"/>
              <a:t>Recovery in Q2: TINA effect / S&amp;P500 driven by big tech</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aseline="0"/>
              <a:t>Not sustainable. Volatility to stay.</a:t>
            </a:r>
          </a:p>
          <a:p>
            <a:r>
              <a:rPr lang="en-US" sz="1800"/>
              <a:t>-----------------------------------------------------</a:t>
            </a:r>
          </a:p>
          <a:p>
            <a:r>
              <a:rPr lang="en-US" sz="1800"/>
              <a:t>Several elements here: u/w</a:t>
            </a:r>
            <a:r>
              <a:rPr lang="en-US" sz="1800" baseline="0"/>
              <a:t> results, interest on fixed income, u/r capital gains.</a:t>
            </a:r>
          </a:p>
          <a:p>
            <a:r>
              <a:rPr lang="en-US" sz="1800" baseline="0"/>
              <a:t>2020 – u/r losses at the beginning, recovery towards the end of the year.</a:t>
            </a:r>
          </a:p>
          <a:p>
            <a:r>
              <a:rPr lang="en-US" sz="1800" baseline="0"/>
              <a:t>Companies cannot rely on investment results</a:t>
            </a:r>
          </a:p>
          <a:p>
            <a:endParaRPr lang="en-US" sz="1800"/>
          </a:p>
          <a:p>
            <a:endParaRPr lang="en-US" sz="1800"/>
          </a:p>
        </p:txBody>
      </p:sp>
      <p:sp>
        <p:nvSpPr>
          <p:cNvPr id="4" name="Slide Number Placeholder 3">
            <a:extLst>
              <a:ext uri="{FF2B5EF4-FFF2-40B4-BE49-F238E27FC236}">
                <a16:creationId xmlns:a16="http://schemas.microsoft.com/office/drawing/2014/main" id="{E16177AE-55A9-2611-14A6-6901ABB11BF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07141C-67D6-416D-8DA6-CA9E8A9602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7293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DAA4F-CF9B-D6D1-77E1-AE5886447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1FCB8A-E8E8-209A-1052-48D4FFD56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42A6D-A899-F312-7D22-3128420B1827}"/>
              </a:ext>
            </a:extLst>
          </p:cNvPr>
          <p:cNvSpPr>
            <a:spLocks noGrp="1"/>
          </p:cNvSpPr>
          <p:nvPr>
            <p:ph type="body" idx="1"/>
          </p:nvPr>
        </p:nvSpPr>
        <p:spPr/>
        <p:txBody>
          <a:bodyPr/>
          <a:lstStyle/>
          <a:p>
            <a:r>
              <a:rPr lang="en-US" sz="1200" b="1"/>
              <a:t>Historical KPIs – USB/Europeans/Lloyd’s/AP</a:t>
            </a:r>
          </a:p>
          <a:p>
            <a:r>
              <a:rPr lang="en-US" sz="1200" b="1"/>
              <a:t>Highlight differences</a:t>
            </a:r>
          </a:p>
          <a:p>
            <a:r>
              <a:rPr lang="en-US" sz="1200" b="1"/>
              <a:t>IFRS17 challenges</a:t>
            </a:r>
          </a:p>
          <a:p>
            <a:endParaRPr lang="en-GB"/>
          </a:p>
        </p:txBody>
      </p:sp>
      <p:sp>
        <p:nvSpPr>
          <p:cNvPr id="4" name="Slide Number Placeholder 3">
            <a:extLst>
              <a:ext uri="{FF2B5EF4-FFF2-40B4-BE49-F238E27FC236}">
                <a16:creationId xmlns:a16="http://schemas.microsoft.com/office/drawing/2014/main" id="{75AD8CBE-8436-D273-056A-E851AD2960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25774-F0ED-4F9E-876C-837E94D17903}"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769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D2F0B2-1C42-427C-B328-5D8EC20E7C43}" type="slidenum">
              <a:rPr lang="en-US" smtClean="0"/>
              <a:pPr/>
              <a:t>12</a:t>
            </a:fld>
            <a:endParaRPr lang="en-US"/>
          </a:p>
        </p:txBody>
      </p:sp>
    </p:spTree>
    <p:extLst>
      <p:ext uri="{BB962C8B-B14F-4D97-AF65-F5344CB8AC3E}">
        <p14:creationId xmlns:p14="http://schemas.microsoft.com/office/powerpoint/2010/main" val="152597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pPr marL="0" marR="0" lvl="0" indent="0" algn="r" defTabSz="945947" rtl="0" eaLnBrk="1" fontAlgn="auto" latinLnBrk="0" hangingPunct="1">
              <a:lnSpc>
                <a:spcPct val="100000"/>
              </a:lnSpc>
              <a:spcBef>
                <a:spcPts val="0"/>
              </a:spcBef>
              <a:spcAft>
                <a:spcPts val="0"/>
              </a:spcAft>
              <a:buClrTx/>
              <a:buSzTx/>
              <a:buFontTx/>
              <a:buNone/>
              <a:tabLst/>
              <a:defRPr/>
            </a:pPr>
            <a:fld id="{2BD2F0B2-1C42-427C-B328-5D8EC20E7C4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594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13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a:solidFill>
                  <a:srgbClr val="000000"/>
                </a:solidFill>
                <a:latin typeface="Arial" panose="020B0604020202020204" pitchFamily="34" charset="0"/>
                <a:cs typeface="Arial" panose="020B0604020202020204" pitchFamily="34" charset="0"/>
              </a:rPr>
              <a:t>T</a:t>
            </a:r>
            <a:r>
              <a:rPr lang="en-US" sz="1800" b="1" i="0" u="none" strike="noStrike" baseline="0">
                <a:solidFill>
                  <a:srgbClr val="000000"/>
                </a:solidFill>
                <a:latin typeface="Arial" panose="020B0604020202020204" pitchFamily="34" charset="0"/>
                <a:cs typeface="Arial" panose="020B0604020202020204" pitchFamily="34" charset="0"/>
              </a:rPr>
              <a:t>olerance afforded to companies in extreme stress scenarios</a:t>
            </a:r>
            <a:endParaRPr lang="en-US" b="1">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b="1">
                <a:latin typeface="Arial" panose="020B0604020202020204" pitchFamily="34" charset="0"/>
                <a:cs typeface="Arial" panose="020B0604020202020204" pitchFamily="34" charset="0"/>
              </a:rPr>
              <a:t>Capital was never depleted from 2017 onwards</a:t>
            </a:r>
          </a:p>
          <a:p>
            <a:pPr marL="742950" lvl="1" indent="-285750">
              <a:buFont typeface="Arial" panose="020B0604020202020204" pitchFamily="34" charset="0"/>
              <a:buChar char="•"/>
            </a:pPr>
            <a:r>
              <a:rPr lang="en-US" b="1">
                <a:solidFill>
                  <a:srgbClr val="000000"/>
                </a:solidFill>
                <a:latin typeface="Arial" panose="020B0604020202020204" pitchFamily="34" charset="0"/>
                <a:cs typeface="Arial" panose="020B0604020202020204" pitchFamily="34" charset="0"/>
              </a:rPr>
              <a:t>In 2022, utilization increased due to decline in available capital driven by unrealized losses </a:t>
            </a:r>
          </a:p>
          <a:p>
            <a:pPr marL="742950" lvl="1" indent="-285750">
              <a:buFont typeface="Arial" panose="020B0604020202020204" pitchFamily="34" charset="0"/>
              <a:buChar char="•"/>
            </a:pPr>
            <a:r>
              <a:rPr lang="en-US" b="1" i="0" u="none" strike="noStrike" baseline="0">
                <a:solidFill>
                  <a:srgbClr val="000000"/>
                </a:solidFill>
                <a:latin typeface="Arial" panose="020B0604020202020204" pitchFamily="34" charset="0"/>
                <a:cs typeface="Arial" panose="020B0604020202020204" pitchFamily="34" charset="0"/>
              </a:rPr>
              <a:t>Improvement in utilization in 2023 as unrealized losses were recovered</a:t>
            </a:r>
            <a:endParaRPr lang="en-US" b="1">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2F0B2-1C42-427C-B328-5D8EC20E7C4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1182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D83B2-8BF6-FF53-95DD-E8C14148E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5119E-F9D8-1F7D-4B24-AAA50E8D3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AE81F-5E0E-6D8A-25F0-623FEDFCE5EF}"/>
              </a:ext>
            </a:extLst>
          </p:cNvPr>
          <p:cNvSpPr>
            <a:spLocks noGrp="1"/>
          </p:cNvSpPr>
          <p:nvPr>
            <p:ph type="body" idx="1"/>
          </p:nvPr>
        </p:nvSpPr>
        <p:spPr/>
        <p:txBody>
          <a:bodyPr/>
          <a:lstStyle/>
          <a:p>
            <a:r>
              <a:rPr lang="en-US"/>
              <a:t>ILS market growth boosted by Cat Bonds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2C4EA0"/>
                </a:solidFill>
                <a:latin typeface="Inter" pitchFamily="34" charset="0"/>
                <a:ea typeface="Inter" pitchFamily="34" charset="-122"/>
                <a:cs typeface="Inter" pitchFamily="34" charset="-120"/>
              </a:rPr>
              <a:t>Record of about $17B already reached by 1H 2025  |  $19B to $20B  is within target for YE 2025</a:t>
            </a:r>
            <a:endParaRPr lang="en-US" sz="1200"/>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3055B5"/>
                </a:solidFill>
                <a:latin typeface="Inter" pitchFamily="34" charset="0"/>
                <a:ea typeface="Inter" pitchFamily="34" charset="-122"/>
                <a:cs typeface="Inter" pitchFamily="34" charset="-120"/>
              </a:rPr>
              <a:t>ILS Market Size:</a:t>
            </a:r>
            <a:br>
              <a:rPr lang="en-US" sz="1200">
                <a:solidFill>
                  <a:srgbClr val="000000"/>
                </a:solidFill>
                <a:latin typeface="Inter" pitchFamily="34" charset="0"/>
                <a:ea typeface="Inter" pitchFamily="34" charset="-122"/>
                <a:cs typeface="Inter" pitchFamily="34" charset="-120"/>
              </a:rPr>
            </a:br>
            <a:r>
              <a:rPr lang="en-US" sz="1200">
                <a:solidFill>
                  <a:srgbClr val="000000"/>
                </a:solidFill>
                <a:latin typeface="Inter" pitchFamily="34" charset="0"/>
                <a:ea typeface="Inter" pitchFamily="34" charset="-122"/>
                <a:cs typeface="Inter" pitchFamily="34" charset="-120"/>
              </a:rPr>
              <a:t>ILS market was $107B in 2024 as estimated by GC/AM Best; 2025 ILS capital projected as </a:t>
            </a:r>
            <a:br>
              <a:rPr lang="en-US" sz="1200">
                <a:solidFill>
                  <a:srgbClr val="000000"/>
                </a:solidFill>
                <a:latin typeface="Inter" pitchFamily="34" charset="0"/>
                <a:ea typeface="Inter" pitchFamily="34" charset="-122"/>
                <a:cs typeface="Inter" pitchFamily="34" charset="-120"/>
              </a:rPr>
            </a:br>
            <a:r>
              <a:rPr lang="en-US" sz="1200">
                <a:solidFill>
                  <a:srgbClr val="000000"/>
                </a:solidFill>
                <a:latin typeface="Inter" pitchFamily="34" charset="0"/>
                <a:ea typeface="Inter" pitchFamily="34" charset="-122"/>
                <a:cs typeface="Inter" pitchFamily="34" charset="-120"/>
              </a:rPr>
              <a:t>high as $115B in 2025</a:t>
            </a:r>
            <a:endParaRPr lang="en-US" sz="1200"/>
          </a:p>
          <a:p>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3055B5"/>
                </a:solidFill>
                <a:latin typeface="Inter" pitchFamily="34" charset="0"/>
                <a:ea typeface="Inter" pitchFamily="34" charset="-122"/>
                <a:cs typeface="Inter" pitchFamily="34" charset="-120"/>
              </a:rPr>
              <a:t>Segment Growth: </a:t>
            </a:r>
            <a:br>
              <a:rPr lang="en-US" sz="1200" b="1">
                <a:solidFill>
                  <a:srgbClr val="3055B5"/>
                </a:solidFill>
                <a:latin typeface="Inter" pitchFamily="34" charset="0"/>
                <a:ea typeface="Inter" pitchFamily="34" charset="-122"/>
                <a:cs typeface="Inter" pitchFamily="34" charset="-120"/>
              </a:rPr>
            </a:br>
            <a:r>
              <a:rPr lang="en-US" sz="1200">
                <a:solidFill>
                  <a:srgbClr val="000000"/>
                </a:solidFill>
                <a:latin typeface="Inter" pitchFamily="34" charset="0"/>
                <a:ea typeface="Inter" pitchFamily="34" charset="-122"/>
                <a:cs typeface="Inter" pitchFamily="34" charset="-120"/>
              </a:rPr>
              <a:t>Slow growth in all other segments (collateralized reinsurance, sidecars, and ILWs) except </a:t>
            </a:r>
            <a:br>
              <a:rPr lang="en-US" sz="1200">
                <a:solidFill>
                  <a:srgbClr val="000000"/>
                </a:solidFill>
                <a:latin typeface="Inter" pitchFamily="34" charset="0"/>
                <a:ea typeface="Inter" pitchFamily="34" charset="-122"/>
                <a:cs typeface="Inter" pitchFamily="34" charset="-120"/>
              </a:rPr>
            </a:br>
            <a:r>
              <a:rPr lang="en-US" sz="1200">
                <a:solidFill>
                  <a:srgbClr val="000000"/>
                </a:solidFill>
                <a:latin typeface="Inter" pitchFamily="34" charset="0"/>
                <a:ea typeface="Inter" pitchFamily="34" charset="-122"/>
                <a:cs typeface="Inter" pitchFamily="34" charset="-120"/>
              </a:rPr>
              <a:t>cat bonds</a:t>
            </a:r>
            <a:endParaRPr lang="en-US" sz="1200"/>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3055B5"/>
                </a:solidFill>
                <a:latin typeface="Inter" pitchFamily="34" charset="0"/>
                <a:ea typeface="Inter" pitchFamily="34" charset="-122"/>
                <a:cs typeface="Inter" pitchFamily="34" charset="-120"/>
              </a:rPr>
              <a:t>Record 2Q Issuance: </a:t>
            </a:r>
            <a:br>
              <a:rPr lang="en-US" sz="1200" b="1">
                <a:solidFill>
                  <a:srgbClr val="3055B5"/>
                </a:solidFill>
                <a:latin typeface="Inter" pitchFamily="34" charset="0"/>
                <a:ea typeface="Inter" pitchFamily="34" charset="-122"/>
                <a:cs typeface="Inter" pitchFamily="34" charset="-120"/>
              </a:rPr>
            </a:br>
            <a:r>
              <a:rPr lang="en-US" sz="1200">
                <a:solidFill>
                  <a:srgbClr val="000000"/>
                </a:solidFill>
                <a:latin typeface="Inter" pitchFamily="34" charset="0"/>
                <a:ea typeface="Inter" pitchFamily="34" charset="-122"/>
                <a:cs typeface="Inter" pitchFamily="34" charset="-120"/>
              </a:rPr>
              <a:t>Record 2Q 2025 issuance of $10.4B vs. 2Q 2024 issuance of $8.2B</a:t>
            </a:r>
            <a:endParaRPr lang="en-US" sz="1200"/>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3055B5"/>
                </a:solidFill>
                <a:latin typeface="Inter" pitchFamily="34" charset="0"/>
                <a:ea typeface="Inter" pitchFamily="34" charset="-122"/>
                <a:cs typeface="Inter" pitchFamily="34" charset="-120"/>
              </a:rPr>
              <a:t>Outstanding Cat Bonds: </a:t>
            </a:r>
            <a:br>
              <a:rPr lang="en-US" sz="1200" b="1">
                <a:solidFill>
                  <a:srgbClr val="3055B5"/>
                </a:solidFill>
                <a:latin typeface="Inter" pitchFamily="34" charset="0"/>
                <a:ea typeface="Inter" pitchFamily="34" charset="-122"/>
                <a:cs typeface="Inter" pitchFamily="34" charset="-120"/>
              </a:rPr>
            </a:br>
            <a:r>
              <a:rPr lang="en-US" sz="1200">
                <a:solidFill>
                  <a:srgbClr val="000000"/>
                </a:solidFill>
                <a:latin typeface="Inter" pitchFamily="34" charset="0"/>
                <a:ea typeface="Inter" pitchFamily="34" charset="-122"/>
                <a:cs typeface="Inter" pitchFamily="34" charset="-120"/>
              </a:rPr>
              <a:t>Total outstanding cat bonds currently over $52B: a 16% growth from the level at YE 2024</a:t>
            </a:r>
            <a:endParaRPr lang="en-US" sz="1200"/>
          </a:p>
          <a:p>
            <a:endParaRPr lang="en-US"/>
          </a:p>
        </p:txBody>
      </p:sp>
      <p:sp>
        <p:nvSpPr>
          <p:cNvPr id="4" name="Slide Number Placeholder 3">
            <a:extLst>
              <a:ext uri="{FF2B5EF4-FFF2-40B4-BE49-F238E27FC236}">
                <a16:creationId xmlns:a16="http://schemas.microsoft.com/office/drawing/2014/main" id="{46CE2CD4-C2BD-43E6-6375-B0250C16A5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2F0B2-1C42-427C-B328-5D8EC20E7C4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392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ILS market growth boosted by Cat Bonds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2C4EA0"/>
                </a:solidFill>
                <a:latin typeface="Inter" pitchFamily="34" charset="0"/>
                <a:ea typeface="Inter" pitchFamily="34" charset="-122"/>
                <a:cs typeface="Inter" pitchFamily="34" charset="-120"/>
              </a:rPr>
              <a:t>Record of about $17B already reached by 1H 2025  |  $19B to $20B  is within target for YE 2025</a:t>
            </a:r>
            <a:endParaRPr lang="en-US" sz="1200"/>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3055B5"/>
                </a:solidFill>
                <a:latin typeface="Inter" pitchFamily="34" charset="0"/>
                <a:ea typeface="Inter" pitchFamily="34" charset="-122"/>
                <a:cs typeface="Inter" pitchFamily="34" charset="-120"/>
              </a:rPr>
              <a:t>ILS Market Size:</a:t>
            </a:r>
            <a:br>
              <a:rPr lang="en-US" sz="1200">
                <a:solidFill>
                  <a:srgbClr val="000000"/>
                </a:solidFill>
                <a:latin typeface="Inter" pitchFamily="34" charset="0"/>
                <a:ea typeface="Inter" pitchFamily="34" charset="-122"/>
                <a:cs typeface="Inter" pitchFamily="34" charset="-120"/>
              </a:rPr>
            </a:br>
            <a:r>
              <a:rPr lang="en-US" sz="1200">
                <a:solidFill>
                  <a:srgbClr val="000000"/>
                </a:solidFill>
                <a:latin typeface="Inter" pitchFamily="34" charset="0"/>
                <a:ea typeface="Inter" pitchFamily="34" charset="-122"/>
                <a:cs typeface="Inter" pitchFamily="34" charset="-120"/>
              </a:rPr>
              <a:t>ILS market was $107B in 2024 as estimated by GC/AM Best; 2025 ILS capital projected as </a:t>
            </a:r>
            <a:br>
              <a:rPr lang="en-US" sz="1200">
                <a:solidFill>
                  <a:srgbClr val="000000"/>
                </a:solidFill>
                <a:latin typeface="Inter" pitchFamily="34" charset="0"/>
                <a:ea typeface="Inter" pitchFamily="34" charset="-122"/>
                <a:cs typeface="Inter" pitchFamily="34" charset="-120"/>
              </a:rPr>
            </a:br>
            <a:r>
              <a:rPr lang="en-US" sz="1200">
                <a:solidFill>
                  <a:srgbClr val="000000"/>
                </a:solidFill>
                <a:latin typeface="Inter" pitchFamily="34" charset="0"/>
                <a:ea typeface="Inter" pitchFamily="34" charset="-122"/>
                <a:cs typeface="Inter" pitchFamily="34" charset="-120"/>
              </a:rPr>
              <a:t>high as $115B in 2025</a:t>
            </a:r>
            <a:endParaRPr lang="en-US" sz="1200"/>
          </a:p>
          <a:p>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3055B5"/>
                </a:solidFill>
                <a:latin typeface="Inter" pitchFamily="34" charset="0"/>
                <a:ea typeface="Inter" pitchFamily="34" charset="-122"/>
                <a:cs typeface="Inter" pitchFamily="34" charset="-120"/>
              </a:rPr>
              <a:t>Segment Growth: </a:t>
            </a:r>
            <a:br>
              <a:rPr lang="en-US" sz="1200" b="1">
                <a:solidFill>
                  <a:srgbClr val="3055B5"/>
                </a:solidFill>
                <a:latin typeface="Inter" pitchFamily="34" charset="0"/>
                <a:ea typeface="Inter" pitchFamily="34" charset="-122"/>
                <a:cs typeface="Inter" pitchFamily="34" charset="-120"/>
              </a:rPr>
            </a:br>
            <a:r>
              <a:rPr lang="en-US" sz="1200">
                <a:solidFill>
                  <a:srgbClr val="000000"/>
                </a:solidFill>
                <a:latin typeface="Inter" pitchFamily="34" charset="0"/>
                <a:ea typeface="Inter" pitchFamily="34" charset="-122"/>
                <a:cs typeface="Inter" pitchFamily="34" charset="-120"/>
              </a:rPr>
              <a:t>Slow growth in all other segments (collateralized reinsurance, sidecars, and ILWs) except </a:t>
            </a:r>
            <a:br>
              <a:rPr lang="en-US" sz="1200">
                <a:solidFill>
                  <a:srgbClr val="000000"/>
                </a:solidFill>
                <a:latin typeface="Inter" pitchFamily="34" charset="0"/>
                <a:ea typeface="Inter" pitchFamily="34" charset="-122"/>
                <a:cs typeface="Inter" pitchFamily="34" charset="-120"/>
              </a:rPr>
            </a:br>
            <a:r>
              <a:rPr lang="en-US" sz="1200">
                <a:solidFill>
                  <a:srgbClr val="000000"/>
                </a:solidFill>
                <a:latin typeface="Inter" pitchFamily="34" charset="0"/>
                <a:ea typeface="Inter" pitchFamily="34" charset="-122"/>
                <a:cs typeface="Inter" pitchFamily="34" charset="-120"/>
              </a:rPr>
              <a:t>cat bonds</a:t>
            </a:r>
            <a:endParaRPr lang="en-US" sz="1200"/>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3055B5"/>
                </a:solidFill>
                <a:latin typeface="Inter" pitchFamily="34" charset="0"/>
                <a:ea typeface="Inter" pitchFamily="34" charset="-122"/>
                <a:cs typeface="Inter" pitchFamily="34" charset="-120"/>
              </a:rPr>
              <a:t>Record 2Q Issuance: </a:t>
            </a:r>
            <a:br>
              <a:rPr lang="en-US" sz="1200" b="1">
                <a:solidFill>
                  <a:srgbClr val="3055B5"/>
                </a:solidFill>
                <a:latin typeface="Inter" pitchFamily="34" charset="0"/>
                <a:ea typeface="Inter" pitchFamily="34" charset="-122"/>
                <a:cs typeface="Inter" pitchFamily="34" charset="-120"/>
              </a:rPr>
            </a:br>
            <a:r>
              <a:rPr lang="en-US" sz="1200">
                <a:solidFill>
                  <a:srgbClr val="000000"/>
                </a:solidFill>
                <a:latin typeface="Inter" pitchFamily="34" charset="0"/>
                <a:ea typeface="Inter" pitchFamily="34" charset="-122"/>
                <a:cs typeface="Inter" pitchFamily="34" charset="-120"/>
              </a:rPr>
              <a:t>Record 2Q 2025 issuance of $10.4B vs. 2Q 2024 issuance of $8.2B</a:t>
            </a:r>
            <a:endParaRPr lang="en-US" sz="1200"/>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3055B5"/>
                </a:solidFill>
                <a:latin typeface="Inter" pitchFamily="34" charset="0"/>
                <a:ea typeface="Inter" pitchFamily="34" charset="-122"/>
                <a:cs typeface="Inter" pitchFamily="34" charset="-120"/>
              </a:rPr>
              <a:t>Outstanding Cat Bonds: </a:t>
            </a:r>
            <a:br>
              <a:rPr lang="en-US" sz="1200" b="1">
                <a:solidFill>
                  <a:srgbClr val="3055B5"/>
                </a:solidFill>
                <a:latin typeface="Inter" pitchFamily="34" charset="0"/>
                <a:ea typeface="Inter" pitchFamily="34" charset="-122"/>
                <a:cs typeface="Inter" pitchFamily="34" charset="-120"/>
              </a:rPr>
            </a:br>
            <a:r>
              <a:rPr lang="en-US" sz="1200">
                <a:solidFill>
                  <a:srgbClr val="000000"/>
                </a:solidFill>
                <a:latin typeface="Inter" pitchFamily="34" charset="0"/>
                <a:ea typeface="Inter" pitchFamily="34" charset="-122"/>
                <a:cs typeface="Inter" pitchFamily="34" charset="-120"/>
              </a:rPr>
              <a:t>Total outstanding cat bonds currently over $52B: a 16% growth from the level at YE 2024</a:t>
            </a:r>
            <a:endParaRPr lang="en-US" sz="1200"/>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2F0B2-1C42-427C-B328-5D8EC20E7C4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637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 Here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flipV="1">
            <a:off x="457200" y="914400"/>
            <a:ext cx="11274552" cy="12950"/>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5067300" y="6430901"/>
            <a:ext cx="2057400" cy="365125"/>
          </a:xfrm>
          <a:prstGeom prst="rect">
            <a:avLst/>
          </a:prstGeom>
        </p:spPr>
        <p:txBody>
          <a:bodyPr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7" name="Text Placeholder 6">
            <a:extLst>
              <a:ext uri="{FF2B5EF4-FFF2-40B4-BE49-F238E27FC236}">
                <a16:creationId xmlns:a16="http://schemas.microsoft.com/office/drawing/2014/main" id="{27DFF0E3-B9FA-AFB5-D3A9-23B7DA1104E8}"/>
              </a:ext>
            </a:extLst>
          </p:cNvPr>
          <p:cNvSpPr txBox="1">
            <a:spLocks/>
          </p:cNvSpPr>
          <p:nvPr userDrawn="1"/>
        </p:nvSpPr>
        <p:spPr>
          <a:xfrm>
            <a:off x="457203" y="6430901"/>
            <a:ext cx="4493172" cy="427100"/>
          </a:xfrm>
          <a:prstGeom prst="rect">
            <a:avLst/>
          </a:prstGeom>
        </p:spPr>
        <p:txBody>
          <a:bodyPr vert="horz" lIns="0" tIns="45720" rIns="91440" bIns="45720" rtlCol="0" anchor="b">
            <a:normAutofit/>
          </a:bodyPr>
          <a:lstStyle>
            <a:lvl1pPr marL="0" indent="0" algn="l" defTabSz="914400" rtl="0" eaLnBrk="1" latinLnBrk="0" hangingPunct="1">
              <a:lnSpc>
                <a:spcPct val="100000"/>
              </a:lnSpc>
              <a:spcBef>
                <a:spcPts val="0"/>
              </a:spcBef>
              <a:buFontTx/>
              <a:buNone/>
              <a:defRPr sz="900" kern="1200">
                <a:solidFill>
                  <a:srgbClr val="767171"/>
                </a:solidFill>
                <a:latin typeface="Arial" panose="020B0604020202020204" pitchFamily="34" charset="0"/>
                <a:ea typeface="+mn-ea"/>
                <a:cs typeface="Arial" panose="020B0604020202020204" pitchFamily="34" charset="0"/>
              </a:defRPr>
            </a:lvl1pPr>
            <a:lvl2pPr marL="411470" indent="0" algn="l" defTabSz="914400" rtl="0" eaLnBrk="1" latinLnBrk="0" hangingPunct="1">
              <a:lnSpc>
                <a:spcPct val="90000"/>
              </a:lnSpc>
              <a:spcBef>
                <a:spcPts val="500"/>
              </a:spcBef>
              <a:buFontTx/>
              <a:buNone/>
              <a:defRPr sz="900" kern="1200">
                <a:solidFill>
                  <a:schemeClr val="tx1"/>
                </a:solidFill>
                <a:latin typeface="Arial" panose="020B0604020202020204" pitchFamily="34" charset="0"/>
                <a:ea typeface="+mn-ea"/>
                <a:cs typeface="Arial" panose="020B0604020202020204" pitchFamily="34" charset="0"/>
              </a:defRPr>
            </a:lvl2pPr>
            <a:lvl3pPr marL="822939" indent="0" algn="l" defTabSz="914400" rtl="0" eaLnBrk="1" latinLnBrk="0" hangingPunct="1">
              <a:lnSpc>
                <a:spcPct val="90000"/>
              </a:lnSpc>
              <a:spcBef>
                <a:spcPts val="500"/>
              </a:spcBef>
              <a:buFontTx/>
              <a:buNone/>
              <a:defRPr sz="900" kern="1200">
                <a:solidFill>
                  <a:schemeClr val="tx1"/>
                </a:solidFill>
                <a:latin typeface="Arial" panose="020B0604020202020204" pitchFamily="34" charset="0"/>
                <a:ea typeface="+mn-ea"/>
                <a:cs typeface="Arial" panose="020B0604020202020204" pitchFamily="34" charset="0"/>
              </a:defRPr>
            </a:lvl3pPr>
            <a:lvl4pPr marL="1234409" indent="0" algn="l" defTabSz="914400" rtl="0" eaLnBrk="1" latinLnBrk="0" hangingPunct="1">
              <a:lnSpc>
                <a:spcPct val="90000"/>
              </a:lnSpc>
              <a:spcBef>
                <a:spcPts val="500"/>
              </a:spcBef>
              <a:buFontTx/>
              <a:buNone/>
              <a:defRPr sz="900" kern="1200">
                <a:solidFill>
                  <a:schemeClr val="tx1"/>
                </a:solidFill>
                <a:latin typeface="Arial" panose="020B0604020202020204" pitchFamily="34" charset="0"/>
                <a:ea typeface="+mn-ea"/>
                <a:cs typeface="Arial" panose="020B0604020202020204" pitchFamily="34" charset="0"/>
              </a:defRPr>
            </a:lvl4pPr>
            <a:lvl5pPr marL="1645879" indent="0" algn="l" defTabSz="914400" rtl="0" eaLnBrk="1" latinLnBrk="0" hangingPunct="1">
              <a:lnSpc>
                <a:spcPct val="90000"/>
              </a:lnSpc>
              <a:spcBef>
                <a:spcPts val="500"/>
              </a:spcBef>
              <a:buFontTx/>
              <a:buNone/>
              <a:defRPr sz="9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76717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3295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MB125_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AAC438-3135-2C6C-8630-E2B7BCDC0674}"/>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AEA5F938-C62C-577E-48EE-B402CA964505}"/>
              </a:ext>
            </a:extLst>
          </p:cNvPr>
          <p:cNvSpPr/>
          <p:nvPr userDrawn="1"/>
        </p:nvSpPr>
        <p:spPr>
          <a:xfrm>
            <a:off x="0" y="1417321"/>
            <a:ext cx="2679193" cy="277368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1620" b="1">
              <a:solidFill>
                <a:prstClr val="black"/>
              </a:solidFill>
              <a:latin typeface="Arial" panose="020B0604020202020204" pitchFamily="34" charset="0"/>
            </a:endParaRPr>
          </a:p>
        </p:txBody>
      </p:sp>
      <p:sp>
        <p:nvSpPr>
          <p:cNvPr id="5" name="Right Triangle 4">
            <a:extLst>
              <a:ext uri="{FF2B5EF4-FFF2-40B4-BE49-F238E27FC236}">
                <a16:creationId xmlns:a16="http://schemas.microsoft.com/office/drawing/2014/main" id="{560865A1-BB88-DD4B-865B-D2DF196FD070}"/>
              </a:ext>
            </a:extLst>
          </p:cNvPr>
          <p:cNvSpPr/>
          <p:nvPr userDrawn="1"/>
        </p:nvSpPr>
        <p:spPr>
          <a:xfrm rot="16200000">
            <a:off x="2061974" y="1226821"/>
            <a:ext cx="441960" cy="792480"/>
          </a:xfrm>
          <a:prstGeom prst="rtTriangle">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solidFill>
                <a:prstClr val="white"/>
              </a:solidFill>
              <a:latin typeface="Arial" panose="020B0604020202020204" pitchFamily="34" charset="0"/>
            </a:endParaRPr>
          </a:p>
        </p:txBody>
      </p:sp>
      <p:sp>
        <p:nvSpPr>
          <p:cNvPr id="6" name="Rectangle 5">
            <a:extLst>
              <a:ext uri="{FF2B5EF4-FFF2-40B4-BE49-F238E27FC236}">
                <a16:creationId xmlns:a16="http://schemas.microsoft.com/office/drawing/2014/main" id="{68368835-C8DF-B0C5-690C-BCEC42B5BBD0}"/>
              </a:ext>
            </a:extLst>
          </p:cNvPr>
          <p:cNvSpPr/>
          <p:nvPr userDrawn="1"/>
        </p:nvSpPr>
        <p:spPr>
          <a:xfrm>
            <a:off x="7376162" y="1417321"/>
            <a:ext cx="4815838" cy="277368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3240" b="1">
              <a:solidFill>
                <a:prstClr val="black"/>
              </a:solidFill>
              <a:latin typeface="Arial" panose="020B0604020202020204" pitchFamily="34" charset="0"/>
            </a:endParaRPr>
          </a:p>
        </p:txBody>
      </p:sp>
      <p:sp>
        <p:nvSpPr>
          <p:cNvPr id="7" name="Right Triangle 6">
            <a:extLst>
              <a:ext uri="{FF2B5EF4-FFF2-40B4-BE49-F238E27FC236}">
                <a16:creationId xmlns:a16="http://schemas.microsoft.com/office/drawing/2014/main" id="{0B40608F-420D-2976-47E0-E6E6BC7B8F1F}"/>
              </a:ext>
            </a:extLst>
          </p:cNvPr>
          <p:cNvSpPr/>
          <p:nvPr userDrawn="1"/>
        </p:nvSpPr>
        <p:spPr>
          <a:xfrm>
            <a:off x="7376160" y="1417323"/>
            <a:ext cx="822960" cy="425591"/>
          </a:xfrm>
          <a:prstGeom prst="rtTriangle">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solidFill>
                <a:prstClr val="white"/>
              </a:solidFill>
              <a:latin typeface="Arial" panose="020B0604020202020204" pitchFamily="34" charset="0"/>
            </a:endParaRPr>
          </a:p>
        </p:txBody>
      </p:sp>
      <p:sp>
        <p:nvSpPr>
          <p:cNvPr id="9" name="Content Placeholder 8">
            <a:extLst>
              <a:ext uri="{FF2B5EF4-FFF2-40B4-BE49-F238E27FC236}">
                <a16:creationId xmlns:a16="http://schemas.microsoft.com/office/drawing/2014/main" id="{9F93D398-1192-A135-CD3C-65399D027856}"/>
              </a:ext>
            </a:extLst>
          </p:cNvPr>
          <p:cNvSpPr>
            <a:spLocks noGrp="1"/>
          </p:cNvSpPr>
          <p:nvPr>
            <p:ph sz="quarter" idx="11" hasCustomPrompt="1"/>
          </p:nvPr>
        </p:nvSpPr>
        <p:spPr>
          <a:xfrm>
            <a:off x="1886714" y="1843088"/>
            <a:ext cx="6310800" cy="2775600"/>
          </a:xfrm>
          <a:solidFill>
            <a:schemeClr val="accent1"/>
          </a:solidFill>
        </p:spPr>
        <p:txBody>
          <a:bodyPr anchor="ctr"/>
          <a:lstStyle>
            <a:lvl1pPr marL="0" indent="0" algn="ctr">
              <a:lnSpc>
                <a:spcPct val="100000"/>
              </a:lnSpc>
              <a:spcBef>
                <a:spcPts val="0"/>
              </a:spcBef>
              <a:spcAft>
                <a:spcPts val="1200"/>
              </a:spcAft>
              <a:buFontTx/>
              <a:buNone/>
              <a:defRPr sz="2800" b="1">
                <a:solidFill>
                  <a:schemeClr val="bg1"/>
                </a:solidFill>
              </a:defRPr>
            </a:lvl1pPr>
            <a:lvl2pPr marL="0" indent="0" algn="ctr">
              <a:lnSpc>
                <a:spcPct val="100000"/>
              </a:lnSpc>
              <a:spcBef>
                <a:spcPts val="600"/>
              </a:spcBef>
              <a:buFontTx/>
              <a:buNone/>
              <a:defRPr sz="2000" b="1">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en-US"/>
              <a:t>Title of Presentation</a:t>
            </a:r>
          </a:p>
          <a:p>
            <a:pPr lvl="1"/>
            <a:r>
              <a:rPr lang="en-US"/>
              <a:t>Name</a:t>
            </a:r>
            <a:br>
              <a:rPr lang="en-US"/>
            </a:br>
            <a:r>
              <a:rPr lang="en-US"/>
              <a:t>Full Job Title</a:t>
            </a:r>
          </a:p>
        </p:txBody>
      </p:sp>
    </p:spTree>
    <p:extLst>
      <p:ext uri="{BB962C8B-B14F-4D97-AF65-F5344CB8AC3E}">
        <p14:creationId xmlns:p14="http://schemas.microsoft.com/office/powerpoint/2010/main" val="100223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5067300" y="6430901"/>
            <a:ext cx="2057400" cy="365125"/>
          </a:xfrm>
          <a:prstGeom prst="rect">
            <a:avLst/>
          </a:prstGeom>
        </p:spPr>
        <p:txBody>
          <a:bodyPr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671538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Add Title Here</a:t>
            </a:r>
          </a:p>
        </p:txBody>
      </p:sp>
      <p:cxnSp>
        <p:nvCxnSpPr>
          <p:cNvPr id="5" name="Straight Connector 4"/>
          <p:cNvCxnSpPr/>
          <p:nvPr userDrawn="1"/>
        </p:nvCxnSpPr>
        <p:spPr>
          <a:xfrm flipV="1">
            <a:off x="457200" y="914400"/>
            <a:ext cx="11274552" cy="12950"/>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
        <p:nvSpPr>
          <p:cNvPr id="4" name="Slide Number Placeholder 5"/>
          <p:cNvSpPr>
            <a:spLocks noGrp="1"/>
          </p:cNvSpPr>
          <p:nvPr>
            <p:ph type="sldNum" sz="quarter" idx="4"/>
          </p:nvPr>
        </p:nvSpPr>
        <p:spPr>
          <a:xfrm>
            <a:off x="5067300" y="6430901"/>
            <a:ext cx="2057400" cy="365125"/>
          </a:xfrm>
          <a:prstGeom prst="rect">
            <a:avLst/>
          </a:prstGeom>
        </p:spPr>
        <p:txBody>
          <a:bodyPr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3" name="Text Placeholder 6">
            <a:extLst>
              <a:ext uri="{FF2B5EF4-FFF2-40B4-BE49-F238E27FC236}">
                <a16:creationId xmlns:a16="http://schemas.microsoft.com/office/drawing/2014/main" id="{58F00E94-C905-D1EE-B7B5-CFF8A5679CE5}"/>
              </a:ext>
            </a:extLst>
          </p:cNvPr>
          <p:cNvSpPr>
            <a:spLocks noGrp="1"/>
          </p:cNvSpPr>
          <p:nvPr>
            <p:ph type="body" sz="quarter" idx="10" hasCustomPrompt="1"/>
          </p:nvPr>
        </p:nvSpPr>
        <p:spPr>
          <a:xfrm>
            <a:off x="457203" y="6327649"/>
            <a:ext cx="4493172" cy="530352"/>
          </a:xfrm>
        </p:spPr>
        <p:txBody>
          <a:bodyPr lIns="0" anchor="b">
            <a:normAutofit/>
          </a:bodyPr>
          <a:lstStyle>
            <a:lvl1pPr marL="0" indent="0">
              <a:lnSpc>
                <a:spcPct val="100000"/>
              </a:lnSpc>
              <a:spcBef>
                <a:spcPts val="0"/>
              </a:spcBef>
              <a:buFontTx/>
              <a:buNone/>
              <a:defRPr sz="900">
                <a:solidFill>
                  <a:srgbClr val="767171"/>
                </a:solidFill>
              </a:defRPr>
            </a:lvl1pPr>
            <a:lvl2pPr marL="411470" indent="0">
              <a:buFontTx/>
              <a:buNone/>
              <a:defRPr sz="900"/>
            </a:lvl2pPr>
            <a:lvl3pPr marL="822939" indent="0">
              <a:buFontTx/>
              <a:buNone/>
              <a:defRPr sz="900"/>
            </a:lvl3pPr>
            <a:lvl4pPr marL="1234409" indent="0">
              <a:buFontTx/>
              <a:buNone/>
              <a:defRPr sz="900"/>
            </a:lvl4pPr>
            <a:lvl5pPr marL="1645879" indent="0">
              <a:buFontTx/>
              <a:buNone/>
              <a:defRPr sz="900"/>
            </a:lvl5pPr>
          </a:lstStyle>
          <a:p>
            <a:pPr lvl="0"/>
            <a:r>
              <a:rPr lang="en-US"/>
              <a:t>Add Notes and Sources Here</a:t>
            </a:r>
            <a:endParaRPr lang="en-GB"/>
          </a:p>
        </p:txBody>
      </p:sp>
    </p:spTree>
    <p:extLst>
      <p:ext uri="{BB962C8B-B14F-4D97-AF65-F5344CB8AC3E}">
        <p14:creationId xmlns:p14="http://schemas.microsoft.com/office/powerpoint/2010/main" val="1270224290"/>
      </p:ext>
    </p:extLst>
  </p:cSld>
  <p:clrMapOvr>
    <a:masterClrMapping/>
  </p:clrMapOvr>
  <p:extLst>
    <p:ext uri="{DCECCB84-F9BA-43D5-87BE-67443E8EF086}">
      <p15:sldGuideLst xmlns:p15="http://schemas.microsoft.com/office/powerpoint/2012/main">
        <p15:guide id="1" orient="horz" pos="890">
          <p15:clr>
            <a:srgbClr val="FBAE40"/>
          </p15:clr>
        </p15:guide>
        <p15:guide id="2" pos="3840">
          <p15:clr>
            <a:srgbClr val="FBAE40"/>
          </p15:clr>
        </p15:guide>
        <p15:guide id="3" pos="6539">
          <p15:clr>
            <a:srgbClr val="FBAE40"/>
          </p15:clr>
        </p15:guide>
        <p15:guide id="4" pos="73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 Here</a:t>
            </a:r>
          </a:p>
        </p:txBody>
      </p:sp>
      <p:sp>
        <p:nvSpPr>
          <p:cNvPr id="3" name="Content Placeholder 2"/>
          <p:cNvSpPr>
            <a:spLocks noGrp="1"/>
          </p:cNvSpPr>
          <p:nvPr>
            <p:ph sz="half" idx="1"/>
          </p:nvPr>
        </p:nvSpPr>
        <p:spPr>
          <a:xfrm>
            <a:off x="441036" y="1074656"/>
            <a:ext cx="5578764" cy="4892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74655"/>
            <a:ext cx="5543388" cy="48925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flipV="1">
            <a:off x="457200" y="914400"/>
            <a:ext cx="11274552" cy="12950"/>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5067300" y="6430901"/>
            <a:ext cx="2057400" cy="365125"/>
          </a:xfrm>
          <a:prstGeom prst="rect">
            <a:avLst/>
          </a:prstGeom>
        </p:spPr>
        <p:txBody>
          <a:bodyPr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2345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 Here</a:t>
            </a:r>
          </a:p>
        </p:txBody>
      </p:sp>
      <p:cxnSp>
        <p:nvCxnSpPr>
          <p:cNvPr id="5" name="Straight Connector 4"/>
          <p:cNvCxnSpPr/>
          <p:nvPr userDrawn="1"/>
        </p:nvCxnSpPr>
        <p:spPr>
          <a:xfrm flipV="1">
            <a:off x="457200" y="914400"/>
            <a:ext cx="11274552" cy="12950"/>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
        <p:nvSpPr>
          <p:cNvPr id="4" name="Slide Number Placeholder 5"/>
          <p:cNvSpPr>
            <a:spLocks noGrp="1"/>
          </p:cNvSpPr>
          <p:nvPr>
            <p:ph type="sldNum" sz="quarter" idx="4"/>
          </p:nvPr>
        </p:nvSpPr>
        <p:spPr>
          <a:xfrm>
            <a:off x="5067300" y="6430901"/>
            <a:ext cx="2057400" cy="365125"/>
          </a:xfrm>
          <a:prstGeom prst="rect">
            <a:avLst/>
          </a:prstGeom>
        </p:spPr>
        <p:txBody>
          <a:bodyPr anchor="ctr"/>
          <a:lstStyle>
            <a:lvl1pPr algn="ctr">
              <a:defRPr sz="1000">
                <a:solidFill>
                  <a:schemeClr val="tx2"/>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11298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4" name="Content Placeholder 2"/>
          <p:cNvSpPr txBox="1">
            <a:spLocks/>
          </p:cNvSpPr>
          <p:nvPr userDrawn="1"/>
        </p:nvSpPr>
        <p:spPr>
          <a:xfrm>
            <a:off x="441036" y="1074656"/>
            <a:ext cx="11274552" cy="4892511"/>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defRPr/>
            </a:pPr>
            <a:r>
              <a:rPr lang="en-GB" sz="1100" dirty="0">
                <a:solidFill>
                  <a:schemeClr val="tx1">
                    <a:lumMod val="65000"/>
                    <a:lumOff val="35000"/>
                  </a:schemeClr>
                </a:solidFill>
                <a:latin typeface="Arial" panose="020B0604020202020204" pitchFamily="34" charset="0"/>
                <a:cs typeface="Arial" panose="020B0604020202020204" pitchFamily="34" charset="0"/>
              </a:rPr>
              <a:t>© AM Best Company, Inc. (AMB) and/or its licensors and affiliates. All rights reserved. ALL INFORMATION CONTAINED HEREIN IS PROTECTED BY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AMB’s PRIOR WRITTEN CONSENT. All information contained herein is obtained by AMB from sources believed by it to be accurate and reliable. AMB does not audit or otherwise independently verify the accuracy or reliability of information received or otherwise used and therefore all information contained herein is provided “AS IS” without warranty of any kind. Under no circumstances shall AMB have any liability to any person or entity for (a) any loss or damage in whole or in part caused by, resulting from, or relating to, any error (negligent or otherwise) or other circumstance or contingency within or outside the control of AMB or any of its directors, officers, employees or agents in connection with the procurement, collection, compilation, analysis, interpretation, communication, publication or delivery of any such information, or (b) any direct, indirect, special, consequential, compensatory or incidental damages whatsoever (including without limitation, lost profits), even if AMB  is advised in advance of the possibility of such damages, resulting from the use of or inability to use, any such information. The credit ratings, financial reporting analysis, projections, and other observations, if any, constituting part of the information contained herein are, and must be construed solely as, statements of opinion and not statements of fact or recommendations to purchase, sell or hold any securities, insurance policies, contracts or any other financial obligations, nor does it address the suitability of any particular financial obligation for a specific purpose or purchaser.  Credit risk is the risk that an entity may not meet its contractual, financial obligations as they come due. Credit ratings do not address any other risk, including but not limited to, liquidity risk, market value risk or price volatility of rated securities. AMB is not an investment advisor and does not offer consulting or advisory services, nor does the company or its rating analysts offer any form of structuring or financial advice. NO WARRANTY, EXPRESS OR IMPLIED, AS TO THE ACCURACY, TIMELINESS, COMPLETENESS, MERCHANTABILITY OR FITNESS FOR ANY PARTICULAR PURPOSE OF ANY SUCH RATING OR OTHER OPINION OR INFORMATION IS GIVEN OR MADE BY AMB IN ANY FORM OR MANNER WHATSOEVER. Each credit rating or other opinion must be weighed solely as one factor in any investment or purchasing decision made by or on behalf of any user of the information contained herein, and each such user must accordingly make its own study and evaluation of each security or other financial obligation and of each issuer and guarantor of, and each provider of credit support for, each security or other financial obligation that it may consider purchasing, holding or selling.</a:t>
            </a:r>
            <a:endParaRPr lang="en-US" sz="11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5" name="Straight Connector 4"/>
          <p:cNvCxnSpPr/>
          <p:nvPr userDrawn="1"/>
        </p:nvCxnSpPr>
        <p:spPr>
          <a:xfrm flipV="1">
            <a:off x="457200" y="914400"/>
            <a:ext cx="11274552" cy="12950"/>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08A5BBE-6B84-5B78-07DD-3A4EE0C8FDCC}"/>
              </a:ext>
            </a:extLst>
          </p:cNvPr>
          <p:cNvSpPr txBox="1"/>
          <p:nvPr userDrawn="1"/>
        </p:nvSpPr>
        <p:spPr>
          <a:xfrm>
            <a:off x="2946400" y="5703568"/>
            <a:ext cx="6299200" cy="416011"/>
          </a:xfrm>
          <a:prstGeom prst="rect">
            <a:avLst/>
          </a:prstGeom>
          <a:noFill/>
        </p:spPr>
        <p:txBody>
          <a:bodyPr wrap="square" rtlCol="0">
            <a:spAutoFit/>
          </a:bodyPr>
          <a:lstStyle/>
          <a:p>
            <a:pPr algn="ctr" rtl="0">
              <a:lnSpc>
                <a:spcPct val="150000"/>
              </a:lnSpc>
            </a:pPr>
            <a:r>
              <a:rPr lang="en-US" sz="1600" b="1" i="0" u="none" strike="noStrike" kern="1200" spc="0" baseline="0" dirty="0">
                <a:solidFill>
                  <a:srgbClr val="00214A"/>
                </a:solidFill>
                <a:latin typeface="Arial" panose="020B0604020202020204" pitchFamily="34" charset="0"/>
                <a:ea typeface="+mn-ea"/>
                <a:cs typeface="Arial" panose="020B0604020202020204" pitchFamily="34" charset="0"/>
              </a:rPr>
              <a:t>Our Insight, Your Advantage</a:t>
            </a:r>
            <a:r>
              <a:rPr lang="en-US" sz="1600" b="1" i="0" u="none" strike="noStrike" kern="1200" spc="0" baseline="30000" dirty="0">
                <a:solidFill>
                  <a:srgbClr val="00214A"/>
                </a:solidFill>
                <a:latin typeface="Arial" panose="020B0604020202020204" pitchFamily="34" charset="0"/>
                <a:ea typeface="+mn-ea"/>
                <a:cs typeface="Arial" panose="020B0604020202020204" pitchFamily="34" charset="0"/>
              </a:rPr>
              <a:t>®</a:t>
            </a:r>
            <a:endParaRPr lang="en-US" sz="2400" b="1" i="0" u="none" strike="noStrike" kern="1200" spc="0" baseline="30000" dirty="0">
              <a:solidFill>
                <a:srgbClr val="00214A"/>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33522F28-679F-311D-1F53-C89F1217F6FD}"/>
              </a:ext>
            </a:extLst>
          </p:cNvPr>
          <p:cNvSpPr txBox="1"/>
          <p:nvPr userDrawn="1"/>
        </p:nvSpPr>
        <p:spPr>
          <a:xfrm rot="16200000">
            <a:off x="11382399" y="5157964"/>
            <a:ext cx="1070264" cy="184666"/>
          </a:xfrm>
          <a:prstGeom prst="rect">
            <a:avLst/>
          </a:prstGeom>
          <a:noFill/>
        </p:spPr>
        <p:txBody>
          <a:bodyPr wrap="square" rtlCol="0">
            <a:spAutoFit/>
          </a:bodyPr>
          <a:lstStyle/>
          <a:p>
            <a:r>
              <a:rPr lang="en-US" sz="600" dirty="0">
                <a:solidFill>
                  <a:schemeClr val="bg1">
                    <a:lumMod val="50000"/>
                  </a:schemeClr>
                </a:solidFill>
                <a:latin typeface="+mn-lt"/>
              </a:rPr>
              <a:t>24.MK007A169</a:t>
            </a:r>
          </a:p>
        </p:txBody>
      </p:sp>
    </p:spTree>
    <p:extLst>
      <p:ext uri="{BB962C8B-B14F-4D97-AF65-F5344CB8AC3E}">
        <p14:creationId xmlns:p14="http://schemas.microsoft.com/office/powerpoint/2010/main" val="318733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 Here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flipV="1">
            <a:off x="457200" y="914400"/>
            <a:ext cx="11274552" cy="12950"/>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5067300" y="6430901"/>
            <a:ext cx="2057400" cy="365125"/>
          </a:xfrm>
          <a:prstGeom prst="rect">
            <a:avLst/>
          </a:prstGeom>
        </p:spPr>
        <p:txBody>
          <a:bodyPr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4" name="Text Placeholder 6">
            <a:extLst>
              <a:ext uri="{FF2B5EF4-FFF2-40B4-BE49-F238E27FC236}">
                <a16:creationId xmlns:a16="http://schemas.microsoft.com/office/drawing/2014/main" id="{E4955AE2-2B46-14D4-8411-D7CBAE1AD3A5}"/>
              </a:ext>
            </a:extLst>
          </p:cNvPr>
          <p:cNvSpPr>
            <a:spLocks noGrp="1"/>
          </p:cNvSpPr>
          <p:nvPr>
            <p:ph type="body" sz="quarter" idx="10" hasCustomPrompt="1"/>
          </p:nvPr>
        </p:nvSpPr>
        <p:spPr>
          <a:xfrm>
            <a:off x="457203" y="6430901"/>
            <a:ext cx="4493172" cy="427100"/>
          </a:xfrm>
        </p:spPr>
        <p:txBody>
          <a:bodyPr lIns="0" anchor="b">
            <a:normAutofit/>
          </a:bodyPr>
          <a:lstStyle>
            <a:lvl1pPr marL="0" indent="0">
              <a:lnSpc>
                <a:spcPct val="100000"/>
              </a:lnSpc>
              <a:spcBef>
                <a:spcPts val="0"/>
              </a:spcBef>
              <a:buFontTx/>
              <a:buNone/>
              <a:defRPr sz="900">
                <a:solidFill>
                  <a:srgbClr val="767171"/>
                </a:solidFill>
              </a:defRPr>
            </a:lvl1pPr>
            <a:lvl2pPr marL="411470" indent="0">
              <a:buFontTx/>
              <a:buNone/>
              <a:defRPr sz="900"/>
            </a:lvl2pPr>
            <a:lvl3pPr marL="822939" indent="0">
              <a:buFontTx/>
              <a:buNone/>
              <a:defRPr sz="900"/>
            </a:lvl3pPr>
            <a:lvl4pPr marL="1234409" indent="0">
              <a:buFontTx/>
              <a:buNone/>
              <a:defRPr sz="900"/>
            </a:lvl4pPr>
            <a:lvl5pPr marL="1645879" indent="0">
              <a:buFontTx/>
              <a:buNone/>
              <a:defRPr sz="900"/>
            </a:lvl5pPr>
          </a:lstStyle>
          <a:p>
            <a:pPr lvl="0"/>
            <a:r>
              <a:rPr lang="en-US"/>
              <a:t>Add Notes and Sources Here</a:t>
            </a:r>
            <a:endParaRPr lang="en-GB"/>
          </a:p>
        </p:txBody>
      </p:sp>
    </p:spTree>
    <p:extLst>
      <p:ext uri="{BB962C8B-B14F-4D97-AF65-F5344CB8AC3E}">
        <p14:creationId xmlns:p14="http://schemas.microsoft.com/office/powerpoint/2010/main" val="33201232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f Presenta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43ED83-B57B-C784-5F0F-0FD5F594D16F}"/>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grpSp>
        <p:nvGrpSpPr>
          <p:cNvPr id="4" name="Group 3">
            <a:extLst>
              <a:ext uri="{FF2B5EF4-FFF2-40B4-BE49-F238E27FC236}">
                <a16:creationId xmlns:a16="http://schemas.microsoft.com/office/drawing/2014/main" id="{899C22C0-03D7-73C6-22DC-D0131B281589}"/>
              </a:ext>
            </a:extLst>
          </p:cNvPr>
          <p:cNvGrpSpPr/>
          <p:nvPr userDrawn="1"/>
        </p:nvGrpSpPr>
        <p:grpSpPr>
          <a:xfrm>
            <a:off x="0" y="1176867"/>
            <a:ext cx="12179301" cy="3098801"/>
            <a:chOff x="0" y="1176867"/>
            <a:chExt cx="12179301" cy="3098801"/>
          </a:xfrm>
        </p:grpSpPr>
        <p:sp>
          <p:nvSpPr>
            <p:cNvPr id="5" name="Rectangle 4">
              <a:extLst>
                <a:ext uri="{FF2B5EF4-FFF2-40B4-BE49-F238E27FC236}">
                  <a16:creationId xmlns:a16="http://schemas.microsoft.com/office/drawing/2014/main" id="{9D143518-FCA0-F595-DE67-FB085640C9A2}"/>
                </a:ext>
              </a:extLst>
            </p:cNvPr>
            <p:cNvSpPr/>
            <p:nvPr/>
          </p:nvSpPr>
          <p:spPr>
            <a:xfrm>
              <a:off x="0" y="1193801"/>
              <a:ext cx="2299547" cy="3081867"/>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ight Triangle 5">
              <a:extLst>
                <a:ext uri="{FF2B5EF4-FFF2-40B4-BE49-F238E27FC236}">
                  <a16:creationId xmlns:a16="http://schemas.microsoft.com/office/drawing/2014/main" id="{6496BB48-1964-67B3-978C-5DC37323A853}"/>
                </a:ext>
              </a:extLst>
            </p:cNvPr>
            <p:cNvSpPr/>
            <p:nvPr/>
          </p:nvSpPr>
          <p:spPr>
            <a:xfrm rot="16200000">
              <a:off x="1613748" y="982134"/>
              <a:ext cx="491067" cy="880533"/>
            </a:xfrm>
            <a:prstGeom prst="rtTriangle">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a:extLst>
                <a:ext uri="{FF2B5EF4-FFF2-40B4-BE49-F238E27FC236}">
                  <a16:creationId xmlns:a16="http://schemas.microsoft.com/office/drawing/2014/main" id="{72B80DC3-69B0-A02B-A623-37E85E920341}"/>
                </a:ext>
              </a:extLst>
            </p:cNvPr>
            <p:cNvSpPr/>
            <p:nvPr/>
          </p:nvSpPr>
          <p:spPr>
            <a:xfrm>
              <a:off x="7518401" y="1193801"/>
              <a:ext cx="4660900" cy="3081867"/>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ight Triangle 7">
              <a:extLst>
                <a:ext uri="{FF2B5EF4-FFF2-40B4-BE49-F238E27FC236}">
                  <a16:creationId xmlns:a16="http://schemas.microsoft.com/office/drawing/2014/main" id="{87FCD72B-2392-E919-D530-F070F93BD74F}"/>
                </a:ext>
              </a:extLst>
            </p:cNvPr>
            <p:cNvSpPr/>
            <p:nvPr/>
          </p:nvSpPr>
          <p:spPr>
            <a:xfrm>
              <a:off x="7518400" y="1193802"/>
              <a:ext cx="914400" cy="472879"/>
            </a:xfrm>
            <a:prstGeom prst="rtTriangle">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1" name="Text Placeholder 10">
            <a:extLst>
              <a:ext uri="{FF2B5EF4-FFF2-40B4-BE49-F238E27FC236}">
                <a16:creationId xmlns:a16="http://schemas.microsoft.com/office/drawing/2014/main" id="{0A0DBC93-A068-BA27-4FCE-678A961AC35C}"/>
              </a:ext>
            </a:extLst>
          </p:cNvPr>
          <p:cNvSpPr>
            <a:spLocks noGrp="1"/>
          </p:cNvSpPr>
          <p:nvPr>
            <p:ph type="body" sz="quarter" idx="11" hasCustomPrompt="1"/>
          </p:nvPr>
        </p:nvSpPr>
        <p:spPr>
          <a:xfrm>
            <a:off x="1419225" y="1666875"/>
            <a:ext cx="7013575" cy="3081338"/>
          </a:xfrm>
          <a:solidFill>
            <a:srgbClr val="00265D"/>
          </a:solidFill>
        </p:spPr>
        <p:txBody>
          <a:bodyPr anchor="ctr"/>
          <a:lstStyle>
            <a:lvl1pPr marL="0" indent="0" algn="ctr">
              <a:lnSpc>
                <a:spcPct val="100000"/>
              </a:lnSpc>
              <a:spcBef>
                <a:spcPts val="0"/>
              </a:spcBef>
              <a:spcAft>
                <a:spcPts val="600"/>
              </a:spcAft>
              <a:buFontTx/>
              <a:buNone/>
              <a:defRPr sz="2800" b="1">
                <a:solidFill>
                  <a:schemeClr val="bg1"/>
                </a:solidFill>
              </a:defRPr>
            </a:lvl1pPr>
            <a:lvl2pPr marL="457200" indent="0" algn="ctr">
              <a:lnSpc>
                <a:spcPct val="100000"/>
              </a:lnSpc>
              <a:spcBef>
                <a:spcPts val="600"/>
              </a:spcBef>
              <a:buFontTx/>
              <a:buNone/>
              <a:defRPr sz="2000" b="1">
                <a:solidFill>
                  <a:schemeClr val="bg1"/>
                </a:solidFill>
              </a:defRPr>
            </a:lvl2pPr>
            <a:lvl3pPr marL="914400" indent="0" algn="ctr">
              <a:buFontTx/>
              <a:buNone/>
              <a:defRPr sz="2800">
                <a:solidFill>
                  <a:schemeClr val="bg1"/>
                </a:solidFill>
              </a:defRPr>
            </a:lvl3pPr>
            <a:lvl4pPr marL="1371600" indent="0" algn="ctr">
              <a:buFontTx/>
              <a:buNone/>
              <a:defRPr sz="2800">
                <a:solidFill>
                  <a:schemeClr val="bg1"/>
                </a:solidFill>
              </a:defRPr>
            </a:lvl4pPr>
            <a:lvl5pPr marL="1828800" indent="0" algn="ctr">
              <a:buFontTx/>
              <a:buNone/>
              <a:defRPr sz="2800">
                <a:solidFill>
                  <a:schemeClr val="bg1"/>
                </a:solidFill>
              </a:defRPr>
            </a:lvl5pPr>
          </a:lstStyle>
          <a:p>
            <a:pPr lvl="0"/>
            <a:r>
              <a:rPr lang="en-US"/>
              <a:t>Title of Presentation</a:t>
            </a:r>
          </a:p>
          <a:p>
            <a:pPr lvl="1"/>
            <a:r>
              <a:rPr lang="en-GB"/>
              <a:t>Name</a:t>
            </a:r>
          </a:p>
          <a:p>
            <a:pPr lvl="1"/>
            <a:r>
              <a:rPr lang="en-GB"/>
              <a:t>Full Job Title</a:t>
            </a:r>
          </a:p>
        </p:txBody>
      </p:sp>
    </p:spTree>
    <p:extLst>
      <p:ext uri="{BB962C8B-B14F-4D97-AF65-F5344CB8AC3E}">
        <p14:creationId xmlns:p14="http://schemas.microsoft.com/office/powerpoint/2010/main" val="260228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Add Title Here</a:t>
            </a:r>
          </a:p>
        </p:txBody>
      </p:sp>
      <p:cxnSp>
        <p:nvCxnSpPr>
          <p:cNvPr id="5" name="Straight Connector 4"/>
          <p:cNvCxnSpPr/>
          <p:nvPr userDrawn="1"/>
        </p:nvCxnSpPr>
        <p:spPr>
          <a:xfrm flipV="1">
            <a:off x="457200" y="914400"/>
            <a:ext cx="11274552" cy="12950"/>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
        <p:nvSpPr>
          <p:cNvPr id="4" name="Slide Number Placeholder 5"/>
          <p:cNvSpPr>
            <a:spLocks noGrp="1"/>
          </p:cNvSpPr>
          <p:nvPr>
            <p:ph type="sldNum" sz="quarter" idx="4"/>
          </p:nvPr>
        </p:nvSpPr>
        <p:spPr>
          <a:xfrm>
            <a:off x="5067300" y="6430901"/>
            <a:ext cx="2057400" cy="365125"/>
          </a:xfrm>
          <a:prstGeom prst="rect">
            <a:avLst/>
          </a:prstGeom>
        </p:spPr>
        <p:txBody>
          <a:bodyPr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3" name="Text Placeholder 6">
            <a:extLst>
              <a:ext uri="{FF2B5EF4-FFF2-40B4-BE49-F238E27FC236}">
                <a16:creationId xmlns:a16="http://schemas.microsoft.com/office/drawing/2014/main" id="{58F00E94-C905-D1EE-B7B5-CFF8A5679CE5}"/>
              </a:ext>
            </a:extLst>
          </p:cNvPr>
          <p:cNvSpPr>
            <a:spLocks noGrp="1"/>
          </p:cNvSpPr>
          <p:nvPr>
            <p:ph type="body" sz="quarter" idx="10" hasCustomPrompt="1"/>
          </p:nvPr>
        </p:nvSpPr>
        <p:spPr>
          <a:xfrm>
            <a:off x="457203" y="6327649"/>
            <a:ext cx="4493172" cy="530352"/>
          </a:xfrm>
        </p:spPr>
        <p:txBody>
          <a:bodyPr lIns="0" anchor="b">
            <a:normAutofit/>
          </a:bodyPr>
          <a:lstStyle>
            <a:lvl1pPr marL="0" indent="0">
              <a:lnSpc>
                <a:spcPct val="100000"/>
              </a:lnSpc>
              <a:spcBef>
                <a:spcPts val="0"/>
              </a:spcBef>
              <a:buFontTx/>
              <a:buNone/>
              <a:defRPr sz="900">
                <a:solidFill>
                  <a:srgbClr val="767171"/>
                </a:solidFill>
              </a:defRPr>
            </a:lvl1pPr>
            <a:lvl2pPr marL="411470" indent="0">
              <a:buFontTx/>
              <a:buNone/>
              <a:defRPr sz="900"/>
            </a:lvl2pPr>
            <a:lvl3pPr marL="822939" indent="0">
              <a:buFontTx/>
              <a:buNone/>
              <a:defRPr sz="900"/>
            </a:lvl3pPr>
            <a:lvl4pPr marL="1234409" indent="0">
              <a:buFontTx/>
              <a:buNone/>
              <a:defRPr sz="900"/>
            </a:lvl4pPr>
            <a:lvl5pPr marL="1645879" indent="0">
              <a:buFontTx/>
              <a:buNone/>
              <a:defRPr sz="900"/>
            </a:lvl5pPr>
          </a:lstStyle>
          <a:p>
            <a:pPr lvl="0"/>
            <a:r>
              <a:rPr lang="en-US"/>
              <a:t>Add Notes and Sources Here</a:t>
            </a:r>
            <a:endParaRPr lang="en-GB"/>
          </a:p>
        </p:txBody>
      </p:sp>
    </p:spTree>
    <p:extLst>
      <p:ext uri="{BB962C8B-B14F-4D97-AF65-F5344CB8AC3E}">
        <p14:creationId xmlns:p14="http://schemas.microsoft.com/office/powerpoint/2010/main" val="2330246673"/>
      </p:ext>
    </p:extLst>
  </p:cSld>
  <p:clrMapOvr>
    <a:masterClrMapping/>
  </p:clrMapOvr>
  <p:extLst>
    <p:ext uri="{DCECCB84-F9BA-43D5-87BE-67443E8EF086}">
      <p15:sldGuideLst xmlns:p15="http://schemas.microsoft.com/office/powerpoint/2012/main">
        <p15:guide id="1" orient="horz" pos="890">
          <p15:clr>
            <a:srgbClr val="FBAE40"/>
          </p15:clr>
        </p15:guide>
        <p15:guide id="2" pos="3840">
          <p15:clr>
            <a:srgbClr val="FBAE40"/>
          </p15:clr>
        </p15:guide>
        <p15:guide id="3" pos="6539">
          <p15:clr>
            <a:srgbClr val="FBAE40"/>
          </p15:clr>
        </p15:guide>
        <p15:guide id="4" pos="73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Add Title Here</a:t>
            </a:r>
          </a:p>
        </p:txBody>
      </p:sp>
      <p:sp>
        <p:nvSpPr>
          <p:cNvPr id="3" name="Content Placeholder 2"/>
          <p:cNvSpPr>
            <a:spLocks noGrp="1"/>
          </p:cNvSpPr>
          <p:nvPr>
            <p:ph sz="half" idx="1"/>
          </p:nvPr>
        </p:nvSpPr>
        <p:spPr>
          <a:xfrm>
            <a:off x="441036" y="1074656"/>
            <a:ext cx="5578764" cy="48925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4655"/>
            <a:ext cx="5543388" cy="4892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flipV="1">
            <a:off x="457200" y="914400"/>
            <a:ext cx="11274552" cy="12950"/>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5067300" y="6430901"/>
            <a:ext cx="2057400" cy="365125"/>
          </a:xfrm>
          <a:prstGeom prst="rect">
            <a:avLst/>
          </a:prstGeom>
        </p:spPr>
        <p:txBody>
          <a:bodyPr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5" name="Text Placeholder 6">
            <a:extLst>
              <a:ext uri="{FF2B5EF4-FFF2-40B4-BE49-F238E27FC236}">
                <a16:creationId xmlns:a16="http://schemas.microsoft.com/office/drawing/2014/main" id="{BE4B61A7-A7C2-9667-C809-E0963D4A0846}"/>
              </a:ext>
            </a:extLst>
          </p:cNvPr>
          <p:cNvSpPr>
            <a:spLocks noGrp="1"/>
          </p:cNvSpPr>
          <p:nvPr>
            <p:ph type="body" sz="quarter" idx="10" hasCustomPrompt="1"/>
          </p:nvPr>
        </p:nvSpPr>
        <p:spPr>
          <a:xfrm>
            <a:off x="457203" y="6327649"/>
            <a:ext cx="4493172" cy="530352"/>
          </a:xfrm>
        </p:spPr>
        <p:txBody>
          <a:bodyPr lIns="0" anchor="b">
            <a:normAutofit/>
          </a:bodyPr>
          <a:lstStyle>
            <a:lvl1pPr marL="0" indent="0">
              <a:lnSpc>
                <a:spcPct val="100000"/>
              </a:lnSpc>
              <a:spcBef>
                <a:spcPts val="0"/>
              </a:spcBef>
              <a:buFontTx/>
              <a:buNone/>
              <a:defRPr sz="900">
                <a:solidFill>
                  <a:srgbClr val="767171"/>
                </a:solidFill>
              </a:defRPr>
            </a:lvl1pPr>
            <a:lvl2pPr marL="411470" indent="0">
              <a:buFontTx/>
              <a:buNone/>
              <a:defRPr sz="900"/>
            </a:lvl2pPr>
            <a:lvl3pPr marL="822939" indent="0">
              <a:buFontTx/>
              <a:buNone/>
              <a:defRPr sz="900"/>
            </a:lvl3pPr>
            <a:lvl4pPr marL="1234409" indent="0">
              <a:buFontTx/>
              <a:buNone/>
              <a:defRPr sz="900"/>
            </a:lvl4pPr>
            <a:lvl5pPr marL="1645879" indent="0">
              <a:buFontTx/>
              <a:buNone/>
              <a:defRPr sz="900"/>
            </a:lvl5pPr>
          </a:lstStyle>
          <a:p>
            <a:pPr lvl="0"/>
            <a:r>
              <a:rPr lang="en-US"/>
              <a:t>Add Notes and Sources Here</a:t>
            </a:r>
            <a:endParaRPr lang="en-GB"/>
          </a:p>
        </p:txBody>
      </p:sp>
    </p:spTree>
    <p:extLst>
      <p:ext uri="{BB962C8B-B14F-4D97-AF65-F5344CB8AC3E}">
        <p14:creationId xmlns:p14="http://schemas.microsoft.com/office/powerpoint/2010/main" val="1759775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Add Title Here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flipV="1">
            <a:off x="457200" y="914400"/>
            <a:ext cx="11274552" cy="12950"/>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5067300" y="6430901"/>
            <a:ext cx="2057400" cy="365125"/>
          </a:xfrm>
          <a:prstGeom prst="rect">
            <a:avLst/>
          </a:prstGeom>
        </p:spPr>
        <p:txBody>
          <a:bodyPr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4" name="Text Placeholder 6">
            <a:extLst>
              <a:ext uri="{FF2B5EF4-FFF2-40B4-BE49-F238E27FC236}">
                <a16:creationId xmlns:a16="http://schemas.microsoft.com/office/drawing/2014/main" id="{E4955AE2-2B46-14D4-8411-D7CBAE1AD3A5}"/>
              </a:ext>
            </a:extLst>
          </p:cNvPr>
          <p:cNvSpPr>
            <a:spLocks noGrp="1"/>
          </p:cNvSpPr>
          <p:nvPr>
            <p:ph type="body" sz="quarter" idx="10" hasCustomPrompt="1"/>
          </p:nvPr>
        </p:nvSpPr>
        <p:spPr>
          <a:xfrm>
            <a:off x="457203" y="6327649"/>
            <a:ext cx="4493172" cy="530352"/>
          </a:xfrm>
        </p:spPr>
        <p:txBody>
          <a:bodyPr lIns="0" anchor="b">
            <a:normAutofit/>
          </a:bodyPr>
          <a:lstStyle>
            <a:lvl1pPr marL="0" indent="0">
              <a:lnSpc>
                <a:spcPct val="100000"/>
              </a:lnSpc>
              <a:spcBef>
                <a:spcPts val="0"/>
              </a:spcBef>
              <a:buFontTx/>
              <a:buNone/>
              <a:defRPr sz="900">
                <a:solidFill>
                  <a:srgbClr val="767171"/>
                </a:solidFill>
              </a:defRPr>
            </a:lvl1pPr>
            <a:lvl2pPr marL="411470" indent="0">
              <a:buFontTx/>
              <a:buNone/>
              <a:defRPr sz="900"/>
            </a:lvl2pPr>
            <a:lvl3pPr marL="822939" indent="0">
              <a:buFontTx/>
              <a:buNone/>
              <a:defRPr sz="900"/>
            </a:lvl3pPr>
            <a:lvl4pPr marL="1234409" indent="0">
              <a:buFontTx/>
              <a:buNone/>
              <a:defRPr sz="900"/>
            </a:lvl4pPr>
            <a:lvl5pPr marL="1645879" indent="0">
              <a:buFontTx/>
              <a:buNone/>
              <a:defRPr sz="900"/>
            </a:lvl5pPr>
          </a:lstStyle>
          <a:p>
            <a:pPr lvl="0"/>
            <a:r>
              <a:rPr lang="en-US"/>
              <a:t>Add Notes and Sources Here</a:t>
            </a:r>
            <a:endParaRPr lang="en-GB"/>
          </a:p>
        </p:txBody>
      </p:sp>
    </p:spTree>
    <p:extLst>
      <p:ext uri="{BB962C8B-B14F-4D97-AF65-F5344CB8AC3E}">
        <p14:creationId xmlns:p14="http://schemas.microsoft.com/office/powerpoint/2010/main" val="3094808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0212636" y="5860246"/>
            <a:ext cx="1587478" cy="75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1"/>
            <a:ext cx="12192000" cy="914400"/>
          </a:xfrm>
          <a:prstGeom prst="rect">
            <a:avLst/>
          </a:prstGeom>
        </p:spPr>
        <p:txBody>
          <a:bodyPr vert="horz" lIns="457200" tIns="457200" rIns="457200" bIns="0" rtlCol="0" anchor="t" anchorCtr="0">
            <a:normAutofit/>
          </a:bodyPr>
          <a:lstStyle/>
          <a:p>
            <a:r>
              <a:rPr lang="en-US" dirty="0"/>
              <a:t>Add Title Here</a:t>
            </a:r>
          </a:p>
        </p:txBody>
      </p:sp>
      <p:sp>
        <p:nvSpPr>
          <p:cNvPr id="3" name="Text Placeholder 2"/>
          <p:cNvSpPr>
            <a:spLocks noGrp="1"/>
          </p:cNvSpPr>
          <p:nvPr>
            <p:ph type="body" idx="1"/>
          </p:nvPr>
        </p:nvSpPr>
        <p:spPr>
          <a:xfrm>
            <a:off x="441036" y="1074656"/>
            <a:ext cx="11274552" cy="48925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5067300" y="6430901"/>
            <a:ext cx="2057400" cy="365125"/>
          </a:xfrm>
          <a:prstGeom prst="rect">
            <a:avLst/>
          </a:prstGeom>
        </p:spPr>
        <p:txBody>
          <a:bodyPr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6" name="Rectangle 5">
            <a:extLst>
              <a:ext uri="{FF2B5EF4-FFF2-40B4-BE49-F238E27FC236}">
                <a16:creationId xmlns:a16="http://schemas.microsoft.com/office/drawing/2014/main" id="{E43DAF1F-A130-09D1-57C0-94256685A23E}"/>
              </a:ext>
            </a:extLst>
          </p:cNvPr>
          <p:cNvSpPr/>
          <p:nvPr userDrawn="1"/>
        </p:nvSpPr>
        <p:spPr>
          <a:xfrm>
            <a:off x="441036" y="6299952"/>
            <a:ext cx="9771600" cy="143220"/>
          </a:xfrm>
          <a:prstGeom prst="rect">
            <a:avLst/>
          </a:prstGeom>
          <a:gradFill flip="none" rotWithShape="1">
            <a:gsLst>
              <a:gs pos="0">
                <a:srgbClr val="00265D"/>
              </a:gs>
              <a:gs pos="74000">
                <a:srgbClr val="00265D"/>
              </a:gs>
              <a:gs pos="83000">
                <a:srgbClr val="00265D">
                  <a:alpha val="77647"/>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E11ECD1-C826-22F7-D1F2-6A09BCC06616}"/>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10382016" y="6174141"/>
            <a:ext cx="1313291" cy="392760"/>
          </a:xfrm>
          <a:prstGeom prst="rect">
            <a:avLst/>
          </a:prstGeom>
        </p:spPr>
      </p:pic>
    </p:spTree>
    <p:extLst>
      <p:ext uri="{BB962C8B-B14F-4D97-AF65-F5344CB8AC3E}">
        <p14:creationId xmlns:p14="http://schemas.microsoft.com/office/powerpoint/2010/main" val="222875529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7" r:id="rId5"/>
    <p:sldLayoutId id="2147483660" r:id="rId6"/>
    <p:sldLayoutId id="2147483661" r:id="rId7"/>
    <p:sldLayoutId id="2147483662" r:id="rId8"/>
    <p:sldLayoutId id="2147483663" r:id="rId9"/>
    <p:sldLayoutId id="2147483664" r:id="rId10"/>
  </p:sldLayoutIdLst>
  <p:hf hdr="0" ftr="0" dt="0"/>
  <p:txStyles>
    <p:titleStyle>
      <a:lvl1pPr algn="l" defTabSz="914400" rtl="0" eaLnBrk="1" latinLnBrk="0" hangingPunct="1">
        <a:lnSpc>
          <a:spcPct val="90000"/>
        </a:lnSpc>
        <a:spcBef>
          <a:spcPct val="0"/>
        </a:spcBef>
        <a:buNone/>
        <a:defRPr sz="2800" b="1" u="none" kern="1200">
          <a:solidFill>
            <a:srgbClr val="00214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79" userDrawn="1">
          <p15:clr>
            <a:srgbClr val="F26B43"/>
          </p15:clr>
        </p15:guide>
        <p15:guide id="4" pos="6539" userDrawn="1">
          <p15:clr>
            <a:srgbClr val="F26B43"/>
          </p15:clr>
        </p15:guide>
        <p15:guide id="5" pos="7378" userDrawn="1">
          <p15:clr>
            <a:srgbClr val="F26B43"/>
          </p15:clr>
        </p15:guide>
        <p15:guide id="6" orient="horz" pos="670" userDrawn="1">
          <p15:clr>
            <a:srgbClr val="F26B43"/>
          </p15:clr>
        </p15:guide>
        <p15:guide id="7" orient="horz" pos="1003" userDrawn="1">
          <p15:clr>
            <a:srgbClr val="F26B43"/>
          </p15:clr>
        </p15:guide>
        <p15:guide id="8" orient="horz" pos="3521" userDrawn="1">
          <p15:clr>
            <a:srgbClr val="F26B43"/>
          </p15:clr>
        </p15:guide>
        <p15:guide id="9" orient="horz" pos="37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38C18B1D-23DE-5D5A-4F3B-4915B760E4E1}"/>
              </a:ext>
            </a:extLst>
          </p:cNvPr>
          <p:cNvGraphicFramePr>
            <a:graphicFrameLocks noChangeAspect="1"/>
          </p:cNvGraphicFramePr>
          <p:nvPr userDrawn="1">
            <p:extLst>
              <p:ext uri="{D42A27DB-BD31-4B8C-83A1-F6EECF244321}">
                <p14:modId xmlns:p14="http://schemas.microsoft.com/office/powerpoint/2010/main" val="3692869311"/>
              </p:ext>
            </p:extLst>
          </p:nvPr>
        </p:nvGraphicFramePr>
        <p:xfrm>
          <a:off x="0" y="0"/>
          <a:ext cx="12192000" cy="3048000"/>
        </p:xfrm>
        <a:graphic>
          <a:graphicData uri="http://schemas.openxmlformats.org/presentationml/2006/ole">
            <mc:AlternateContent xmlns:mc="http://schemas.openxmlformats.org/markup-compatibility/2006">
              <mc:Choice xmlns:v="urn:schemas-microsoft-com:vml" Requires="v">
                <p:oleObj r:id="rId4" imgW="16253640" imgH="2768040" progId="">
                  <p:embed/>
                </p:oleObj>
              </mc:Choice>
              <mc:Fallback>
                <p:oleObj r:id="rId4" imgW="16253640" imgH="2768040" progId="">
                  <p:embed/>
                  <p:pic>
                    <p:nvPicPr>
                      <p:cNvPr id="3" name="Object 2">
                        <a:extLst>
                          <a:ext uri="{FF2B5EF4-FFF2-40B4-BE49-F238E27FC236}">
                            <a16:creationId xmlns:a16="http://schemas.microsoft.com/office/drawing/2014/main" id="{38C18B1D-23DE-5D5A-4F3B-4915B760E4E1}"/>
                          </a:ext>
                        </a:extLst>
                      </p:cNvPr>
                      <p:cNvPicPr/>
                      <p:nvPr/>
                    </p:nvPicPr>
                    <p:blipFill>
                      <a:blip r:embed="rId5"/>
                      <a:stretch>
                        <a:fillRect/>
                      </a:stretch>
                    </p:blipFill>
                    <p:spPr>
                      <a:xfrm>
                        <a:off x="0" y="0"/>
                        <a:ext cx="12192000" cy="3048000"/>
                      </a:xfrm>
                      <a:prstGeom prst="rect">
                        <a:avLst/>
                      </a:prstGeom>
                      <a:solidFill>
                        <a:schemeClr val="accent1"/>
                      </a:solidFill>
                    </p:spPr>
                  </p:pic>
                </p:oleObj>
              </mc:Fallback>
            </mc:AlternateContent>
          </a:graphicData>
        </a:graphic>
      </p:graphicFrame>
      <p:pic>
        <p:nvPicPr>
          <p:cNvPr id="8" name="Picture 7" descr="A white text on a black background&#10;&#10;Description automatically generated">
            <a:extLst>
              <a:ext uri="{FF2B5EF4-FFF2-40B4-BE49-F238E27FC236}">
                <a16:creationId xmlns:a16="http://schemas.microsoft.com/office/drawing/2014/main" id="{29801012-1078-F8F7-4814-C6662DABCAF6}"/>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1" r="33526"/>
          <a:stretch/>
        </p:blipFill>
        <p:spPr>
          <a:xfrm>
            <a:off x="3992880" y="838198"/>
            <a:ext cx="4206240" cy="1371603"/>
          </a:xfrm>
          <a:prstGeom prst="rect">
            <a:avLst/>
          </a:prstGeom>
        </p:spPr>
      </p:pic>
    </p:spTree>
    <p:extLst>
      <p:ext uri="{BB962C8B-B14F-4D97-AF65-F5344CB8AC3E}">
        <p14:creationId xmlns:p14="http://schemas.microsoft.com/office/powerpoint/2010/main" val="40887269"/>
      </p:ext>
    </p:extLst>
  </p:cSld>
  <p:clrMap bg1="lt1" tx1="dk1" bg2="lt2" tx2="dk2" accent1="accent1" accent2="accent2" accent3="accent3" accent4="accent4" accent5="accent5" accent6="accent6" hlink="hlink" folHlink="folHlink"/>
  <p:sldLayoutIdLst>
    <p:sldLayoutId id="2147483649" r:id="rId1"/>
    <p:sldLayoutId id="214748365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5EB_B3B59A89.xml"/><Relationship Id="rId7"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5EC_13C72A0.xm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5DA_FA3253BA.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microsoft.com/office/2018/10/relationships/comments" Target="../comments/modernComment_385_D77E547E.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hyperlink" Target="https://web.ambest.com/about/events/am-best-hosted-events/2025/europe-insurance-market-briefing-london" TargetMode="External"/><Relationship Id="rId2" Type="http://schemas.openxmlformats.org/officeDocument/2006/relationships/hyperlink" Target="https://web.ambest.com/about/events/am-best-hosted-events/2025/am-bests-mena-insurance-market-briefing-dubai" TargetMode="External"/><Relationship Id="rId1" Type="http://schemas.openxmlformats.org/officeDocument/2006/relationships/slideLayout" Target="../slideLayouts/slideLayout7.xml"/><Relationship Id="rId6" Type="http://schemas.openxmlformats.org/officeDocument/2006/relationships/hyperlink" Target="https://web.ambest.com/about/events/am-best-hosted-events/2024/europe-insurance-market-briefing-london-2024" TargetMode="External"/><Relationship Id="rId11" Type="http://schemas.openxmlformats.org/officeDocument/2006/relationships/image" Target="../media/image13.png"/><Relationship Id="rId5" Type="http://schemas.openxmlformats.org/officeDocument/2006/relationships/hyperlink" Target="https://web.ambest.com/about/events" TargetMode="External"/><Relationship Id="rId10" Type="http://schemas.openxmlformats.org/officeDocument/2006/relationships/hyperlink" Target="https://web.ambest.com/about/events/am-best-hosted-events" TargetMode="External"/><Relationship Id="rId4" Type="http://schemas.openxmlformats.org/officeDocument/2006/relationships/hyperlink" Target="https://web.ambest.com/about/events/am-best-hosted-events/2024/am-bests-mena-insurance-market-briefing-dubai" TargetMode="External"/><Relationship Id="rId9"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ambest.com/ratings/index.html" TargetMode="External"/><Relationship Id="rId2" Type="http://schemas.openxmlformats.org/officeDocument/2006/relationships/hyperlink" Target="http://www.ambest.com/terms" TargetMode="External"/><Relationship Id="rId1" Type="http://schemas.openxmlformats.org/officeDocument/2006/relationships/slideLayout" Target="../slideLayouts/slideLayout5.xml"/><Relationship Id="rId4" Type="http://schemas.openxmlformats.org/officeDocument/2006/relationships/hyperlink" Target="https://www.ambest.com/ratings/assessmentMethodology.html" TargetMode="External"/></Relationships>
</file>

<file path=ppt/slides/_rels/slide3.xml.rels><?xml version="1.0" encoding="UTF-8" standalone="yes"?>
<Relationships xmlns="http://schemas.openxmlformats.org/package/2006/relationships"><Relationship Id="rId2" Type="http://schemas.microsoft.com/office/2018/10/relationships/comments" Target="../comments/modernComment_21E_154F4F3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microsoft.com/office/2018/10/relationships/comments" Target="../comments/modernComment_5DC_862DC1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microsoft.com/office/2018/10/relationships/comments" Target="../comments/modernComment_232_6534725B.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microsoft.com/office/2018/10/relationships/comments" Target="../comments/modernComment_5E9_D19EA04C.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18/10/relationships/comments" Target="../comments/modernComment_5ED_3DA6EC1A.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429000"/>
            <a:ext cx="12192000" cy="685801"/>
          </a:xfrm>
          <a:prstGeom prst="rect">
            <a:avLst/>
          </a:prstGeom>
        </p:spPr>
        <p:txBody>
          <a:bodyPr tIns="0" anchor="ctr">
            <a:normAutofit/>
          </a:bodyPr>
          <a:lstStyle>
            <a:lvl1pPr algn="ctr" defTabSz="914400" rtl="0" eaLnBrk="1" latinLnBrk="0" hangingPunct="1">
              <a:lnSpc>
                <a:spcPct val="90000"/>
              </a:lnSpc>
              <a:spcBef>
                <a:spcPct val="0"/>
              </a:spcBef>
              <a:buNone/>
              <a:defRPr sz="3600" b="1" u="none" kern="1200">
                <a:solidFill>
                  <a:schemeClr val="tx1"/>
                </a:solidFill>
                <a:latin typeface="Arial" panose="020B0604020202020204" pitchFamily="34" charset="0"/>
                <a:ea typeface="+mj-ea"/>
                <a:cs typeface="Arial" panose="020B0604020202020204" pitchFamily="34" charset="0"/>
              </a:defRPr>
            </a:lvl1pPr>
          </a:lstStyle>
          <a:p>
            <a:r>
              <a:rPr lang="en-US" dirty="0"/>
              <a:t>Reinsurance Market Update</a:t>
            </a:r>
          </a:p>
        </p:txBody>
      </p:sp>
      <p:sp>
        <p:nvSpPr>
          <p:cNvPr id="6" name="Subtitle 2"/>
          <p:cNvSpPr txBox="1">
            <a:spLocks/>
          </p:cNvSpPr>
          <p:nvPr/>
        </p:nvSpPr>
        <p:spPr>
          <a:xfrm>
            <a:off x="0" y="4750236"/>
            <a:ext cx="12192000" cy="1008668"/>
          </a:xfrm>
          <a:prstGeom prst="rect">
            <a:avLst/>
          </a:prstGeom>
        </p:spPr>
        <p:txBody>
          <a:bodyPr lIns="228600" tIns="0" rIns="22860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2200" b="1" dirty="0">
                <a:solidFill>
                  <a:srgbClr val="00214A"/>
                </a:solidFill>
                <a:latin typeface="Arial" panose="020B0604020202020204" pitchFamily="34" charset="0"/>
                <a:cs typeface="Arial" panose="020B0604020202020204" pitchFamily="34" charset="0"/>
              </a:rPr>
              <a:t>Steven Chirico, Director</a:t>
            </a:r>
          </a:p>
          <a:p>
            <a:pPr marL="0" indent="0" algn="ctr">
              <a:lnSpc>
                <a:spcPct val="150000"/>
              </a:lnSpc>
              <a:buNone/>
            </a:pPr>
            <a:r>
              <a:rPr lang="en-US" sz="2000" b="1" dirty="0">
                <a:solidFill>
                  <a:srgbClr val="00214A"/>
                </a:solidFill>
                <a:latin typeface="Arial" panose="020B0604020202020204" pitchFamily="34" charset="0"/>
                <a:cs typeface="Arial" panose="020B0604020202020204" pitchFamily="34" charset="0"/>
              </a:rPr>
              <a:t>September 18</a:t>
            </a:r>
            <a:r>
              <a:rPr lang="en-US" sz="2000" b="1" baseline="30000" dirty="0">
                <a:solidFill>
                  <a:srgbClr val="00214A"/>
                </a:solidFill>
                <a:latin typeface="Arial" panose="020B0604020202020204" pitchFamily="34" charset="0"/>
                <a:cs typeface="Arial" panose="020B0604020202020204" pitchFamily="34" charset="0"/>
              </a:rPr>
              <a:t>th</a:t>
            </a:r>
            <a:r>
              <a:rPr lang="en-US" sz="2000" b="1" dirty="0">
                <a:solidFill>
                  <a:srgbClr val="00214A"/>
                </a:solidFill>
                <a:latin typeface="Arial" panose="020B0604020202020204" pitchFamily="34" charset="0"/>
                <a:cs typeface="Arial" panose="020B0604020202020204" pitchFamily="34" charset="0"/>
              </a:rPr>
              <a:t>, 2025</a:t>
            </a:r>
          </a:p>
          <a:p>
            <a:pPr marL="0" indent="0" algn="ctr">
              <a:lnSpc>
                <a:spcPct val="150000"/>
              </a:lnSpc>
              <a:buNone/>
            </a:pPr>
            <a:r>
              <a:rPr lang="en-US" sz="2000" dirty="0">
                <a:latin typeface="Arial" panose="020B0604020202020204" pitchFamily="34" charset="0"/>
                <a:cs typeface="Arial" panose="020B0604020202020204" pitchFamily="34" charset="0"/>
              </a:rPr>
              <a:t>Pennsylvania Association of Mutual Insurance Companies (PAMIC) </a:t>
            </a:r>
          </a:p>
        </p:txBody>
      </p:sp>
    </p:spTree>
    <p:extLst>
      <p:ext uri="{BB962C8B-B14F-4D97-AF65-F5344CB8AC3E}">
        <p14:creationId xmlns:p14="http://schemas.microsoft.com/office/powerpoint/2010/main" val="362906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5439F-FB78-E079-B5EE-E69CB7073F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4286F-4358-C407-158E-A621E226C1DB}"/>
              </a:ext>
            </a:extLst>
          </p:cNvPr>
          <p:cNvSpPr>
            <a:spLocks noGrp="1"/>
          </p:cNvSpPr>
          <p:nvPr>
            <p:ph type="title"/>
          </p:nvPr>
        </p:nvSpPr>
        <p:spPr/>
        <p:txBody>
          <a:bodyPr>
            <a:normAutofit/>
          </a:bodyPr>
          <a:lstStyle/>
          <a:p>
            <a:r>
              <a:rPr lang="en-US"/>
              <a:t>Global Reinsurance Market Performance by Reinsurance Sector </a:t>
            </a:r>
          </a:p>
        </p:txBody>
      </p:sp>
      <p:sp>
        <p:nvSpPr>
          <p:cNvPr id="3" name="Slide Number Placeholder 2">
            <a:extLst>
              <a:ext uri="{FF2B5EF4-FFF2-40B4-BE49-F238E27FC236}">
                <a16:creationId xmlns:a16="http://schemas.microsoft.com/office/drawing/2014/main" id="{76CDBAFE-2CCE-0685-C406-09664EAEED0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E533831-A614-CE54-5368-0FFA6F604268}"/>
              </a:ext>
            </a:extLst>
          </p:cNvPr>
          <p:cNvSpPr>
            <a:spLocks noGrp="1"/>
          </p:cNvSpPr>
          <p:nvPr>
            <p:ph type="body" sz="quarter" idx="10"/>
          </p:nvPr>
        </p:nvSpPr>
        <p:spPr/>
        <p:txBody>
          <a:bodyPr/>
          <a:lstStyle/>
          <a:p>
            <a:endParaRPr lang="en-US"/>
          </a:p>
        </p:txBody>
      </p:sp>
      <p:grpSp>
        <p:nvGrpSpPr>
          <p:cNvPr id="12" name="Group 11">
            <a:extLst>
              <a:ext uri="{FF2B5EF4-FFF2-40B4-BE49-F238E27FC236}">
                <a16:creationId xmlns:a16="http://schemas.microsoft.com/office/drawing/2014/main" id="{6409C8DA-3646-51A0-03F0-54AE6F710A23}"/>
              </a:ext>
            </a:extLst>
          </p:cNvPr>
          <p:cNvGrpSpPr/>
          <p:nvPr/>
        </p:nvGrpSpPr>
        <p:grpSpPr>
          <a:xfrm>
            <a:off x="442912" y="1106276"/>
            <a:ext cx="4586291" cy="2530927"/>
            <a:chOff x="442912" y="1106276"/>
            <a:chExt cx="4586291" cy="2530927"/>
          </a:xfrm>
        </p:grpSpPr>
        <p:graphicFrame>
          <p:nvGraphicFramePr>
            <p:cNvPr id="5" name="Chart 4">
              <a:extLst>
                <a:ext uri="{FF2B5EF4-FFF2-40B4-BE49-F238E27FC236}">
                  <a16:creationId xmlns:a16="http://schemas.microsoft.com/office/drawing/2014/main" id="{6731BABB-E59B-50B8-E1E2-4C3BB7089C18}"/>
                </a:ext>
              </a:extLst>
            </p:cNvPr>
            <p:cNvGraphicFramePr>
              <a:graphicFrameLocks/>
            </p:cNvGraphicFramePr>
            <p:nvPr/>
          </p:nvGraphicFramePr>
          <p:xfrm>
            <a:off x="457203" y="1424354"/>
            <a:ext cx="4572000" cy="221284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7298D159-60C9-A3E0-92D2-DCEDCE3FB171}"/>
                </a:ext>
              </a:extLst>
            </p:cNvPr>
            <p:cNvSpPr txBox="1"/>
            <p:nvPr/>
          </p:nvSpPr>
          <p:spPr>
            <a:xfrm>
              <a:off x="442912" y="1106276"/>
              <a:ext cx="4465637" cy="338554"/>
            </a:xfrm>
            <a:prstGeom prst="rect">
              <a:avLst/>
            </a:prstGeom>
            <a:noFill/>
            <a:ln w="9525">
              <a:noFill/>
            </a:ln>
          </p:spPr>
          <p:txBody>
            <a:bodyPr wrap="square" rtlCol="0" anchor="ctr">
              <a:spAutoFit/>
            </a:bodyPr>
            <a:lstStyle>
              <a:defPPr>
                <a:defRPr lang="en-US"/>
              </a:defPPr>
              <a:lvl1pPr marR="0" lvl="0" indent="0" algn="ctr" defTabSz="1219170" fontAlgn="auto">
                <a:lnSpc>
                  <a:spcPct val="100000"/>
                </a:lnSpc>
                <a:spcBef>
                  <a:spcPts val="0"/>
                </a:spcBef>
                <a:spcAft>
                  <a:spcPts val="0"/>
                </a:spcAft>
                <a:buClrTx/>
                <a:buSzTx/>
                <a:buFontTx/>
                <a:buNone/>
                <a:tabLst/>
                <a:defRPr kumimoji="0" sz="1600" b="1" i="0" u="none" strike="noStrike" kern="0"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 &amp; Bermuda</a:t>
              </a:r>
            </a:p>
          </p:txBody>
        </p:sp>
      </p:grpSp>
      <p:grpSp>
        <p:nvGrpSpPr>
          <p:cNvPr id="11" name="Group 10">
            <a:extLst>
              <a:ext uri="{FF2B5EF4-FFF2-40B4-BE49-F238E27FC236}">
                <a16:creationId xmlns:a16="http://schemas.microsoft.com/office/drawing/2014/main" id="{6734D135-A122-1C72-99BB-F4325500AF6F}"/>
              </a:ext>
            </a:extLst>
          </p:cNvPr>
          <p:cNvGrpSpPr/>
          <p:nvPr/>
        </p:nvGrpSpPr>
        <p:grpSpPr>
          <a:xfrm>
            <a:off x="5139102" y="1116782"/>
            <a:ext cx="4613826" cy="2769726"/>
            <a:chOff x="5139102" y="1116782"/>
            <a:chExt cx="4613826" cy="2769726"/>
          </a:xfrm>
        </p:grpSpPr>
        <p:graphicFrame>
          <p:nvGraphicFramePr>
            <p:cNvPr id="6" name="Chart 5">
              <a:extLst>
                <a:ext uri="{FF2B5EF4-FFF2-40B4-BE49-F238E27FC236}">
                  <a16:creationId xmlns:a16="http://schemas.microsoft.com/office/drawing/2014/main" id="{D0318DD3-2A19-FC72-6354-B7A91D3B9EC2}"/>
                </a:ext>
              </a:extLst>
            </p:cNvPr>
            <p:cNvGraphicFramePr>
              <a:graphicFrameLocks/>
            </p:cNvGraphicFramePr>
            <p:nvPr/>
          </p:nvGraphicFramePr>
          <p:xfrm>
            <a:off x="5180928" y="1434860"/>
            <a:ext cx="4572000" cy="2451648"/>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18A6E21D-ACA2-F4C4-9118-419322A3FB7E}"/>
                </a:ext>
              </a:extLst>
            </p:cNvPr>
            <p:cNvSpPr txBox="1"/>
            <p:nvPr/>
          </p:nvSpPr>
          <p:spPr>
            <a:xfrm>
              <a:off x="5139102" y="1116782"/>
              <a:ext cx="4465637" cy="338554"/>
            </a:xfrm>
            <a:prstGeom prst="rect">
              <a:avLst/>
            </a:prstGeom>
            <a:noFill/>
            <a:ln w="9525">
              <a:noFill/>
            </a:ln>
          </p:spPr>
          <p:txBody>
            <a:bodyPr wrap="square" rtlCol="0" anchor="ctr">
              <a:spAutoFit/>
            </a:bodyPr>
            <a:lstStyle>
              <a:defPPr>
                <a:defRPr lang="en-US"/>
              </a:defPPr>
              <a:lvl1pPr marR="0" lvl="0" indent="0" algn="ctr" defTabSz="1219170" fontAlgn="auto">
                <a:lnSpc>
                  <a:spcPct val="100000"/>
                </a:lnSpc>
                <a:spcBef>
                  <a:spcPts val="0"/>
                </a:spcBef>
                <a:spcAft>
                  <a:spcPts val="0"/>
                </a:spcAft>
                <a:buClrTx/>
                <a:buSzTx/>
                <a:buFontTx/>
                <a:buNone/>
                <a:tabLst/>
                <a:defRPr kumimoji="0" sz="1600" b="1" i="0" u="none" strike="noStrike" kern="0"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European “Big Four”</a:t>
              </a:r>
            </a:p>
          </p:txBody>
        </p:sp>
      </p:grpSp>
      <p:grpSp>
        <p:nvGrpSpPr>
          <p:cNvPr id="19" name="Group 18">
            <a:extLst>
              <a:ext uri="{FF2B5EF4-FFF2-40B4-BE49-F238E27FC236}">
                <a16:creationId xmlns:a16="http://schemas.microsoft.com/office/drawing/2014/main" id="{CE73337F-C69A-50E9-930D-6E165E53347D}"/>
              </a:ext>
            </a:extLst>
          </p:cNvPr>
          <p:cNvGrpSpPr/>
          <p:nvPr/>
        </p:nvGrpSpPr>
        <p:grpSpPr>
          <a:xfrm>
            <a:off x="10380663" y="1455336"/>
            <a:ext cx="1331912" cy="1303190"/>
            <a:chOff x="5009809" y="1446627"/>
            <a:chExt cx="1331912" cy="1303190"/>
          </a:xfrm>
        </p:grpSpPr>
        <p:sp>
          <p:nvSpPr>
            <p:cNvPr id="16" name="TextBox 15">
              <a:extLst>
                <a:ext uri="{FF2B5EF4-FFF2-40B4-BE49-F238E27FC236}">
                  <a16:creationId xmlns:a16="http://schemas.microsoft.com/office/drawing/2014/main" id="{13C5D23D-F731-2F27-EB38-F562ABA8AB73}"/>
                </a:ext>
              </a:extLst>
            </p:cNvPr>
            <p:cNvSpPr txBox="1"/>
            <p:nvPr/>
          </p:nvSpPr>
          <p:spPr>
            <a:xfrm>
              <a:off x="5009809" y="1446627"/>
              <a:ext cx="1331912" cy="584775"/>
            </a:xfrm>
            <a:prstGeom prst="rect">
              <a:avLst/>
            </a:prstGeom>
            <a:solidFill>
              <a:srgbClr val="00265D"/>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Combined Ratio</a:t>
              </a:r>
            </a:p>
          </p:txBody>
        </p:sp>
        <p:sp>
          <p:nvSpPr>
            <p:cNvPr id="17" name="TextBox 16">
              <a:extLst>
                <a:ext uri="{FF2B5EF4-FFF2-40B4-BE49-F238E27FC236}">
                  <a16:creationId xmlns:a16="http://schemas.microsoft.com/office/drawing/2014/main" id="{B6ACB67B-AD2E-7BAD-C930-D51C06E3F146}"/>
                </a:ext>
              </a:extLst>
            </p:cNvPr>
            <p:cNvSpPr txBox="1"/>
            <p:nvPr/>
          </p:nvSpPr>
          <p:spPr>
            <a:xfrm>
              <a:off x="5009809" y="2165042"/>
              <a:ext cx="1331912" cy="584775"/>
            </a:xfrm>
            <a:prstGeom prst="rect">
              <a:avLst/>
            </a:prstGeom>
            <a:solidFill>
              <a:srgbClr val="AC2015"/>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Return on Equity</a:t>
              </a:r>
            </a:p>
          </p:txBody>
        </p:sp>
      </p:grpSp>
      <p:grpSp>
        <p:nvGrpSpPr>
          <p:cNvPr id="13" name="Group 12">
            <a:extLst>
              <a:ext uri="{FF2B5EF4-FFF2-40B4-BE49-F238E27FC236}">
                <a16:creationId xmlns:a16="http://schemas.microsoft.com/office/drawing/2014/main" id="{C734B861-B845-C2F7-F86E-7B32BF0BA441}"/>
              </a:ext>
            </a:extLst>
          </p:cNvPr>
          <p:cNvGrpSpPr/>
          <p:nvPr/>
        </p:nvGrpSpPr>
        <p:grpSpPr>
          <a:xfrm>
            <a:off x="368850" y="3533047"/>
            <a:ext cx="4581525" cy="2555804"/>
            <a:chOff x="368850" y="3533047"/>
            <a:chExt cx="4581525" cy="2555804"/>
          </a:xfrm>
        </p:grpSpPr>
        <p:sp>
          <p:nvSpPr>
            <p:cNvPr id="14" name="TextBox 13">
              <a:extLst>
                <a:ext uri="{FF2B5EF4-FFF2-40B4-BE49-F238E27FC236}">
                  <a16:creationId xmlns:a16="http://schemas.microsoft.com/office/drawing/2014/main" id="{3434D829-4A44-18EB-B089-A5AD74CE963E}"/>
                </a:ext>
              </a:extLst>
            </p:cNvPr>
            <p:cNvSpPr txBox="1"/>
            <p:nvPr/>
          </p:nvSpPr>
          <p:spPr>
            <a:xfrm>
              <a:off x="581511" y="3533047"/>
              <a:ext cx="436886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Lloyd’s</a:t>
              </a:r>
            </a:p>
          </p:txBody>
        </p:sp>
        <p:graphicFrame>
          <p:nvGraphicFramePr>
            <p:cNvPr id="18" name="Chart 17">
              <a:extLst>
                <a:ext uri="{FF2B5EF4-FFF2-40B4-BE49-F238E27FC236}">
                  <a16:creationId xmlns:a16="http://schemas.microsoft.com/office/drawing/2014/main" id="{EDDCBCC5-968F-7657-ED40-A2AC70B59ED0}"/>
                </a:ext>
              </a:extLst>
            </p:cNvPr>
            <p:cNvGraphicFramePr>
              <a:graphicFrameLocks/>
            </p:cNvGraphicFramePr>
            <p:nvPr/>
          </p:nvGraphicFramePr>
          <p:xfrm>
            <a:off x="368850" y="3876002"/>
            <a:ext cx="4581525" cy="2212849"/>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8" name="Group 7">
            <a:extLst>
              <a:ext uri="{FF2B5EF4-FFF2-40B4-BE49-F238E27FC236}">
                <a16:creationId xmlns:a16="http://schemas.microsoft.com/office/drawing/2014/main" id="{620E6270-65C4-A1EA-1B60-BE6E9E8E9C6F}"/>
              </a:ext>
            </a:extLst>
          </p:cNvPr>
          <p:cNvGrpSpPr/>
          <p:nvPr/>
        </p:nvGrpSpPr>
        <p:grpSpPr>
          <a:xfrm>
            <a:off x="5102100" y="3557637"/>
            <a:ext cx="4716068" cy="2515343"/>
            <a:chOff x="5102100" y="3557637"/>
            <a:chExt cx="4716068" cy="2515343"/>
          </a:xfrm>
        </p:grpSpPr>
        <p:graphicFrame>
          <p:nvGraphicFramePr>
            <p:cNvPr id="20" name="Chart 19">
              <a:extLst>
                <a:ext uri="{FF2B5EF4-FFF2-40B4-BE49-F238E27FC236}">
                  <a16:creationId xmlns:a16="http://schemas.microsoft.com/office/drawing/2014/main" id="{4C42EF43-0076-0D80-2563-76F55010C249}"/>
                </a:ext>
              </a:extLst>
            </p:cNvPr>
            <p:cNvGraphicFramePr>
              <a:graphicFrameLocks/>
            </p:cNvGraphicFramePr>
            <p:nvPr/>
          </p:nvGraphicFramePr>
          <p:xfrm>
            <a:off x="5139102" y="3841927"/>
            <a:ext cx="4679066" cy="2231053"/>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56D96A38-16FE-0803-DCE5-8992AFA8174B}"/>
                </a:ext>
              </a:extLst>
            </p:cNvPr>
            <p:cNvSpPr txBox="1"/>
            <p:nvPr/>
          </p:nvSpPr>
          <p:spPr>
            <a:xfrm>
              <a:off x="5102100" y="3557637"/>
              <a:ext cx="4465637" cy="338554"/>
            </a:xfrm>
            <a:prstGeom prst="rect">
              <a:avLst/>
            </a:prstGeom>
            <a:noFill/>
            <a:ln w="9525">
              <a:noFill/>
            </a:ln>
          </p:spPr>
          <p:txBody>
            <a:bodyPr wrap="square" rtlCol="0" anchor="ctr">
              <a:spAutoFit/>
            </a:bodyPr>
            <a:lstStyle>
              <a:defPPr>
                <a:defRPr lang="en-US"/>
              </a:defPPr>
              <a:lvl1pPr marR="0" lvl="0" indent="0" algn="ctr" defTabSz="1219170" fontAlgn="auto">
                <a:lnSpc>
                  <a:spcPct val="100000"/>
                </a:lnSpc>
                <a:spcBef>
                  <a:spcPts val="0"/>
                </a:spcBef>
                <a:spcAft>
                  <a:spcPts val="0"/>
                </a:spcAft>
                <a:buClrTx/>
                <a:buSzTx/>
                <a:buFontTx/>
                <a:buNone/>
                <a:tabLst/>
                <a:defRPr kumimoji="0" sz="1600" b="1" i="0" u="none" strike="noStrike" kern="0"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Asia Pacific</a:t>
              </a:r>
            </a:p>
          </p:txBody>
        </p:sp>
      </p:grpSp>
    </p:spTree>
    <p:extLst>
      <p:ext uri="{BB962C8B-B14F-4D97-AF65-F5344CB8AC3E}">
        <p14:creationId xmlns:p14="http://schemas.microsoft.com/office/powerpoint/2010/main" val="3015023241"/>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75E0F-1377-C016-F053-61D9725DB78A}"/>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6D12DE40-D542-0696-09D8-E6A0DF218D85}"/>
              </a:ext>
            </a:extLst>
          </p:cNvPr>
          <p:cNvSpPr>
            <a:spLocks noGrp="1"/>
          </p:cNvSpPr>
          <p:nvPr>
            <p:ph type="title"/>
          </p:nvPr>
        </p:nvSpPr>
        <p:spPr>
          <a:xfrm>
            <a:off x="0" y="40203"/>
            <a:ext cx="12192000" cy="914400"/>
          </a:xfrm>
        </p:spPr>
        <p:txBody>
          <a:bodyPr/>
          <a:lstStyle/>
          <a:p>
            <a:r>
              <a:rPr lang="en-US"/>
              <a:t>Life Reinsurance – Mortality Trends</a:t>
            </a:r>
          </a:p>
        </p:txBody>
      </p:sp>
      <p:sp>
        <p:nvSpPr>
          <p:cNvPr id="3" name="Slide Number Placeholder 2">
            <a:extLst>
              <a:ext uri="{FF2B5EF4-FFF2-40B4-BE49-F238E27FC236}">
                <a16:creationId xmlns:a16="http://schemas.microsoft.com/office/drawing/2014/main" id="{BCA800CD-D570-3E2E-9639-F015CBB85293}"/>
              </a:ext>
            </a:extLst>
          </p:cNvPr>
          <p:cNvSpPr>
            <a:spLocks noGrp="1"/>
          </p:cNvSpPr>
          <p:nvPr>
            <p:ph type="sldNum" sz="quarter" idx="4"/>
          </p:nvPr>
        </p:nvSpPr>
        <p:spPr>
          <a:xfrm>
            <a:off x="5067300" y="6430901"/>
            <a:ext cx="20574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48F63A3B-78C7-47BE-AE5E-E10140E04643}" type="slidenum">
              <a:rPr kumimoji="0" lang="en-US" b="0" i="0" u="none" strike="noStrike" kern="1200" cap="none" spc="0" normalizeH="0" baseline="0" noProof="0" smtClean="0">
                <a:ln>
                  <a:noFill/>
                </a:ln>
                <a:solidFill>
                  <a:srgbClr val="E7E6E6">
                    <a:lumMod val="50000"/>
                  </a:srgbClr>
                </a:solidFill>
                <a:effectLst/>
                <a:uLnTx/>
                <a:uFillTx/>
              </a:rPr>
              <a:pPr marL="0" marR="0" lvl="0" indent="0" defTabSz="914400" rtl="0" eaLnBrk="1" fontAlgn="auto" latinLnBrk="0" hangingPunct="1">
                <a:spcBef>
                  <a:spcPts val="0"/>
                </a:spcBef>
                <a:spcAft>
                  <a:spcPts val="600"/>
                </a:spcAft>
                <a:buClrTx/>
                <a:buSzTx/>
                <a:buFontTx/>
                <a:buNone/>
                <a:tabLst/>
                <a:defRPr/>
              </a:pPr>
              <a:t>11</a:t>
            </a:fld>
            <a:endParaRPr kumimoji="0" lang="en-US" b="0" i="0" u="none" strike="noStrike" kern="1200" cap="none" spc="0" normalizeH="0" baseline="0" noProof="0">
              <a:ln>
                <a:noFill/>
              </a:ln>
              <a:solidFill>
                <a:srgbClr val="E7E6E6">
                  <a:lumMod val="50000"/>
                </a:srgbClr>
              </a:solidFill>
              <a:effectLst/>
              <a:uLnTx/>
              <a:uFillTx/>
            </a:endParaRPr>
          </a:p>
        </p:txBody>
      </p:sp>
      <p:sp>
        <p:nvSpPr>
          <p:cNvPr id="23" name="Text Placeholder 4">
            <a:extLst>
              <a:ext uri="{FF2B5EF4-FFF2-40B4-BE49-F238E27FC236}">
                <a16:creationId xmlns:a16="http://schemas.microsoft.com/office/drawing/2014/main" id="{90CFFBC0-CBA6-B968-0D74-944FF28AE524}"/>
              </a:ext>
            </a:extLst>
          </p:cNvPr>
          <p:cNvSpPr>
            <a:spLocks noGrp="1"/>
          </p:cNvSpPr>
          <p:nvPr>
            <p:ph type="body" sz="quarter" idx="10"/>
          </p:nvPr>
        </p:nvSpPr>
        <p:spPr>
          <a:xfrm>
            <a:off x="446470" y="6268065"/>
            <a:ext cx="5642400" cy="589935"/>
          </a:xfrm>
        </p:spPr>
        <p:txBody>
          <a:bodyPr tIns="144000">
            <a:noAutofit/>
          </a:bodyPr>
          <a:lstStyle/>
          <a:p>
            <a:endParaRPr lang="en-US"/>
          </a:p>
          <a:p>
            <a:r>
              <a:rPr lang="en-US"/>
              <a:t>Notes: </a:t>
            </a:r>
            <a:r>
              <a:rPr lang="en-GB"/>
              <a:t>The reported number of deaths might not count all deaths that occurred due to incomplete coverage and delays in reporting.</a:t>
            </a:r>
            <a:endParaRPr lang="en-US"/>
          </a:p>
          <a:p>
            <a:r>
              <a:rPr lang="en-US"/>
              <a:t>Sources: </a:t>
            </a:r>
            <a:r>
              <a:rPr lang="en-GB"/>
              <a:t>Human Mortality Database (2023), World Mortality Dataset (2023) from OurWorldinData.org, </a:t>
            </a:r>
            <a:br>
              <a:rPr lang="en-GB"/>
            </a:br>
            <a:r>
              <a:rPr lang="en-US"/>
              <a:t>RGA (Excess Mortality Rates)</a:t>
            </a:r>
          </a:p>
        </p:txBody>
      </p:sp>
      <p:graphicFrame>
        <p:nvGraphicFramePr>
          <p:cNvPr id="8" name="Table 7">
            <a:extLst>
              <a:ext uri="{FF2B5EF4-FFF2-40B4-BE49-F238E27FC236}">
                <a16:creationId xmlns:a16="http://schemas.microsoft.com/office/drawing/2014/main" id="{81771DEF-D695-74E0-97B6-5D5553C89379}"/>
              </a:ext>
            </a:extLst>
          </p:cNvPr>
          <p:cNvGraphicFramePr>
            <a:graphicFrameLocks noGrp="1"/>
          </p:cNvGraphicFramePr>
          <p:nvPr>
            <p:extLst>
              <p:ext uri="{D42A27DB-BD31-4B8C-83A1-F6EECF244321}">
                <p14:modId xmlns:p14="http://schemas.microsoft.com/office/powerpoint/2010/main" val="3936065368"/>
              </p:ext>
            </p:extLst>
          </p:nvPr>
        </p:nvGraphicFramePr>
        <p:xfrm>
          <a:off x="7952874" y="1052512"/>
          <a:ext cx="3759701" cy="471277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759701">
                  <a:extLst>
                    <a:ext uri="{9D8B030D-6E8A-4147-A177-3AD203B41FA5}">
                      <a16:colId xmlns:a16="http://schemas.microsoft.com/office/drawing/2014/main" val="880668433"/>
                    </a:ext>
                  </a:extLst>
                </a:gridCol>
              </a:tblGrid>
              <a:tr h="837137">
                <a:tc>
                  <a:txBody>
                    <a:bodyPr/>
                    <a:lstStyle/>
                    <a:p>
                      <a:pPr algn="ctr"/>
                      <a:r>
                        <a:rPr lang="en-GB" sz="2400" dirty="0">
                          <a:latin typeface="Arial" panose="020B0604020202020204" pitchFamily="34" charset="0"/>
                          <a:cs typeface="Arial" panose="020B0604020202020204" pitchFamily="34" charset="0"/>
                        </a:rPr>
                        <a:t>Excess Mortality Estimates</a:t>
                      </a:r>
                    </a:p>
                  </a:txBody>
                  <a:tcPr anchor="ctr">
                    <a:solidFill>
                      <a:srgbClr val="00265D"/>
                    </a:solidFill>
                  </a:tcPr>
                </a:tc>
                <a:extLst>
                  <a:ext uri="{0D108BD9-81ED-4DB2-BD59-A6C34878D82A}">
                    <a16:rowId xmlns:a16="http://schemas.microsoft.com/office/drawing/2014/main" val="4137269019"/>
                  </a:ext>
                </a:extLst>
              </a:tr>
              <a:tr h="775127">
                <a:tc>
                  <a:txBody>
                    <a:bodyPr/>
                    <a:lstStyle/>
                    <a:p>
                      <a:pPr algn="ctr"/>
                      <a:r>
                        <a:rPr lang="en-GB" sz="1600">
                          <a:latin typeface="Arial" panose="020B0604020202020204" pitchFamily="34" charset="0"/>
                          <a:cs typeface="Arial" panose="020B0604020202020204" pitchFamily="34" charset="0"/>
                        </a:rPr>
                        <a:t>March 2020 – December 2020</a:t>
                      </a:r>
                    </a:p>
                    <a:p>
                      <a:pPr algn="ctr"/>
                      <a:r>
                        <a:rPr lang="en-GB" sz="2800" b="1">
                          <a:latin typeface="Arial" panose="020B0604020202020204" pitchFamily="34" charset="0"/>
                          <a:cs typeface="Arial" panose="020B0604020202020204" pitchFamily="34" charset="0"/>
                        </a:rPr>
                        <a:t>~21%</a:t>
                      </a:r>
                    </a:p>
                  </a:txBody>
                  <a:tcPr/>
                </a:tc>
                <a:extLst>
                  <a:ext uri="{0D108BD9-81ED-4DB2-BD59-A6C34878D82A}">
                    <a16:rowId xmlns:a16="http://schemas.microsoft.com/office/drawing/2014/main" val="3533759423"/>
                  </a:ext>
                </a:extLst>
              </a:tr>
              <a:tr h="775127">
                <a:tc>
                  <a:txBody>
                    <a:bodyPr/>
                    <a:lstStyle/>
                    <a:p>
                      <a:pPr algn="ctr"/>
                      <a:r>
                        <a:rPr lang="en-GB" sz="1600">
                          <a:latin typeface="Arial" panose="020B0604020202020204" pitchFamily="34" charset="0"/>
                          <a:cs typeface="Arial" panose="020B0604020202020204" pitchFamily="34" charset="0"/>
                        </a:rPr>
                        <a:t>January 2021 – December 2021</a:t>
                      </a:r>
                    </a:p>
                    <a:p>
                      <a:pPr algn="ctr"/>
                      <a:r>
                        <a:rPr lang="en-GB" sz="2800" b="1">
                          <a:latin typeface="Arial" panose="020B0604020202020204" pitchFamily="34" charset="0"/>
                          <a:cs typeface="Arial" panose="020B0604020202020204" pitchFamily="34" charset="0"/>
                        </a:rPr>
                        <a:t>~19%</a:t>
                      </a:r>
                    </a:p>
                  </a:txBody>
                  <a:tcPr/>
                </a:tc>
                <a:extLst>
                  <a:ext uri="{0D108BD9-81ED-4DB2-BD59-A6C34878D82A}">
                    <a16:rowId xmlns:a16="http://schemas.microsoft.com/office/drawing/2014/main" val="847774222"/>
                  </a:ext>
                </a:extLst>
              </a:tr>
              <a:tr h="775127">
                <a:tc>
                  <a:txBody>
                    <a:bodyPr/>
                    <a:lstStyle/>
                    <a:p>
                      <a:pPr algn="ctr"/>
                      <a:r>
                        <a:rPr lang="en-GB" sz="1600">
                          <a:latin typeface="Arial" panose="020B0604020202020204" pitchFamily="34" charset="0"/>
                          <a:cs typeface="Arial" panose="020B0604020202020204" pitchFamily="34" charset="0"/>
                        </a:rPr>
                        <a:t>January 2022 – December 2022</a:t>
                      </a:r>
                    </a:p>
                    <a:p>
                      <a:pPr algn="ctr"/>
                      <a:r>
                        <a:rPr lang="en-GB" sz="2800" b="1">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635821331"/>
                  </a:ext>
                </a:extLst>
              </a:tr>
              <a:tr h="775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January 2023 – December 2023</a:t>
                      </a:r>
                    </a:p>
                    <a:p>
                      <a:pPr algn="ctr"/>
                      <a:r>
                        <a:rPr lang="en-GB" sz="2800" b="1">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3285158563"/>
                  </a:ext>
                </a:extLst>
              </a:tr>
              <a:tr h="775127">
                <a:tc>
                  <a:txBody>
                    <a:bodyPr/>
                    <a:lstStyle/>
                    <a:p>
                      <a:pPr algn="ctr"/>
                      <a:r>
                        <a:rPr lang="en-GB" sz="1600" dirty="0">
                          <a:latin typeface="Arial" panose="020B0604020202020204" pitchFamily="34" charset="0"/>
                          <a:cs typeface="Arial" panose="020B0604020202020204" pitchFamily="34" charset="0"/>
                        </a:rPr>
                        <a:t>January 2023 – December 2023</a:t>
                      </a:r>
                    </a:p>
                    <a:p>
                      <a:pPr algn="ctr"/>
                      <a:r>
                        <a:rPr lang="en-GB" sz="2800" b="1" dirty="0">
                          <a:latin typeface="Arial" panose="020B0604020202020204" pitchFamily="34" charset="0"/>
                          <a:cs typeface="Arial" panose="020B0604020202020204" pitchFamily="34" charset="0"/>
                        </a:rPr>
                        <a:t>~0.4%</a:t>
                      </a:r>
                    </a:p>
                  </a:txBody>
                  <a:tcPr/>
                </a:tc>
                <a:extLst>
                  <a:ext uri="{0D108BD9-81ED-4DB2-BD59-A6C34878D82A}">
                    <a16:rowId xmlns:a16="http://schemas.microsoft.com/office/drawing/2014/main" val="208445968"/>
                  </a:ext>
                </a:extLst>
              </a:tr>
            </a:tbl>
          </a:graphicData>
        </a:graphic>
      </p:graphicFrame>
      <p:sp>
        <p:nvSpPr>
          <p:cNvPr id="5" name="TextBox 4">
            <a:extLst>
              <a:ext uri="{FF2B5EF4-FFF2-40B4-BE49-F238E27FC236}">
                <a16:creationId xmlns:a16="http://schemas.microsoft.com/office/drawing/2014/main" id="{068E6514-4113-685F-1247-CB8E388C5A8B}"/>
              </a:ext>
            </a:extLst>
          </p:cNvPr>
          <p:cNvSpPr txBox="1"/>
          <p:nvPr/>
        </p:nvSpPr>
        <p:spPr>
          <a:xfrm>
            <a:off x="457202" y="1052513"/>
            <a:ext cx="6482049" cy="646331"/>
          </a:xfrm>
          <a:prstGeom prst="rect">
            <a:avLst/>
          </a:prstGeom>
          <a:noFill/>
        </p:spPr>
        <p:txBody>
          <a:bodyPr wrap="square" rtlCol="0">
            <a:spAutoFit/>
          </a:bodyPr>
          <a:lstStyle/>
          <a:p>
            <a:pPr marR="0" algn="ctr" defTabSz="914400" rtl="0" eaLnBrk="1" fontAlgn="auto" latinLnBrk="0" hangingPunct="1">
              <a:lnSpc>
                <a:spcPct val="100000"/>
              </a:lnSpc>
              <a:spcBef>
                <a:spcPts val="0"/>
              </a:spcBef>
              <a:spcAft>
                <a:spcPts val="1200"/>
              </a:spcAft>
              <a:buClrTx/>
              <a:buSzTx/>
              <a:tabLst/>
            </a:pPr>
            <a:r>
              <a:rPr kumimoji="0" lang="en-GB"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Raw number of deaths from all causes compared to projection based on previous years (United States)</a:t>
            </a:r>
          </a:p>
        </p:txBody>
      </p:sp>
      <p:graphicFrame>
        <p:nvGraphicFramePr>
          <p:cNvPr id="2" name="Chart 1">
            <a:extLst>
              <a:ext uri="{FF2B5EF4-FFF2-40B4-BE49-F238E27FC236}">
                <a16:creationId xmlns:a16="http://schemas.microsoft.com/office/drawing/2014/main" id="{3EBABFD4-BCA5-F687-1B18-C6074C878BF7}"/>
              </a:ext>
            </a:extLst>
          </p:cNvPr>
          <p:cNvGraphicFramePr>
            <a:graphicFrameLocks/>
          </p:cNvGraphicFramePr>
          <p:nvPr>
            <p:extLst>
              <p:ext uri="{D42A27DB-BD31-4B8C-83A1-F6EECF244321}">
                <p14:modId xmlns:p14="http://schemas.microsoft.com/office/powerpoint/2010/main" val="3836482502"/>
              </p:ext>
            </p:extLst>
          </p:nvPr>
        </p:nvGraphicFramePr>
        <p:xfrm>
          <a:off x="479425" y="1796754"/>
          <a:ext cx="6989599" cy="41231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147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65AF04-1648-B2E7-EA0A-E3009B373E85}"/>
              </a:ext>
            </a:extLst>
          </p:cNvPr>
          <p:cNvSpPr>
            <a:spLocks noGrp="1"/>
          </p:cNvSpPr>
          <p:nvPr>
            <p:ph type="title"/>
          </p:nvPr>
        </p:nvSpPr>
        <p:spPr/>
        <p:txBody>
          <a:bodyPr>
            <a:normAutofit/>
          </a:bodyPr>
          <a:lstStyle/>
          <a:p>
            <a:r>
              <a:rPr lang="en-US"/>
              <a:t>Life Reinsurance – Adds Diversification but can be Volatile</a:t>
            </a:r>
          </a:p>
        </p:txBody>
      </p:sp>
      <p:sp>
        <p:nvSpPr>
          <p:cNvPr id="3" name="Slide Number Placeholder 2">
            <a:extLst>
              <a:ext uri="{FF2B5EF4-FFF2-40B4-BE49-F238E27FC236}">
                <a16:creationId xmlns:a16="http://schemas.microsoft.com/office/drawing/2014/main" id="{D88DF1D8-D698-41DC-26D2-17FAF306B895}"/>
              </a:ext>
            </a:extLst>
          </p:cNvPr>
          <p:cNvSpPr>
            <a:spLocks noGrp="1"/>
          </p:cNvSpPr>
          <p:nvPr>
            <p:ph type="sldNum" sz="quarter" idx="4"/>
          </p:nvPr>
        </p:nvSpPr>
        <p:spPr>
          <a:xfrm>
            <a:off x="5067300" y="6492875"/>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7" name="Text Placeholder 6">
            <a:extLst>
              <a:ext uri="{FF2B5EF4-FFF2-40B4-BE49-F238E27FC236}">
                <a16:creationId xmlns:a16="http://schemas.microsoft.com/office/drawing/2014/main" id="{AF9E6839-258C-9C46-1A22-9F14C0851C0C}"/>
              </a:ext>
            </a:extLst>
          </p:cNvPr>
          <p:cNvSpPr>
            <a:spLocks noGrp="1"/>
          </p:cNvSpPr>
          <p:nvPr>
            <p:ph type="body" sz="quarter" idx="10"/>
          </p:nvPr>
        </p:nvSpPr>
        <p:spPr>
          <a:xfrm>
            <a:off x="442912" y="6317913"/>
            <a:ext cx="5562471" cy="540087"/>
          </a:xfrm>
        </p:spPr>
        <p:txBody>
          <a:bodyPr/>
          <a:lstStyle/>
          <a:p>
            <a:r>
              <a:rPr lang="en-US"/>
              <a:t>Notes: Company financial statements and annual results presentations. Life reinsurance margin estimated as profit over net premiums (or revenues under IFRS17). Includes investment income component.</a:t>
            </a:r>
            <a:br>
              <a:rPr lang="en-US"/>
            </a:br>
            <a:r>
              <a:rPr lang="en-US"/>
              <a:t>Source: AM Best data and research</a:t>
            </a:r>
          </a:p>
        </p:txBody>
      </p:sp>
      <p:grpSp>
        <p:nvGrpSpPr>
          <p:cNvPr id="19" name="Group 18">
            <a:extLst>
              <a:ext uri="{FF2B5EF4-FFF2-40B4-BE49-F238E27FC236}">
                <a16:creationId xmlns:a16="http://schemas.microsoft.com/office/drawing/2014/main" id="{59EABEEF-4D9B-FBA8-E7DA-686D92100ED5}"/>
              </a:ext>
            </a:extLst>
          </p:cNvPr>
          <p:cNvGrpSpPr/>
          <p:nvPr/>
        </p:nvGrpSpPr>
        <p:grpSpPr>
          <a:xfrm>
            <a:off x="466977" y="1767225"/>
            <a:ext cx="11187072" cy="4074763"/>
            <a:chOff x="466977" y="1800502"/>
            <a:chExt cx="11187072" cy="4074763"/>
          </a:xfrm>
        </p:grpSpPr>
        <p:graphicFrame>
          <p:nvGraphicFramePr>
            <p:cNvPr id="8" name="Chart 7">
              <a:extLst>
                <a:ext uri="{FF2B5EF4-FFF2-40B4-BE49-F238E27FC236}">
                  <a16:creationId xmlns:a16="http://schemas.microsoft.com/office/drawing/2014/main" id="{D16EBF73-19F9-4CB1-A09A-3C037DDCB7F1}"/>
                </a:ext>
              </a:extLst>
            </p:cNvPr>
            <p:cNvGraphicFramePr>
              <a:graphicFrameLocks/>
            </p:cNvGraphicFramePr>
            <p:nvPr>
              <p:extLst>
                <p:ext uri="{D42A27DB-BD31-4B8C-83A1-F6EECF244321}">
                  <p14:modId xmlns:p14="http://schemas.microsoft.com/office/powerpoint/2010/main" val="4088854991"/>
                </p:ext>
              </p:extLst>
            </p:nvPr>
          </p:nvGraphicFramePr>
          <p:xfrm>
            <a:off x="466977" y="1800502"/>
            <a:ext cx="11187072" cy="4074763"/>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14757ADE-B34C-07F9-A372-B3B4CE7A0D7A}"/>
                </a:ext>
              </a:extLst>
            </p:cNvPr>
            <p:cNvCxnSpPr>
              <a:cxnSpLocks/>
            </p:cNvCxnSpPr>
            <p:nvPr/>
          </p:nvCxnSpPr>
          <p:spPr>
            <a:xfrm>
              <a:off x="5213445" y="1959429"/>
              <a:ext cx="0" cy="3557116"/>
            </a:xfrm>
            <a:prstGeom prst="line">
              <a:avLst/>
            </a:prstGeom>
            <a:ln w="38100" cap="flat" cmpd="sng" algn="ctr">
              <a:solidFill>
                <a:schemeClr val="dk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30FB26DE-4693-209B-A205-3879707B684F}"/>
                </a:ext>
              </a:extLst>
            </p:cNvPr>
            <p:cNvCxnSpPr>
              <a:cxnSpLocks/>
            </p:cNvCxnSpPr>
            <p:nvPr/>
          </p:nvCxnSpPr>
          <p:spPr>
            <a:xfrm>
              <a:off x="8968854" y="1909187"/>
              <a:ext cx="0" cy="3680401"/>
            </a:xfrm>
            <a:prstGeom prst="line">
              <a:avLst/>
            </a:prstGeom>
            <a:ln w="38100" cap="flat" cmpd="sng" algn="ctr">
              <a:solidFill>
                <a:schemeClr val="dk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15" name="TextBox 1">
              <a:extLst>
                <a:ext uri="{FF2B5EF4-FFF2-40B4-BE49-F238E27FC236}">
                  <a16:creationId xmlns:a16="http://schemas.microsoft.com/office/drawing/2014/main" id="{E97933E6-ED16-5D04-AC42-37296B4F2805}"/>
                </a:ext>
              </a:extLst>
            </p:cNvPr>
            <p:cNvSpPr txBox="1"/>
            <p:nvPr/>
          </p:nvSpPr>
          <p:spPr>
            <a:xfrm>
              <a:off x="6096000" y="3123239"/>
              <a:ext cx="1763762" cy="851262"/>
            </a:xfrm>
            <a:prstGeom prst="rect">
              <a:avLst/>
            </a:prstGeom>
            <a:solidFill>
              <a:srgbClr val="00265D"/>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1" kern="1200" dirty="0">
                  <a:latin typeface="Arial" panose="020B0604020202020204" pitchFamily="34" charset="0"/>
                  <a:cs typeface="Arial" panose="020B0604020202020204" pitchFamily="34" charset="0"/>
                </a:rPr>
                <a:t>Post COVID excess mortality</a:t>
              </a:r>
            </a:p>
          </p:txBody>
        </p:sp>
        <p:sp>
          <p:nvSpPr>
            <p:cNvPr id="16" name="TextBox 1">
              <a:extLst>
                <a:ext uri="{FF2B5EF4-FFF2-40B4-BE49-F238E27FC236}">
                  <a16:creationId xmlns:a16="http://schemas.microsoft.com/office/drawing/2014/main" id="{36A84D61-FFFC-0BF1-FFBC-907D8ADE02A0}"/>
                </a:ext>
              </a:extLst>
            </p:cNvPr>
            <p:cNvSpPr txBox="1"/>
            <p:nvPr/>
          </p:nvSpPr>
          <p:spPr>
            <a:xfrm>
              <a:off x="9225193" y="2883499"/>
              <a:ext cx="2172517" cy="1326760"/>
            </a:xfrm>
            <a:prstGeom prst="rect">
              <a:avLst/>
            </a:prstGeom>
            <a:solidFill>
              <a:srgbClr val="00265D"/>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1" kern="1200" dirty="0">
                  <a:latin typeface="Arial" panose="020B0604020202020204" pitchFamily="34" charset="0"/>
                  <a:cs typeface="Arial" panose="020B0604020202020204" pitchFamily="34" charset="0"/>
                </a:rPr>
                <a:t>IFRS 17 Transition</a:t>
              </a:r>
            </a:p>
            <a:p>
              <a:pPr algn="ctr"/>
              <a:r>
                <a:rPr lang="en-GB" sz="1600" b="1" dirty="0">
                  <a:latin typeface="Arial" panose="020B0604020202020204" pitchFamily="34" charset="0"/>
                  <a:cs typeface="Arial" panose="020B0604020202020204" pitchFamily="34" charset="0"/>
                </a:rPr>
                <a:t>– CSM release should support prospective profitability</a:t>
              </a:r>
              <a:endParaRPr lang="en-GB" sz="1600" b="1" kern="1200" dirty="0">
                <a:latin typeface="Arial" panose="020B0604020202020204" pitchFamily="34" charset="0"/>
                <a:cs typeface="Arial" panose="020B0604020202020204" pitchFamily="34" charset="0"/>
              </a:endParaRPr>
            </a:p>
            <a:p>
              <a:pPr algn="ctr"/>
              <a:endParaRPr lang="en-GB" sz="1600" kern="1200" dirty="0"/>
            </a:p>
          </p:txBody>
        </p:sp>
      </p:grpSp>
      <p:sp>
        <p:nvSpPr>
          <p:cNvPr id="2" name="TextBox 1">
            <a:extLst>
              <a:ext uri="{FF2B5EF4-FFF2-40B4-BE49-F238E27FC236}">
                <a16:creationId xmlns:a16="http://schemas.microsoft.com/office/drawing/2014/main" id="{F72E6384-0E4C-56DB-130B-70B2F8471BC3}"/>
              </a:ext>
            </a:extLst>
          </p:cNvPr>
          <p:cNvSpPr txBox="1"/>
          <p:nvPr/>
        </p:nvSpPr>
        <p:spPr>
          <a:xfrm>
            <a:off x="466977" y="1052176"/>
            <a:ext cx="11269661" cy="540087"/>
          </a:xfrm>
          <a:prstGeom prst="rect">
            <a:avLst/>
          </a:prstGeom>
          <a:solidFill>
            <a:srgbClr val="00265D"/>
          </a:solidFill>
        </p:spPr>
        <p:txBody>
          <a:bodyPr wrap="square" lIns="91440" tIns="45720" rIns="91440" bIns="45720" rtlCol="0" anchor="t">
            <a:noAutofit/>
          </a:bodyPr>
          <a:lstStyle/>
          <a:p>
            <a:pPr marR="0" algn="ctr" defTabSz="914400" rtl="0" eaLnBrk="1" fontAlgn="auto" latinLnBrk="0" hangingPunct="1">
              <a:lnSpc>
                <a:spcPct val="100000"/>
              </a:lnSpc>
              <a:spcBef>
                <a:spcPts val="0"/>
              </a:spcBef>
              <a:spcAft>
                <a:spcPts val="1200"/>
              </a:spcAft>
              <a:buClrTx/>
              <a:buSzTx/>
              <a:tabLst/>
            </a:pPr>
            <a:r>
              <a:rPr kumimoji="0" lang="en-GB" sz="2400" b="1" i="0" u="none" strike="noStrike" kern="1200" cap="none" spc="0" normalizeH="0" baseline="0" noProof="0" dirty="0">
                <a:ln>
                  <a:noFill/>
                </a:ln>
                <a:solidFill>
                  <a:schemeClr val="bg1"/>
                </a:solidFill>
                <a:effectLst/>
                <a:uLnTx/>
                <a:uFillTx/>
                <a:latin typeface="Arial"/>
                <a:cs typeface="Arial"/>
              </a:rPr>
              <a:t>Estimated Life Reinsurance Margin </a:t>
            </a:r>
            <a:r>
              <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GB" sz="2400" b="1" i="0" u="none" strike="noStrike" kern="1200" cap="none" spc="0" normalizeH="0" baseline="0" noProof="0" dirty="0">
                <a:ln>
                  <a:noFill/>
                </a:ln>
                <a:solidFill>
                  <a:schemeClr val="bg1"/>
                </a:solidFill>
                <a:effectLst/>
                <a:uLnTx/>
                <a:uFillTx/>
                <a:latin typeface="Arial"/>
                <a:cs typeface="Arial"/>
              </a:rPr>
              <a:t>European “Big Four” (</a:t>
            </a:r>
            <a:r>
              <a:rPr lang="en-GB" sz="2400" b="1" dirty="0">
                <a:solidFill>
                  <a:schemeClr val="bg1"/>
                </a:solidFill>
                <a:latin typeface="Arial"/>
                <a:cs typeface="Arial"/>
              </a:rPr>
              <a:t>2016-2024</a:t>
            </a:r>
            <a:r>
              <a:rPr kumimoji="0" lang="en-GB" sz="2400" b="1" i="0" u="none" strike="noStrike" kern="1200" cap="none" spc="0" normalizeH="0" baseline="0" noProof="0" dirty="0">
                <a:ln>
                  <a:noFill/>
                </a:ln>
                <a:solidFill>
                  <a:schemeClr val="bg1"/>
                </a:solidFill>
                <a:effectLst/>
                <a:uLnTx/>
                <a:uFillTx/>
                <a:latin typeface="Arial"/>
                <a:cs typeface="Arial"/>
              </a:rPr>
              <a:t>)</a:t>
            </a:r>
          </a:p>
        </p:txBody>
      </p:sp>
    </p:spTree>
    <p:extLst>
      <p:ext uri="{BB962C8B-B14F-4D97-AF65-F5344CB8AC3E}">
        <p14:creationId xmlns:p14="http://schemas.microsoft.com/office/powerpoint/2010/main" val="20738720"/>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ECFE7-A805-4C84-99D7-5C0E02B23A5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GB"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7" name="Text Placeholder 6">
            <a:extLst>
              <a:ext uri="{FF2B5EF4-FFF2-40B4-BE49-F238E27FC236}">
                <a16:creationId xmlns:a16="http://schemas.microsoft.com/office/drawing/2014/main" id="{5C6486E0-16EB-A602-B4CB-2671C3F8F1E0}"/>
              </a:ext>
            </a:extLst>
          </p:cNvPr>
          <p:cNvSpPr>
            <a:spLocks noGrp="1"/>
          </p:cNvSpPr>
          <p:nvPr>
            <p:ph type="body" sz="quarter" idx="11"/>
          </p:nvPr>
        </p:nvSpPr>
        <p:spPr/>
        <p:txBody>
          <a:bodyPr/>
          <a:lstStyle/>
          <a:p>
            <a:pPr marL="0" lvl="2">
              <a:lnSpc>
                <a:spcPct val="100000"/>
              </a:lnSpc>
              <a:spcBef>
                <a:spcPts val="0"/>
              </a:spcBef>
            </a:pPr>
            <a:r>
              <a:rPr lang="en-GB" sz="2800" b="1" noProof="0" dirty="0">
                <a:solidFill>
                  <a:prstClr val="white"/>
                </a:solidFill>
                <a:latin typeface="Arial" panose="020B0604020202020204" pitchFamily="34" charset="0"/>
                <a:cs typeface="Arial" panose="020B0604020202020204" pitchFamily="34" charset="0"/>
              </a:rPr>
              <a:t>Available Capital – </a:t>
            </a:r>
            <a:br>
              <a:rPr lang="en-GB" sz="2800" b="1" noProof="0" dirty="0">
                <a:solidFill>
                  <a:prstClr val="white"/>
                </a:solidFill>
                <a:latin typeface="Arial" panose="020B0604020202020204" pitchFamily="34" charset="0"/>
                <a:cs typeface="Arial" panose="020B0604020202020204" pitchFamily="34" charset="0"/>
              </a:rPr>
            </a:br>
            <a:r>
              <a:rPr lang="en-GB" b="1" spc="150" noProof="0" dirty="0"/>
              <a:t>Internal Capital Generation, </a:t>
            </a:r>
            <a:br>
              <a:rPr lang="en-GB" b="1" spc="150" noProof="0" dirty="0"/>
            </a:br>
            <a:r>
              <a:rPr lang="en-GB" b="1" spc="150" noProof="0" dirty="0"/>
              <a:t>ILS Growth Continues</a:t>
            </a:r>
            <a:endParaRPr lang="en-GB" sz="2800" b="1" noProof="0" dirty="0">
              <a:latin typeface="Arial" panose="020B0604020202020204" pitchFamily="34" charset="0"/>
              <a:cs typeface="Arial" panose="020B0604020202020204" pitchFamily="34" charset="0"/>
            </a:endParaRPr>
          </a:p>
          <a:p>
            <a:pPr marL="0" lvl="2" algn="ctr">
              <a:lnSpc>
                <a:spcPct val="100000"/>
              </a:lnSpc>
              <a:spcBef>
                <a:spcPts val="0"/>
              </a:spcBef>
            </a:pPr>
            <a:endParaRPr lang="en-GB" sz="2000" b="1" noProof="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672220"/>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Global Reinsurance – Capital Utilization</a:t>
            </a:r>
          </a:p>
        </p:txBody>
      </p:sp>
      <p:sp>
        <p:nvSpPr>
          <p:cNvPr id="9" name="Slide Number Placeholder 8"/>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19CB47D-FAF0-4726-996D-2E8F4AE31E9C}" type="slidenum">
              <a:rPr kumimoji="0" lang="en-GB"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8" name="Text Placeholder 7"/>
          <p:cNvSpPr>
            <a:spLocks noGrp="1"/>
          </p:cNvSpPr>
          <p:nvPr>
            <p:ph type="body" sz="quarter" idx="10"/>
          </p:nvPr>
        </p:nvSpPr>
        <p:spPr>
          <a:xfrm>
            <a:off x="457201" y="6246990"/>
            <a:ext cx="4815840" cy="611010"/>
          </a:xfrm>
        </p:spPr>
        <p:txBody>
          <a:bodyPr>
            <a:noAutofit/>
          </a:bodyPr>
          <a:lstStyle/>
          <a:p>
            <a:pPr marL="0" indent="0">
              <a:buNone/>
            </a:pPr>
            <a:r>
              <a:rPr lang="en-GB" noProof="0">
                <a:solidFill>
                  <a:srgbClr val="767171"/>
                </a:solidFill>
              </a:rPr>
              <a:t>P: Projected.</a:t>
            </a:r>
            <a:br>
              <a:rPr lang="en-GB" noProof="0">
                <a:solidFill>
                  <a:srgbClr val="767171"/>
                </a:solidFill>
              </a:rPr>
            </a:br>
            <a:r>
              <a:rPr lang="en-GB" noProof="0"/>
              <a:t>Sources: AM Best data and research, Guy Carpenter</a:t>
            </a:r>
            <a:endParaRPr lang="en-GB" noProof="0">
              <a:solidFill>
                <a:srgbClr val="767171"/>
              </a:solidFill>
            </a:endParaRPr>
          </a:p>
        </p:txBody>
      </p:sp>
      <p:sp>
        <p:nvSpPr>
          <p:cNvPr id="7" name="TextBox 6"/>
          <p:cNvSpPr txBox="1"/>
          <p:nvPr/>
        </p:nvSpPr>
        <p:spPr>
          <a:xfrm>
            <a:off x="442912" y="1106276"/>
            <a:ext cx="11271249" cy="369332"/>
          </a:xfrm>
          <a:prstGeom prst="rect">
            <a:avLst/>
          </a:prstGeom>
          <a:noFill/>
          <a:ln w="9525">
            <a:noFill/>
          </a:ln>
        </p:spPr>
        <p:txBody>
          <a:bodyPr wrap="square" rtlCol="0">
            <a:spAutoFit/>
          </a:bodyPr>
          <a:lstStyle>
            <a:defPPr>
              <a:defRPr lang="en-US"/>
            </a:defPPr>
            <a:lvl1pPr marR="0" lvl="0" indent="0" algn="ctr" defTabSz="1219170" fontAlgn="auto">
              <a:lnSpc>
                <a:spcPct val="100000"/>
              </a:lnSpc>
              <a:spcBef>
                <a:spcPts val="0"/>
              </a:spcBef>
              <a:spcAft>
                <a:spcPts val="0"/>
              </a:spcAft>
              <a:buClrTx/>
              <a:buSzTx/>
              <a:buFontTx/>
              <a:buNone/>
              <a:tabLst/>
              <a:defRPr kumimoji="0" sz="1600" b="1" i="0" u="none" strike="noStrike" kern="0"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noProof="0"/>
              <a:t>Estimated</a:t>
            </a:r>
            <a:r>
              <a:rPr lang="en-GB" noProof="0"/>
              <a:t> Dedicated Reinsurance Capital (USD billions)</a:t>
            </a:r>
          </a:p>
        </p:txBody>
      </p:sp>
      <p:graphicFrame>
        <p:nvGraphicFramePr>
          <p:cNvPr id="3" name="Chart 2">
            <a:extLst>
              <a:ext uri="{FF2B5EF4-FFF2-40B4-BE49-F238E27FC236}">
                <a16:creationId xmlns:a16="http://schemas.microsoft.com/office/drawing/2014/main" id="{D6B2FC38-58FC-4079-8E56-A81DDBB4FBB4}"/>
              </a:ext>
            </a:extLst>
          </p:cNvPr>
          <p:cNvGraphicFramePr>
            <a:graphicFrameLocks/>
          </p:cNvGraphicFramePr>
          <p:nvPr/>
        </p:nvGraphicFramePr>
        <p:xfrm>
          <a:off x="457201" y="1592262"/>
          <a:ext cx="11271249" cy="39768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916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5835-1B43-0892-C96D-47D3209A793F}"/>
              </a:ext>
            </a:extLst>
          </p:cNvPr>
          <p:cNvSpPr>
            <a:spLocks noGrp="1"/>
          </p:cNvSpPr>
          <p:nvPr>
            <p:ph type="title"/>
          </p:nvPr>
        </p:nvSpPr>
        <p:spPr/>
        <p:txBody>
          <a:bodyPr/>
          <a:lstStyle/>
          <a:p>
            <a:r>
              <a:rPr lang="en-GB" noProof="0"/>
              <a:t>A Hard Cycle With Excess Capital</a:t>
            </a:r>
          </a:p>
        </p:txBody>
      </p:sp>
      <p:sp>
        <p:nvSpPr>
          <p:cNvPr id="3" name="Slide Number Placeholder 2">
            <a:extLst>
              <a:ext uri="{FF2B5EF4-FFF2-40B4-BE49-F238E27FC236}">
                <a16:creationId xmlns:a16="http://schemas.microsoft.com/office/drawing/2014/main" id="{1120FF63-33C2-9B3B-1B3F-C42B3D17F5E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GB"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C479341F-5BC7-E150-E354-094461ABDA6F}"/>
              </a:ext>
            </a:extLst>
          </p:cNvPr>
          <p:cNvSpPr>
            <a:spLocks noGrp="1"/>
          </p:cNvSpPr>
          <p:nvPr>
            <p:ph type="body" sz="quarter" idx="10"/>
          </p:nvPr>
        </p:nvSpPr>
        <p:spPr/>
        <p:txBody>
          <a:bodyPr/>
          <a:lstStyle/>
          <a:p>
            <a:r>
              <a:rPr lang="en-GB" noProof="0"/>
              <a:t>P: Projected.</a:t>
            </a:r>
          </a:p>
          <a:p>
            <a:r>
              <a:rPr lang="en-GB" noProof="0"/>
              <a:t>Source: AM Best data and research</a:t>
            </a:r>
          </a:p>
        </p:txBody>
      </p:sp>
      <p:graphicFrame>
        <p:nvGraphicFramePr>
          <p:cNvPr id="7" name="Chart 6">
            <a:extLst>
              <a:ext uri="{FF2B5EF4-FFF2-40B4-BE49-F238E27FC236}">
                <a16:creationId xmlns:a16="http://schemas.microsoft.com/office/drawing/2014/main" id="{7C634640-2D1A-4B70-AA8F-E760753BF6C2}"/>
              </a:ext>
            </a:extLst>
          </p:cNvPr>
          <p:cNvGraphicFramePr>
            <a:graphicFrameLocks/>
          </p:cNvGraphicFramePr>
          <p:nvPr/>
        </p:nvGraphicFramePr>
        <p:xfrm>
          <a:off x="457203" y="1545756"/>
          <a:ext cx="11256959" cy="418829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599C98E-94B9-98EE-E5E6-FAB2977539E5}"/>
              </a:ext>
            </a:extLst>
          </p:cNvPr>
          <p:cNvSpPr txBox="1"/>
          <p:nvPr/>
        </p:nvSpPr>
        <p:spPr>
          <a:xfrm>
            <a:off x="442913" y="1098627"/>
            <a:ext cx="11271249" cy="369332"/>
          </a:xfrm>
          <a:prstGeom prst="rect">
            <a:avLst/>
          </a:prstGeom>
          <a:noFill/>
          <a:ln w="9525">
            <a:noFill/>
          </a:ln>
        </p:spPr>
        <p:txBody>
          <a:bodyPr wrap="square" rtlCol="0">
            <a:spAutoFit/>
          </a:bodyPr>
          <a:lstStyle>
            <a:defPPr>
              <a:defRPr lang="en-US"/>
            </a:defPPr>
            <a:lvl1pPr marR="0" lvl="0" indent="0" algn="ctr" defTabSz="1219170" fontAlgn="auto">
              <a:lnSpc>
                <a:spcPct val="100000"/>
              </a:lnSpc>
              <a:spcBef>
                <a:spcPts val="0"/>
              </a:spcBef>
              <a:spcAft>
                <a:spcPts val="0"/>
              </a:spcAft>
              <a:buClrTx/>
              <a:buSzTx/>
              <a:buFontTx/>
              <a:buNone/>
              <a:tabLst/>
              <a:defRPr kumimoji="0" sz="1600" b="1" i="0" u="none" strike="noStrike" kern="0"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Global Reinsurance – Capital Utilization (USD billions)</a:t>
            </a:r>
          </a:p>
        </p:txBody>
      </p:sp>
    </p:spTree>
    <p:extLst>
      <p:ext uri="{BB962C8B-B14F-4D97-AF65-F5344CB8AC3E}">
        <p14:creationId xmlns:p14="http://schemas.microsoft.com/office/powerpoint/2010/main" val="4145246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9E3DF-A72D-D8E8-A12E-72E3C1871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A96C8-6371-0D8F-6D72-7F24E4FA034E}"/>
              </a:ext>
            </a:extLst>
          </p:cNvPr>
          <p:cNvSpPr>
            <a:spLocks noGrp="1"/>
          </p:cNvSpPr>
          <p:nvPr>
            <p:ph type="title"/>
          </p:nvPr>
        </p:nvSpPr>
        <p:spPr/>
        <p:txBody>
          <a:bodyPr anchor="t">
            <a:normAutofit/>
          </a:bodyPr>
          <a:lstStyle/>
          <a:p>
            <a:r>
              <a:rPr lang="en-GB" noProof="0"/>
              <a:t>ILS Trends</a:t>
            </a:r>
          </a:p>
        </p:txBody>
      </p:sp>
      <p:sp>
        <p:nvSpPr>
          <p:cNvPr id="4" name="Slide Number Placeholder 3">
            <a:extLst>
              <a:ext uri="{FF2B5EF4-FFF2-40B4-BE49-F238E27FC236}">
                <a16:creationId xmlns:a16="http://schemas.microsoft.com/office/drawing/2014/main" id="{5EB876FD-44A8-8272-FF34-4D1E23C813C0}"/>
              </a:ext>
            </a:extLst>
          </p:cNvPr>
          <p:cNvSpPr>
            <a:spLocks noGrp="1"/>
          </p:cNvSpPr>
          <p:nvPr>
            <p:ph type="sldNum" sz="quarter" idx="4"/>
          </p:nvPr>
        </p:nvSpPr>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48F63A3B-78C7-47BE-AE5E-E10140E04643}" type="slidenum">
              <a:rPr kumimoji="0" lang="en-GB"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16</a:t>
            </a:fld>
            <a:endParaRPr kumimoji="0" lang="en-GB" sz="10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10" name="Text Placeholder 9">
            <a:extLst>
              <a:ext uri="{FF2B5EF4-FFF2-40B4-BE49-F238E27FC236}">
                <a16:creationId xmlns:a16="http://schemas.microsoft.com/office/drawing/2014/main" id="{09BDF477-57D6-C33D-4E2A-F3ED0D98299B}"/>
              </a:ext>
            </a:extLst>
          </p:cNvPr>
          <p:cNvSpPr>
            <a:spLocks noGrp="1"/>
          </p:cNvSpPr>
          <p:nvPr>
            <p:ph type="body" sz="quarter" idx="10"/>
          </p:nvPr>
        </p:nvSpPr>
        <p:spPr/>
        <p:txBody>
          <a:bodyPr/>
          <a:lstStyle/>
          <a:p>
            <a:r>
              <a:rPr lang="en-GB" noProof="0"/>
              <a:t>Sources: Artemis, AM Best data and research</a:t>
            </a:r>
          </a:p>
        </p:txBody>
      </p:sp>
      <p:sp>
        <p:nvSpPr>
          <p:cNvPr id="11" name="Content Placeholder 2">
            <a:extLst>
              <a:ext uri="{FF2B5EF4-FFF2-40B4-BE49-F238E27FC236}">
                <a16:creationId xmlns:a16="http://schemas.microsoft.com/office/drawing/2014/main" id="{09D8B1D1-B6DF-9303-F926-7B2D62B735F5}"/>
              </a:ext>
            </a:extLst>
          </p:cNvPr>
          <p:cNvSpPr txBox="1">
            <a:spLocks/>
          </p:cNvSpPr>
          <p:nvPr/>
        </p:nvSpPr>
        <p:spPr>
          <a:xfrm>
            <a:off x="6096000" y="1074656"/>
            <a:ext cx="4141597" cy="2901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E01B04D-8A3A-81C2-2E29-24C855B98F30}"/>
              </a:ext>
            </a:extLst>
          </p:cNvPr>
          <p:cNvSpPr txBox="1"/>
          <p:nvPr/>
        </p:nvSpPr>
        <p:spPr>
          <a:xfrm>
            <a:off x="6096000" y="1052513"/>
            <a:ext cx="5618162" cy="539750"/>
          </a:xfrm>
          <a:prstGeom prst="rect">
            <a:avLst/>
          </a:prstGeom>
          <a:noFill/>
          <a:ln w="9525">
            <a:noFill/>
          </a:ln>
        </p:spPr>
        <p:txBody>
          <a:bodyPr wrap="square" rtlCol="0" anchor="ctr">
            <a:noAutofit/>
          </a:bodyPr>
          <a:lstStyle>
            <a:defPPr>
              <a:defRPr lang="en-US"/>
            </a:defPPr>
            <a:lvl1pPr marR="0" lvl="0" indent="0" algn="ctr" defTabSz="1219170" fontAlgn="auto">
              <a:lnSpc>
                <a:spcPct val="100000"/>
              </a:lnSpc>
              <a:spcBef>
                <a:spcPts val="0"/>
              </a:spcBef>
              <a:spcAft>
                <a:spcPts val="0"/>
              </a:spcAft>
              <a:buClrTx/>
              <a:buSzTx/>
              <a:buFontTx/>
              <a:buNone/>
              <a:tabLst/>
              <a:defRPr kumimoji="0" sz="1600" b="1" i="0" u="none" strike="noStrike" kern="0"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144A Property Cat Bond Issuance by Quarter </a:t>
            </a:r>
            <a:r>
              <a:rPr kumimoji="0" lang="en-GB" sz="1800" b="1" i="0" u="none" strike="noStrike" kern="0" cap="none" spc="0" normalizeH="0" baseline="0" noProof="0">
                <a:ln>
                  <a:noFill/>
                </a:ln>
                <a:effectLst/>
                <a:uLnTx/>
                <a:uFillTx/>
              </a:rPr>
              <a:t>–</a:t>
            </a:r>
            <a:r>
              <a:rPr kumimoji="0" lang="en-GB" sz="18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 2017-2025 H1 (USD billions)</a:t>
            </a:r>
          </a:p>
        </p:txBody>
      </p:sp>
      <p:graphicFrame>
        <p:nvGraphicFramePr>
          <p:cNvPr id="6" name="Chart 5">
            <a:extLst>
              <a:ext uri="{FF2B5EF4-FFF2-40B4-BE49-F238E27FC236}">
                <a16:creationId xmlns:a16="http://schemas.microsoft.com/office/drawing/2014/main" id="{3C729D3A-5711-E9EB-A7F8-1B1142AF2C42}"/>
              </a:ext>
            </a:extLst>
          </p:cNvPr>
          <p:cNvGraphicFramePr>
            <a:graphicFrameLocks/>
          </p:cNvGraphicFramePr>
          <p:nvPr/>
        </p:nvGraphicFramePr>
        <p:xfrm>
          <a:off x="6073778" y="1730377"/>
          <a:ext cx="5638797" cy="426895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7721E9E-5B62-F908-3329-1254AC4E001F}"/>
              </a:ext>
            </a:extLst>
          </p:cNvPr>
          <p:cNvSpPr txBox="1"/>
          <p:nvPr/>
        </p:nvSpPr>
        <p:spPr>
          <a:xfrm>
            <a:off x="457203" y="1049414"/>
            <a:ext cx="4857374" cy="539750"/>
          </a:xfrm>
          <a:prstGeom prst="rect">
            <a:avLst/>
          </a:prstGeom>
          <a:noFill/>
          <a:ln w="9525">
            <a:noFill/>
          </a:ln>
        </p:spPr>
        <p:txBody>
          <a:bodyPr wrap="square" rtlCol="0" anchor="ctr">
            <a:noAutofit/>
          </a:bodyPr>
          <a:lstStyle>
            <a:defPPr>
              <a:defRPr lang="en-US"/>
            </a:defPPr>
            <a:lvl1pPr marR="0" lvl="0" indent="0" algn="ctr" defTabSz="1219170" fontAlgn="auto">
              <a:lnSpc>
                <a:spcPct val="100000"/>
              </a:lnSpc>
              <a:spcBef>
                <a:spcPts val="0"/>
              </a:spcBef>
              <a:spcAft>
                <a:spcPts val="0"/>
              </a:spcAft>
              <a:buClrTx/>
              <a:buSzTx/>
              <a:buFontTx/>
              <a:buNone/>
              <a:tabLst/>
              <a:defRPr kumimoji="0" sz="1600" b="1" i="0" u="none" strike="noStrike" kern="0"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ILS Composition</a:t>
            </a:r>
            <a:br>
              <a:rPr kumimoji="0" lang="en-GB" sz="18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br>
            <a:r>
              <a:rPr kumimoji="0" lang="en-GB" sz="1800" b="1"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(Approximated 2024)</a:t>
            </a:r>
          </a:p>
        </p:txBody>
      </p:sp>
      <p:sp>
        <p:nvSpPr>
          <p:cNvPr id="8" name="TextBox 7">
            <a:extLst>
              <a:ext uri="{FF2B5EF4-FFF2-40B4-BE49-F238E27FC236}">
                <a16:creationId xmlns:a16="http://schemas.microsoft.com/office/drawing/2014/main" id="{1EC6EAF2-5AD3-976E-FF25-5F92B11676A0}"/>
              </a:ext>
            </a:extLst>
          </p:cNvPr>
          <p:cNvSpPr txBox="1"/>
          <p:nvPr/>
        </p:nvSpPr>
        <p:spPr>
          <a:xfrm>
            <a:off x="4453742" y="2020731"/>
            <a:ext cx="1568469" cy="698585"/>
          </a:xfrm>
          <a:prstGeom prst="rect">
            <a:avLst/>
          </a:prstGeom>
          <a:noFill/>
        </p:spPr>
        <p:txBody>
          <a:bodyPr wrap="square">
            <a:noAutofit/>
          </a:bodyPr>
          <a:lstStyle/>
          <a:p>
            <a:r>
              <a:rPr lang="en-GB" sz="1200" b="1">
                <a:latin typeface="Arial" panose="020B0604020202020204" pitchFamily="34" charset="0"/>
                <a:cs typeface="Arial" panose="020B0604020202020204" pitchFamily="34" charset="0"/>
              </a:rPr>
              <a:t>Catastrophe Bonds</a:t>
            </a:r>
          </a:p>
        </p:txBody>
      </p:sp>
      <p:sp>
        <p:nvSpPr>
          <p:cNvPr id="9" name="TextBox 8">
            <a:extLst>
              <a:ext uri="{FF2B5EF4-FFF2-40B4-BE49-F238E27FC236}">
                <a16:creationId xmlns:a16="http://schemas.microsoft.com/office/drawing/2014/main" id="{32080676-CC35-BF2B-97B9-637CD4F68A8B}"/>
              </a:ext>
            </a:extLst>
          </p:cNvPr>
          <p:cNvSpPr txBox="1"/>
          <p:nvPr/>
        </p:nvSpPr>
        <p:spPr>
          <a:xfrm>
            <a:off x="3417436" y="5597301"/>
            <a:ext cx="1568469" cy="430170"/>
          </a:xfrm>
          <a:prstGeom prst="rect">
            <a:avLst/>
          </a:prstGeom>
          <a:noFill/>
        </p:spPr>
        <p:txBody>
          <a:bodyPr wrap="square">
            <a:noAutofit/>
          </a:bodyPr>
          <a:lstStyle/>
          <a:p>
            <a:r>
              <a:rPr lang="en-GB" sz="1200" b="1">
                <a:latin typeface="Arial" panose="020B0604020202020204" pitchFamily="34" charset="0"/>
                <a:cs typeface="Arial" panose="020B0604020202020204" pitchFamily="34" charset="0"/>
              </a:rPr>
              <a:t>Sidecars</a:t>
            </a:r>
          </a:p>
        </p:txBody>
      </p:sp>
      <p:sp>
        <p:nvSpPr>
          <p:cNvPr id="12" name="TextBox 11">
            <a:extLst>
              <a:ext uri="{FF2B5EF4-FFF2-40B4-BE49-F238E27FC236}">
                <a16:creationId xmlns:a16="http://schemas.microsoft.com/office/drawing/2014/main" id="{D394D3D0-E5FC-D088-A4B5-A293BA3557A0}"/>
              </a:ext>
            </a:extLst>
          </p:cNvPr>
          <p:cNvSpPr txBox="1"/>
          <p:nvPr/>
        </p:nvSpPr>
        <p:spPr>
          <a:xfrm>
            <a:off x="2606158" y="5597301"/>
            <a:ext cx="1173872" cy="430170"/>
          </a:xfrm>
          <a:prstGeom prst="rect">
            <a:avLst/>
          </a:prstGeom>
          <a:noFill/>
        </p:spPr>
        <p:txBody>
          <a:bodyPr wrap="square">
            <a:noAutofit/>
          </a:bodyPr>
          <a:lstStyle/>
          <a:p>
            <a:r>
              <a:rPr lang="en-GB" sz="1200" b="1">
                <a:latin typeface="Arial" panose="020B0604020202020204" pitchFamily="34" charset="0"/>
                <a:cs typeface="Arial" panose="020B0604020202020204" pitchFamily="34" charset="0"/>
              </a:rPr>
              <a:t>ILWs</a:t>
            </a:r>
          </a:p>
        </p:txBody>
      </p:sp>
      <p:sp>
        <p:nvSpPr>
          <p:cNvPr id="14" name="TextBox 13">
            <a:extLst>
              <a:ext uri="{FF2B5EF4-FFF2-40B4-BE49-F238E27FC236}">
                <a16:creationId xmlns:a16="http://schemas.microsoft.com/office/drawing/2014/main" id="{CB727257-FC73-ABE5-6F58-9FF0F5F5ED50}"/>
              </a:ext>
            </a:extLst>
          </p:cNvPr>
          <p:cNvSpPr txBox="1"/>
          <p:nvPr/>
        </p:nvSpPr>
        <p:spPr>
          <a:xfrm>
            <a:off x="442913" y="2020731"/>
            <a:ext cx="1823364" cy="698585"/>
          </a:xfrm>
          <a:prstGeom prst="rect">
            <a:avLst/>
          </a:prstGeom>
          <a:noFill/>
        </p:spPr>
        <p:txBody>
          <a:bodyPr wrap="square">
            <a:noAutofit/>
          </a:bodyPr>
          <a:lstStyle/>
          <a:p>
            <a:r>
              <a:rPr lang="en-GB" sz="1200" b="1">
                <a:latin typeface="Arial" panose="020B0604020202020204" pitchFamily="34" charset="0"/>
                <a:cs typeface="Arial" panose="020B0604020202020204" pitchFamily="34" charset="0"/>
              </a:rPr>
              <a:t>Collateralized Reinsurance</a:t>
            </a:r>
          </a:p>
        </p:txBody>
      </p:sp>
      <p:graphicFrame>
        <p:nvGraphicFramePr>
          <p:cNvPr id="3" name="Chart 2">
            <a:extLst>
              <a:ext uri="{FF2B5EF4-FFF2-40B4-BE49-F238E27FC236}">
                <a16:creationId xmlns:a16="http://schemas.microsoft.com/office/drawing/2014/main" id="{FCBB088E-EEE9-49EE-B144-08FCCB679E29}"/>
              </a:ext>
            </a:extLst>
          </p:cNvPr>
          <p:cNvGraphicFramePr>
            <a:graphicFrameLocks noChangeAspect="1"/>
          </p:cNvGraphicFramePr>
          <p:nvPr/>
        </p:nvGraphicFramePr>
        <p:xfrm>
          <a:off x="189735" y="1747999"/>
          <a:ext cx="6048375" cy="3873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548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5667-782E-E592-ACA3-D726A4D3BDCD}"/>
              </a:ext>
            </a:extLst>
          </p:cNvPr>
          <p:cNvSpPr>
            <a:spLocks noGrp="1"/>
          </p:cNvSpPr>
          <p:nvPr>
            <p:ph type="title"/>
          </p:nvPr>
        </p:nvSpPr>
        <p:spPr/>
        <p:txBody>
          <a:bodyPr anchor="t">
            <a:normAutofit/>
          </a:bodyPr>
          <a:lstStyle/>
          <a:p>
            <a:r>
              <a:rPr lang="en-GB" noProof="0"/>
              <a:t>ILS Trends</a:t>
            </a:r>
          </a:p>
        </p:txBody>
      </p:sp>
      <p:sp>
        <p:nvSpPr>
          <p:cNvPr id="4" name="Slide Number Placeholder 3">
            <a:extLst>
              <a:ext uri="{FF2B5EF4-FFF2-40B4-BE49-F238E27FC236}">
                <a16:creationId xmlns:a16="http://schemas.microsoft.com/office/drawing/2014/main" id="{2FC9A6B8-6592-59A2-A211-52EBA6641DA4}"/>
              </a:ext>
            </a:extLst>
          </p:cNvPr>
          <p:cNvSpPr>
            <a:spLocks noGrp="1"/>
          </p:cNvSpPr>
          <p:nvPr>
            <p:ph type="sldNum" sz="quarter" idx="4"/>
          </p:nvPr>
        </p:nvSpPr>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48F63A3B-78C7-47BE-AE5E-E10140E04643}" type="slidenum">
              <a:rPr kumimoji="0" lang="en-GB"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17</a:t>
            </a:fld>
            <a:endParaRPr kumimoji="0" lang="en-GB" sz="10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10" name="Text Placeholder 9">
            <a:extLst>
              <a:ext uri="{FF2B5EF4-FFF2-40B4-BE49-F238E27FC236}">
                <a16:creationId xmlns:a16="http://schemas.microsoft.com/office/drawing/2014/main" id="{BBBAAC30-F305-69B4-93BF-CAABD729D1FC}"/>
              </a:ext>
            </a:extLst>
          </p:cNvPr>
          <p:cNvSpPr>
            <a:spLocks noGrp="1"/>
          </p:cNvSpPr>
          <p:nvPr>
            <p:ph type="body" sz="quarter" idx="10"/>
          </p:nvPr>
        </p:nvSpPr>
        <p:spPr/>
        <p:txBody>
          <a:bodyPr/>
          <a:lstStyle/>
          <a:p>
            <a:r>
              <a:rPr lang="en-GB" noProof="0"/>
              <a:t>*Note: Spread and expected loss are dollar-weighted.</a:t>
            </a:r>
          </a:p>
          <a:p>
            <a:r>
              <a:rPr lang="en-GB" noProof="0"/>
              <a:t>Sources: Artemis, AM Best data and research</a:t>
            </a:r>
          </a:p>
        </p:txBody>
      </p:sp>
      <p:sp>
        <p:nvSpPr>
          <p:cNvPr id="11" name="Content Placeholder 2">
            <a:extLst>
              <a:ext uri="{FF2B5EF4-FFF2-40B4-BE49-F238E27FC236}">
                <a16:creationId xmlns:a16="http://schemas.microsoft.com/office/drawing/2014/main" id="{44ED853E-352B-2F94-BE21-4A92D4B7CD53}"/>
              </a:ext>
            </a:extLst>
          </p:cNvPr>
          <p:cNvSpPr txBox="1">
            <a:spLocks/>
          </p:cNvSpPr>
          <p:nvPr/>
        </p:nvSpPr>
        <p:spPr>
          <a:xfrm>
            <a:off x="6096000" y="1074656"/>
            <a:ext cx="4141597" cy="2901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0FBBA0F4-CFF9-2D7F-D9FA-8ECEF074DC8E}"/>
              </a:ext>
            </a:extLst>
          </p:cNvPr>
          <p:cNvSpPr txBox="1"/>
          <p:nvPr/>
        </p:nvSpPr>
        <p:spPr>
          <a:xfrm>
            <a:off x="442913" y="1052513"/>
            <a:ext cx="11271249" cy="539750"/>
          </a:xfrm>
          <a:prstGeom prst="rect">
            <a:avLst/>
          </a:prstGeom>
          <a:noFill/>
          <a:ln w="9525">
            <a:noFill/>
          </a:ln>
        </p:spPr>
        <p:txBody>
          <a:bodyPr wrap="square" rtlCol="0" anchor="ctr">
            <a:noAutofit/>
          </a:bodyPr>
          <a:lstStyle>
            <a:defPPr>
              <a:defRPr lang="en-US"/>
            </a:defPPr>
            <a:lvl1pPr marR="0" lvl="0" indent="0" algn="ctr" defTabSz="1219170" fontAlgn="auto">
              <a:lnSpc>
                <a:spcPct val="100000"/>
              </a:lnSpc>
              <a:spcBef>
                <a:spcPts val="0"/>
              </a:spcBef>
              <a:spcAft>
                <a:spcPts val="0"/>
              </a:spcAft>
              <a:buClrTx/>
              <a:buSzTx/>
              <a:buFontTx/>
              <a:buNone/>
              <a:tabLst/>
              <a:defRPr kumimoji="0" sz="1600" b="1" i="0" u="none" strike="noStrike" kern="0"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Catastrophe Bond Loss Multiples </a:t>
            </a:r>
            <a:r>
              <a:rPr kumimoji="0" lang="en-GB" sz="1800" b="1" i="0" u="none" strike="noStrike" kern="0" cap="none" spc="0" normalizeH="0" baseline="0" noProof="0">
                <a:ln>
                  <a:noFill/>
                </a:ln>
                <a:solidFill>
                  <a:prstClr val="black"/>
                </a:solidFill>
                <a:effectLst/>
                <a:uLnTx/>
                <a:uFillTx/>
              </a:rPr>
              <a:t>– 2014-2025</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Loss Multiple = Spread to Expected Loss</a:t>
            </a:r>
            <a:endParaRPr kumimoji="0" lang="en-GB" sz="18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00000000-0008-0000-0300-000007000000}"/>
              </a:ext>
            </a:extLst>
          </p:cNvPr>
          <p:cNvGraphicFramePr>
            <a:graphicFrameLocks/>
          </p:cNvGraphicFramePr>
          <p:nvPr/>
        </p:nvGraphicFramePr>
        <p:xfrm>
          <a:off x="457203" y="1615107"/>
          <a:ext cx="11255372" cy="43697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7365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ECFE7-A805-4C84-99D7-5C0E02B23A5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7" name="Text Placeholder 6">
            <a:extLst>
              <a:ext uri="{FF2B5EF4-FFF2-40B4-BE49-F238E27FC236}">
                <a16:creationId xmlns:a16="http://schemas.microsoft.com/office/drawing/2014/main" id="{5C6486E0-16EB-A602-B4CB-2671C3F8F1E0}"/>
              </a:ext>
            </a:extLst>
          </p:cNvPr>
          <p:cNvSpPr>
            <a:spLocks noGrp="1"/>
          </p:cNvSpPr>
          <p:nvPr>
            <p:ph type="body" sz="quarter" idx="11"/>
          </p:nvPr>
        </p:nvSpPr>
        <p:spPr/>
        <p:txBody>
          <a:bodyPr/>
          <a:lstStyle/>
          <a:p>
            <a:pPr marL="0" lvl="2" algn="ctr">
              <a:lnSpc>
                <a:spcPct val="100000"/>
              </a:lnSpc>
              <a:spcBef>
                <a:spcPts val="0"/>
              </a:spcBef>
            </a:pPr>
            <a:r>
              <a:rPr lang="en-GB" sz="2800" b="1" dirty="0">
                <a:solidFill>
                  <a:prstClr val="white"/>
                </a:solidFill>
                <a:latin typeface="Arial" panose="020B0604020202020204" pitchFamily="34" charset="0"/>
                <a:cs typeface="Arial" panose="020B0604020202020204" pitchFamily="34" charset="0"/>
              </a:rPr>
              <a:t>Potential Issues – </a:t>
            </a:r>
            <a:br>
              <a:rPr lang="en-GB" sz="2800" b="1" dirty="0">
                <a:solidFill>
                  <a:prstClr val="white"/>
                </a:solidFill>
                <a:latin typeface="Arial" panose="020B0604020202020204" pitchFamily="34" charset="0"/>
                <a:cs typeface="Arial" panose="020B0604020202020204" pitchFamily="34" charset="0"/>
              </a:rPr>
            </a:br>
            <a:r>
              <a:rPr lang="en-GB" sz="2800" b="1" dirty="0">
                <a:solidFill>
                  <a:prstClr val="white"/>
                </a:solidFill>
                <a:latin typeface="Arial" panose="020B0604020202020204" pitchFamily="34" charset="0"/>
                <a:cs typeface="Arial" panose="020B0604020202020204" pitchFamily="34" charset="0"/>
              </a:rPr>
              <a:t>What Challenges Lie Ahead?</a:t>
            </a:r>
          </a:p>
          <a:p>
            <a:pPr marL="0" lvl="2" algn="ctr">
              <a:lnSpc>
                <a:spcPct val="100000"/>
              </a:lnSpc>
              <a:spcBef>
                <a:spcPts val="0"/>
              </a:spcBef>
            </a:pPr>
            <a:endParaRPr lang="en-US" sz="20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7602234"/>
      </p:ext>
    </p:extLst>
  </p:cSld>
  <p:clrMapOvr>
    <a:masterClrMapping/>
  </p:clrMapOvr>
  <p:transition spd="slow">
    <p:fade thruBlk="1"/>
  </p:transition>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95461-13E9-2E44-FC4F-423FDC733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48188-7C10-43E5-CB8A-8E68D7D5C0F8}"/>
              </a:ext>
            </a:extLst>
          </p:cNvPr>
          <p:cNvSpPr>
            <a:spLocks noGrp="1"/>
          </p:cNvSpPr>
          <p:nvPr>
            <p:ph type="title"/>
          </p:nvPr>
        </p:nvSpPr>
        <p:spPr/>
        <p:txBody>
          <a:bodyPr>
            <a:normAutofit/>
          </a:bodyPr>
          <a:lstStyle/>
          <a:p>
            <a:r>
              <a:rPr lang="en-GB"/>
              <a:t>Near Term</a:t>
            </a:r>
          </a:p>
        </p:txBody>
      </p:sp>
      <p:sp>
        <p:nvSpPr>
          <p:cNvPr id="3" name="Slide Number Placeholder 2">
            <a:extLst>
              <a:ext uri="{FF2B5EF4-FFF2-40B4-BE49-F238E27FC236}">
                <a16:creationId xmlns:a16="http://schemas.microsoft.com/office/drawing/2014/main" id="{33F1E9F0-7FE9-C644-4F66-6C3FC2B9F1A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6F0D19AB-488F-D64D-4944-FDB0FB4F90E6}"/>
              </a:ext>
            </a:extLst>
          </p:cNvPr>
          <p:cNvSpPr>
            <a:spLocks noGrp="1"/>
          </p:cNvSpPr>
          <p:nvPr>
            <p:ph type="body" sz="quarter" idx="10"/>
          </p:nvPr>
        </p:nvSpPr>
        <p:spPr/>
        <p:txBody>
          <a:bodyPr/>
          <a:lstStyle/>
          <a:p>
            <a:endParaRPr lang="en-GB"/>
          </a:p>
        </p:txBody>
      </p:sp>
      <p:sp>
        <p:nvSpPr>
          <p:cNvPr id="5" name="Rectangle 4">
            <a:extLst>
              <a:ext uri="{FF2B5EF4-FFF2-40B4-BE49-F238E27FC236}">
                <a16:creationId xmlns:a16="http://schemas.microsoft.com/office/drawing/2014/main" id="{B9FCE01E-0636-E22C-EA1F-FB66FB41CE78}"/>
              </a:ext>
            </a:extLst>
          </p:cNvPr>
          <p:cNvSpPr/>
          <p:nvPr/>
        </p:nvSpPr>
        <p:spPr>
          <a:xfrm>
            <a:off x="457203" y="1073150"/>
            <a:ext cx="11255372" cy="4617668"/>
          </a:xfrm>
          <a:prstGeom prst="rect">
            <a:avLst/>
          </a:prstGeom>
          <a:solidFill>
            <a:srgbClr val="E1F4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2AE64934-9D70-1C28-77D0-701E38663F9F}"/>
              </a:ext>
            </a:extLst>
          </p:cNvPr>
          <p:cNvSpPr txBox="1">
            <a:spLocks noChangeAspect="1"/>
          </p:cNvSpPr>
          <p:nvPr/>
        </p:nvSpPr>
        <p:spPr>
          <a:xfrm>
            <a:off x="548639" y="1176402"/>
            <a:ext cx="2716563" cy="4411545"/>
          </a:xfrm>
          <a:prstGeom prst="rect">
            <a:avLst/>
          </a:prstGeom>
          <a:solidFill>
            <a:srgbClr val="00265D"/>
          </a:solidFill>
          <a:effectLst>
            <a:outerShdw blurRad="50800" dist="38100" dir="2700000" algn="tl" rotWithShape="0">
              <a:prstClr val="black">
                <a:alpha val="40000"/>
              </a:prstClr>
            </a:outerShdw>
          </a:effectLst>
        </p:spPr>
        <p:txBody>
          <a:bodyPr lIns="72000" rIns="10800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3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Potential Concerns</a:t>
            </a:r>
            <a:endParaRPr lang="en-GB" sz="3200" b="1">
              <a:solidFill>
                <a:srgbClr val="FFFFFF"/>
              </a:solidFill>
            </a:endParaRPr>
          </a:p>
        </p:txBody>
      </p:sp>
      <p:grpSp>
        <p:nvGrpSpPr>
          <p:cNvPr id="11" name="Group 10">
            <a:extLst>
              <a:ext uri="{FF2B5EF4-FFF2-40B4-BE49-F238E27FC236}">
                <a16:creationId xmlns:a16="http://schemas.microsoft.com/office/drawing/2014/main" id="{CEFDABFE-8A5A-4E8D-4BAB-F28D99255965}"/>
              </a:ext>
            </a:extLst>
          </p:cNvPr>
          <p:cNvGrpSpPr/>
          <p:nvPr/>
        </p:nvGrpSpPr>
        <p:grpSpPr>
          <a:xfrm>
            <a:off x="3573779" y="1900230"/>
            <a:ext cx="7354751" cy="3057540"/>
            <a:chOff x="-354636" y="1578952"/>
            <a:chExt cx="7109996" cy="2082830"/>
          </a:xfrm>
          <a:effectLst>
            <a:outerShdw blurRad="50800" dist="38100" dir="2700000" algn="tl" rotWithShape="0">
              <a:prstClr val="black">
                <a:alpha val="40000"/>
              </a:prstClr>
            </a:outerShdw>
          </a:effectLst>
        </p:grpSpPr>
        <p:sp>
          <p:nvSpPr>
            <p:cNvPr id="19" name="Rectangle 18">
              <a:extLst>
                <a:ext uri="{FF2B5EF4-FFF2-40B4-BE49-F238E27FC236}">
                  <a16:creationId xmlns:a16="http://schemas.microsoft.com/office/drawing/2014/main" id="{994ECCBD-B499-FD76-C64D-982BF5C4BA94}"/>
                </a:ext>
              </a:extLst>
            </p:cNvPr>
            <p:cNvSpPr/>
            <p:nvPr/>
          </p:nvSpPr>
          <p:spPr>
            <a:xfrm>
              <a:off x="-354636" y="1578952"/>
              <a:ext cx="7109994" cy="530352"/>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dirty="0">
                  <a:latin typeface="Arial" panose="020B0604020202020204" pitchFamily="34" charset="0"/>
                  <a:cs typeface="Arial" panose="020B0604020202020204" pitchFamily="34" charset="0"/>
                </a:rPr>
                <a:t>What will the remainder of 2025 be like? </a:t>
              </a:r>
            </a:p>
          </p:txBody>
        </p:sp>
        <p:sp>
          <p:nvSpPr>
            <p:cNvPr id="20" name="Rectangle 19">
              <a:extLst>
                <a:ext uri="{FF2B5EF4-FFF2-40B4-BE49-F238E27FC236}">
                  <a16:creationId xmlns:a16="http://schemas.microsoft.com/office/drawing/2014/main" id="{2E863075-610F-69D2-2A70-EAFC88A65748}"/>
                </a:ext>
              </a:extLst>
            </p:cNvPr>
            <p:cNvSpPr/>
            <p:nvPr/>
          </p:nvSpPr>
          <p:spPr>
            <a:xfrm>
              <a:off x="-354634" y="2355191"/>
              <a:ext cx="7109994" cy="530352"/>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dirty="0">
                  <a:latin typeface="Arial" panose="020B0604020202020204" pitchFamily="34" charset="0"/>
                  <a:cs typeface="Arial" panose="020B0604020202020204" pitchFamily="34" charset="0"/>
                </a:rPr>
                <a:t>Macroeconomic and geopolitical issues</a:t>
              </a:r>
            </a:p>
          </p:txBody>
        </p:sp>
        <p:sp>
          <p:nvSpPr>
            <p:cNvPr id="21" name="Rectangle 20">
              <a:extLst>
                <a:ext uri="{FF2B5EF4-FFF2-40B4-BE49-F238E27FC236}">
                  <a16:creationId xmlns:a16="http://schemas.microsoft.com/office/drawing/2014/main" id="{5F1426E4-582B-2E30-986E-6F55EF090784}"/>
                </a:ext>
              </a:extLst>
            </p:cNvPr>
            <p:cNvSpPr/>
            <p:nvPr/>
          </p:nvSpPr>
          <p:spPr>
            <a:xfrm>
              <a:off x="-354635" y="3131430"/>
              <a:ext cx="7109994" cy="530352"/>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dirty="0">
                  <a:latin typeface="Arial" panose="020B0604020202020204" pitchFamily="34" charset="0"/>
                  <a:cs typeface="Arial" panose="020B0604020202020204" pitchFamily="34" charset="0"/>
                </a:rPr>
                <a:t>US casualty reserve challenges and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social inflation</a:t>
              </a:r>
            </a:p>
          </p:txBody>
        </p:sp>
      </p:grpSp>
    </p:spTree>
    <p:extLst>
      <p:ext uri="{BB962C8B-B14F-4D97-AF65-F5344CB8AC3E}">
        <p14:creationId xmlns:p14="http://schemas.microsoft.com/office/powerpoint/2010/main" val="313439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GB"/>
              <a:t>Global Reinsurance Market – Discussion Outline</a:t>
            </a:r>
          </a:p>
        </p:txBody>
      </p:sp>
      <p:sp>
        <p:nvSpPr>
          <p:cNvPr id="4" name="Content Placeholder 3">
            <a:extLst>
              <a:ext uri="{FF2B5EF4-FFF2-40B4-BE49-F238E27FC236}">
                <a16:creationId xmlns:a16="http://schemas.microsoft.com/office/drawing/2014/main" id="{7266C88F-05E4-A38A-082D-37C0CC83450F}"/>
              </a:ext>
            </a:extLst>
          </p:cNvPr>
          <p:cNvSpPr>
            <a:spLocks noGrp="1"/>
          </p:cNvSpPr>
          <p:nvPr>
            <p:ph idx="1"/>
          </p:nvPr>
        </p:nvSpPr>
        <p:spPr/>
        <p:txBody>
          <a:bodyPr/>
          <a:lstStyle/>
          <a:p>
            <a:endParaRPr lang="en-US"/>
          </a:p>
        </p:txBody>
      </p:sp>
      <p:sp>
        <p:nvSpPr>
          <p:cNvPr id="17" name="Slide Number Placeholder 16">
            <a:extLst>
              <a:ext uri="{FF2B5EF4-FFF2-40B4-BE49-F238E27FC236}">
                <a16:creationId xmlns:a16="http://schemas.microsoft.com/office/drawing/2014/main" id="{4BC22D9E-4F89-C45F-441C-4D6AF41E69CC}"/>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442913" y="1089025"/>
            <a:ext cx="11241088" cy="5216525"/>
          </a:xfrm>
          <a:prstGeom prst="rect">
            <a:avLst/>
          </a:prstGeom>
          <a:noFill/>
        </p:spPr>
        <p:txBody>
          <a:bodyPr/>
          <a:lstStyle/>
          <a:p>
            <a:endParaRPr lang="en-GB"/>
          </a:p>
        </p:txBody>
      </p:sp>
      <p:sp>
        <p:nvSpPr>
          <p:cNvPr id="8" name="Freeform 7"/>
          <p:cNvSpPr/>
          <p:nvPr/>
        </p:nvSpPr>
        <p:spPr>
          <a:xfrm>
            <a:off x="507997" y="2071919"/>
            <a:ext cx="11226797" cy="864000"/>
          </a:xfrm>
          <a:custGeom>
            <a:avLst/>
            <a:gdLst>
              <a:gd name="connsiteX0" fmla="*/ 0 w 11241088"/>
              <a:gd name="connsiteY0" fmla="*/ 152883 h 917280"/>
              <a:gd name="connsiteX1" fmla="*/ 152883 w 11241088"/>
              <a:gd name="connsiteY1" fmla="*/ 0 h 917280"/>
              <a:gd name="connsiteX2" fmla="*/ 11088205 w 11241088"/>
              <a:gd name="connsiteY2" fmla="*/ 0 h 917280"/>
              <a:gd name="connsiteX3" fmla="*/ 11241088 w 11241088"/>
              <a:gd name="connsiteY3" fmla="*/ 152883 h 917280"/>
              <a:gd name="connsiteX4" fmla="*/ 11241088 w 11241088"/>
              <a:gd name="connsiteY4" fmla="*/ 764397 h 917280"/>
              <a:gd name="connsiteX5" fmla="*/ 11088205 w 11241088"/>
              <a:gd name="connsiteY5" fmla="*/ 917280 h 917280"/>
              <a:gd name="connsiteX6" fmla="*/ 152883 w 11241088"/>
              <a:gd name="connsiteY6" fmla="*/ 917280 h 917280"/>
              <a:gd name="connsiteX7" fmla="*/ 0 w 11241088"/>
              <a:gd name="connsiteY7" fmla="*/ 764397 h 917280"/>
              <a:gd name="connsiteX8" fmla="*/ 0 w 11241088"/>
              <a:gd name="connsiteY8" fmla="*/ 152883 h 9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1088" h="917280">
                <a:moveTo>
                  <a:pt x="0" y="152883"/>
                </a:moveTo>
                <a:cubicBezTo>
                  <a:pt x="0" y="68448"/>
                  <a:pt x="68448" y="0"/>
                  <a:pt x="152883" y="0"/>
                </a:cubicBezTo>
                <a:lnTo>
                  <a:pt x="11088205" y="0"/>
                </a:lnTo>
                <a:cubicBezTo>
                  <a:pt x="11172640" y="0"/>
                  <a:pt x="11241088" y="68448"/>
                  <a:pt x="11241088" y="152883"/>
                </a:cubicBezTo>
                <a:lnTo>
                  <a:pt x="11241088" y="764397"/>
                </a:lnTo>
                <a:cubicBezTo>
                  <a:pt x="11241088" y="848832"/>
                  <a:pt x="11172640" y="917280"/>
                  <a:pt x="11088205" y="917280"/>
                </a:cubicBezTo>
                <a:lnTo>
                  <a:pt x="152883" y="917280"/>
                </a:lnTo>
                <a:cubicBezTo>
                  <a:pt x="68448" y="917280"/>
                  <a:pt x="0" y="848832"/>
                  <a:pt x="0" y="764397"/>
                </a:cubicBezTo>
                <a:lnTo>
                  <a:pt x="0" y="152883"/>
                </a:lnTo>
                <a:close/>
              </a:path>
            </a:pathLst>
          </a:cu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80000" tIns="166698" rIns="166698" bIns="166698" numCol="1" spcCol="1270" anchor="ctr" anchorCtr="0">
            <a:noAutofit/>
          </a:bodyPr>
          <a:lstStyle/>
          <a:p>
            <a:pPr marL="0" marR="0" lvl="0" indent="0" algn="l" defTabSz="1422400" rtl="0" eaLnBrk="1" fontAlgn="auto" latinLnBrk="0" hangingPunct="1">
              <a:spcBef>
                <a:spcPct val="0"/>
              </a:spcBef>
              <a:buClrTx/>
              <a:buSzTx/>
              <a:buFontTx/>
              <a:buNone/>
              <a:tabLst/>
              <a:defRPr/>
            </a:pPr>
            <a:r>
              <a:rPr kumimoji="0" lang="en-GB" sz="24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Robust Operating Results </a:t>
            </a:r>
            <a:r>
              <a:rPr kumimoji="0" lang="en-GB" sz="2400" b="1" i="0" u="none" strike="noStrike" kern="1200" cap="none" spc="150" normalizeH="0" baseline="0" noProof="0" dirty="0">
                <a:ln>
                  <a:noFill/>
                </a:ln>
                <a:solidFill>
                  <a:prstClr val="white"/>
                </a:solidFill>
                <a:effectLst/>
                <a:uLnTx/>
                <a:uFillTx/>
                <a:latin typeface="Arial" panose="020B0604020202020204" pitchFamily="34" charset="0"/>
                <a:cs typeface="Arial" panose="020B0604020202020204" pitchFamily="34" charset="0"/>
              </a:rPr>
              <a:t>–</a:t>
            </a:r>
            <a:br>
              <a:rPr kumimoji="0" lang="en-GB" sz="2400" b="1" i="0" u="none" strike="noStrike" kern="1200" cap="none" spc="15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GB" sz="2400" b="1" i="0" u="none" strike="noStrike" kern="1200" cap="none" spc="150" normalizeH="0" baseline="0" noProof="0" dirty="0">
                <a:ln>
                  <a:noFill/>
                </a:ln>
                <a:solidFill>
                  <a:srgbClr val="FDB913"/>
                </a:solidFill>
                <a:effectLst/>
                <a:uLnTx/>
                <a:uFillTx/>
                <a:latin typeface="Arial" panose="020B0604020202020204" pitchFamily="34" charset="0"/>
                <a:ea typeface="+mn-ea"/>
                <a:cs typeface="Arial" panose="020B0604020202020204" pitchFamily="34" charset="0"/>
              </a:rPr>
              <a:t>Despite Heightened Cat Activity, Casualty Challenges</a:t>
            </a:r>
          </a:p>
        </p:txBody>
      </p:sp>
      <p:sp>
        <p:nvSpPr>
          <p:cNvPr id="10" name="Freeform 9"/>
          <p:cNvSpPr/>
          <p:nvPr/>
        </p:nvSpPr>
        <p:spPr>
          <a:xfrm>
            <a:off x="507997" y="3054813"/>
            <a:ext cx="11226797" cy="864000"/>
          </a:xfrm>
          <a:custGeom>
            <a:avLst/>
            <a:gdLst>
              <a:gd name="connsiteX0" fmla="*/ 0 w 11241088"/>
              <a:gd name="connsiteY0" fmla="*/ 152883 h 917280"/>
              <a:gd name="connsiteX1" fmla="*/ 152883 w 11241088"/>
              <a:gd name="connsiteY1" fmla="*/ 0 h 917280"/>
              <a:gd name="connsiteX2" fmla="*/ 11088205 w 11241088"/>
              <a:gd name="connsiteY2" fmla="*/ 0 h 917280"/>
              <a:gd name="connsiteX3" fmla="*/ 11241088 w 11241088"/>
              <a:gd name="connsiteY3" fmla="*/ 152883 h 917280"/>
              <a:gd name="connsiteX4" fmla="*/ 11241088 w 11241088"/>
              <a:gd name="connsiteY4" fmla="*/ 764397 h 917280"/>
              <a:gd name="connsiteX5" fmla="*/ 11088205 w 11241088"/>
              <a:gd name="connsiteY5" fmla="*/ 917280 h 917280"/>
              <a:gd name="connsiteX6" fmla="*/ 152883 w 11241088"/>
              <a:gd name="connsiteY6" fmla="*/ 917280 h 917280"/>
              <a:gd name="connsiteX7" fmla="*/ 0 w 11241088"/>
              <a:gd name="connsiteY7" fmla="*/ 764397 h 917280"/>
              <a:gd name="connsiteX8" fmla="*/ 0 w 11241088"/>
              <a:gd name="connsiteY8" fmla="*/ 152883 h 9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1088" h="917280">
                <a:moveTo>
                  <a:pt x="0" y="152883"/>
                </a:moveTo>
                <a:cubicBezTo>
                  <a:pt x="0" y="68448"/>
                  <a:pt x="68448" y="0"/>
                  <a:pt x="152883" y="0"/>
                </a:cubicBezTo>
                <a:lnTo>
                  <a:pt x="11088205" y="0"/>
                </a:lnTo>
                <a:cubicBezTo>
                  <a:pt x="11172640" y="0"/>
                  <a:pt x="11241088" y="68448"/>
                  <a:pt x="11241088" y="152883"/>
                </a:cubicBezTo>
                <a:lnTo>
                  <a:pt x="11241088" y="764397"/>
                </a:lnTo>
                <a:cubicBezTo>
                  <a:pt x="11241088" y="848832"/>
                  <a:pt x="11172640" y="917280"/>
                  <a:pt x="11088205" y="917280"/>
                </a:cubicBezTo>
                <a:lnTo>
                  <a:pt x="152883" y="917280"/>
                </a:lnTo>
                <a:cubicBezTo>
                  <a:pt x="68448" y="917280"/>
                  <a:pt x="0" y="848832"/>
                  <a:pt x="0" y="764397"/>
                </a:cubicBezTo>
                <a:lnTo>
                  <a:pt x="0" y="152883"/>
                </a:lnTo>
                <a:close/>
              </a:path>
            </a:pathLst>
          </a:cu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80000" tIns="166698" rIns="166698" bIns="166698" numCol="1" spcCol="1270" anchor="ctr" anchorCtr="0">
            <a:noAutofit/>
          </a:bodyPr>
          <a:lstStyle/>
          <a:p>
            <a:pPr marL="0" marR="0" lvl="0" indent="0" algn="l" defTabSz="1422400" rtl="0" eaLnBrk="1" fontAlgn="auto" latinLnBrk="0" hangingPunct="1">
              <a:spcBef>
                <a:spcPct val="0"/>
              </a:spcBef>
              <a:buClrTx/>
              <a:buSzTx/>
              <a:buFontTx/>
              <a:buNone/>
              <a:tabLst/>
              <a:defRPr/>
            </a:pPr>
            <a:r>
              <a:rPr lang="en-GB" sz="2400" b="1" spc="150" dirty="0">
                <a:solidFill>
                  <a:prstClr val="white"/>
                </a:solidFill>
                <a:latin typeface="Arial" panose="020B0604020202020204" pitchFamily="34" charset="0"/>
                <a:cs typeface="Arial" panose="020B0604020202020204" pitchFamily="34" charset="0"/>
              </a:rPr>
              <a:t>Available Capital – </a:t>
            </a:r>
            <a:br>
              <a:rPr lang="en-GB" sz="2400" b="1" spc="150" dirty="0">
                <a:solidFill>
                  <a:prstClr val="white"/>
                </a:solidFill>
                <a:latin typeface="Arial" panose="020B0604020202020204" pitchFamily="34" charset="0"/>
                <a:cs typeface="Arial" panose="020B0604020202020204" pitchFamily="34" charset="0"/>
              </a:rPr>
            </a:br>
            <a:r>
              <a:rPr lang="en-GB" sz="2400" b="1" spc="150" dirty="0">
                <a:solidFill>
                  <a:srgbClr val="FDB913"/>
                </a:solidFill>
                <a:latin typeface="Arial" panose="020B0604020202020204" pitchFamily="34" charset="0"/>
                <a:cs typeface="Arial" panose="020B0604020202020204" pitchFamily="34" charset="0"/>
              </a:rPr>
              <a:t>Internal Capital Generation, ILS Growth Continues</a:t>
            </a:r>
            <a:endParaRPr kumimoji="0" lang="en-GB" sz="2400" b="1" i="0" u="none" strike="noStrike" kern="1200" cap="none" spc="150" normalizeH="0" baseline="0" noProof="0" dirty="0">
              <a:ln>
                <a:noFill/>
              </a:ln>
              <a:solidFill>
                <a:srgbClr val="FDB913"/>
              </a:solidFill>
              <a:effectLst/>
              <a:uLnTx/>
              <a:uFillTx/>
              <a:latin typeface="Arial" panose="020B0604020202020204" pitchFamily="34" charset="0"/>
              <a:ea typeface="+mn-ea"/>
              <a:cs typeface="Arial" panose="020B0604020202020204" pitchFamily="34" charset="0"/>
            </a:endParaRPr>
          </a:p>
        </p:txBody>
      </p:sp>
      <p:sp>
        <p:nvSpPr>
          <p:cNvPr id="12" name="Freeform 11"/>
          <p:cNvSpPr/>
          <p:nvPr/>
        </p:nvSpPr>
        <p:spPr>
          <a:xfrm>
            <a:off x="507997" y="4037707"/>
            <a:ext cx="11226797" cy="864000"/>
          </a:xfrm>
          <a:custGeom>
            <a:avLst/>
            <a:gdLst>
              <a:gd name="connsiteX0" fmla="*/ 0 w 11241088"/>
              <a:gd name="connsiteY0" fmla="*/ 152883 h 917280"/>
              <a:gd name="connsiteX1" fmla="*/ 152883 w 11241088"/>
              <a:gd name="connsiteY1" fmla="*/ 0 h 917280"/>
              <a:gd name="connsiteX2" fmla="*/ 11088205 w 11241088"/>
              <a:gd name="connsiteY2" fmla="*/ 0 h 917280"/>
              <a:gd name="connsiteX3" fmla="*/ 11241088 w 11241088"/>
              <a:gd name="connsiteY3" fmla="*/ 152883 h 917280"/>
              <a:gd name="connsiteX4" fmla="*/ 11241088 w 11241088"/>
              <a:gd name="connsiteY4" fmla="*/ 764397 h 917280"/>
              <a:gd name="connsiteX5" fmla="*/ 11088205 w 11241088"/>
              <a:gd name="connsiteY5" fmla="*/ 917280 h 917280"/>
              <a:gd name="connsiteX6" fmla="*/ 152883 w 11241088"/>
              <a:gd name="connsiteY6" fmla="*/ 917280 h 917280"/>
              <a:gd name="connsiteX7" fmla="*/ 0 w 11241088"/>
              <a:gd name="connsiteY7" fmla="*/ 764397 h 917280"/>
              <a:gd name="connsiteX8" fmla="*/ 0 w 11241088"/>
              <a:gd name="connsiteY8" fmla="*/ 152883 h 9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1088" h="917280">
                <a:moveTo>
                  <a:pt x="0" y="152883"/>
                </a:moveTo>
                <a:cubicBezTo>
                  <a:pt x="0" y="68448"/>
                  <a:pt x="68448" y="0"/>
                  <a:pt x="152883" y="0"/>
                </a:cubicBezTo>
                <a:lnTo>
                  <a:pt x="11088205" y="0"/>
                </a:lnTo>
                <a:cubicBezTo>
                  <a:pt x="11172640" y="0"/>
                  <a:pt x="11241088" y="68448"/>
                  <a:pt x="11241088" y="152883"/>
                </a:cubicBezTo>
                <a:lnTo>
                  <a:pt x="11241088" y="764397"/>
                </a:lnTo>
                <a:cubicBezTo>
                  <a:pt x="11241088" y="848832"/>
                  <a:pt x="11172640" y="917280"/>
                  <a:pt x="11088205" y="917280"/>
                </a:cubicBezTo>
                <a:lnTo>
                  <a:pt x="152883" y="917280"/>
                </a:lnTo>
                <a:cubicBezTo>
                  <a:pt x="68448" y="917280"/>
                  <a:pt x="0" y="848832"/>
                  <a:pt x="0" y="764397"/>
                </a:cubicBezTo>
                <a:lnTo>
                  <a:pt x="0" y="152883"/>
                </a:lnTo>
                <a:close/>
              </a:path>
            </a:pathLst>
          </a:cu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80000" tIns="166698" rIns="166698" bIns="166698" numCol="1" spcCol="1270" anchor="ctr" anchorCtr="0">
            <a:noAutofit/>
          </a:bodyPr>
          <a:lstStyle/>
          <a:p>
            <a:pPr marL="0" marR="0" lvl="0" indent="0" algn="l" defTabSz="1422400" rtl="0" eaLnBrk="1" fontAlgn="auto" latinLnBrk="0" hangingPunct="1">
              <a:spcBef>
                <a:spcPct val="0"/>
              </a:spcBef>
              <a:buClrTx/>
              <a:buSzTx/>
              <a:buFontTx/>
              <a:buNone/>
              <a:tabLst/>
              <a:defRPr/>
            </a:pPr>
            <a:r>
              <a:rPr kumimoji="0" lang="en-GB" sz="24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Potential Issues </a:t>
            </a:r>
            <a:r>
              <a:rPr kumimoji="0" lang="en-GB" sz="2400" b="1" i="0" u="none" strike="noStrike" kern="1200" cap="none" spc="150" normalizeH="0" baseline="0" noProof="0" dirty="0">
                <a:ln>
                  <a:noFill/>
                </a:ln>
                <a:solidFill>
                  <a:prstClr val="white"/>
                </a:solidFill>
                <a:effectLst/>
                <a:uLnTx/>
                <a:uFillTx/>
                <a:latin typeface="Arial" panose="020B0604020202020204" pitchFamily="34" charset="0"/>
                <a:cs typeface="Arial" panose="020B0604020202020204" pitchFamily="34" charset="0"/>
              </a:rPr>
              <a:t>– </a:t>
            </a:r>
            <a:br>
              <a:rPr kumimoji="0" lang="en-GB" sz="2400" b="1" i="0" u="none" strike="noStrike" kern="1200" cap="none" spc="15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GB" sz="2400" b="1" i="0" u="none" strike="noStrike" kern="1200" cap="none" spc="150" normalizeH="0" baseline="0" noProof="0" dirty="0">
                <a:ln>
                  <a:noFill/>
                </a:ln>
                <a:solidFill>
                  <a:srgbClr val="FDB913"/>
                </a:solidFill>
                <a:effectLst/>
                <a:uLnTx/>
                <a:uFillTx/>
                <a:latin typeface="Arial" panose="020B0604020202020204" pitchFamily="34" charset="0"/>
                <a:cs typeface="Arial" panose="020B0604020202020204" pitchFamily="34" charset="0"/>
              </a:rPr>
              <a:t>What Challenges Lie Ahead?</a:t>
            </a:r>
          </a:p>
        </p:txBody>
      </p:sp>
      <p:sp>
        <p:nvSpPr>
          <p:cNvPr id="14" name="Freeform 13"/>
          <p:cNvSpPr/>
          <p:nvPr/>
        </p:nvSpPr>
        <p:spPr>
          <a:xfrm>
            <a:off x="507997" y="1089025"/>
            <a:ext cx="11226797" cy="864000"/>
          </a:xfrm>
          <a:custGeom>
            <a:avLst/>
            <a:gdLst>
              <a:gd name="connsiteX0" fmla="*/ 0 w 11241088"/>
              <a:gd name="connsiteY0" fmla="*/ 152883 h 917280"/>
              <a:gd name="connsiteX1" fmla="*/ 152883 w 11241088"/>
              <a:gd name="connsiteY1" fmla="*/ 0 h 917280"/>
              <a:gd name="connsiteX2" fmla="*/ 11088205 w 11241088"/>
              <a:gd name="connsiteY2" fmla="*/ 0 h 917280"/>
              <a:gd name="connsiteX3" fmla="*/ 11241088 w 11241088"/>
              <a:gd name="connsiteY3" fmla="*/ 152883 h 917280"/>
              <a:gd name="connsiteX4" fmla="*/ 11241088 w 11241088"/>
              <a:gd name="connsiteY4" fmla="*/ 764397 h 917280"/>
              <a:gd name="connsiteX5" fmla="*/ 11088205 w 11241088"/>
              <a:gd name="connsiteY5" fmla="*/ 917280 h 917280"/>
              <a:gd name="connsiteX6" fmla="*/ 152883 w 11241088"/>
              <a:gd name="connsiteY6" fmla="*/ 917280 h 917280"/>
              <a:gd name="connsiteX7" fmla="*/ 0 w 11241088"/>
              <a:gd name="connsiteY7" fmla="*/ 764397 h 917280"/>
              <a:gd name="connsiteX8" fmla="*/ 0 w 11241088"/>
              <a:gd name="connsiteY8" fmla="*/ 152883 h 9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1088" h="917280">
                <a:moveTo>
                  <a:pt x="0" y="152883"/>
                </a:moveTo>
                <a:cubicBezTo>
                  <a:pt x="0" y="68448"/>
                  <a:pt x="68448" y="0"/>
                  <a:pt x="152883" y="0"/>
                </a:cubicBezTo>
                <a:lnTo>
                  <a:pt x="11088205" y="0"/>
                </a:lnTo>
                <a:cubicBezTo>
                  <a:pt x="11172640" y="0"/>
                  <a:pt x="11241088" y="68448"/>
                  <a:pt x="11241088" y="152883"/>
                </a:cubicBezTo>
                <a:lnTo>
                  <a:pt x="11241088" y="764397"/>
                </a:lnTo>
                <a:cubicBezTo>
                  <a:pt x="11241088" y="848832"/>
                  <a:pt x="11172640" y="917280"/>
                  <a:pt x="11088205" y="917280"/>
                </a:cubicBezTo>
                <a:lnTo>
                  <a:pt x="152883" y="917280"/>
                </a:lnTo>
                <a:cubicBezTo>
                  <a:pt x="68448" y="917280"/>
                  <a:pt x="0" y="848832"/>
                  <a:pt x="0" y="764397"/>
                </a:cubicBezTo>
                <a:lnTo>
                  <a:pt x="0" y="152883"/>
                </a:lnTo>
                <a:close/>
              </a:path>
            </a:pathLst>
          </a:cu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80000" tIns="166698" rIns="166698" bIns="166698" numCol="1" spcCol="1270" anchor="ctr" anchorCtr="0">
            <a:noAutofit/>
          </a:bodyPr>
          <a:lstStyle/>
          <a:p>
            <a:pPr lvl="0" defTabSz="1422400">
              <a:spcBef>
                <a:spcPct val="0"/>
              </a:spcBef>
              <a:defRPr/>
            </a:pPr>
            <a:r>
              <a:rPr kumimoji="0" lang="en-US" sz="2400" b="1" i="0" u="none" strike="noStrike" kern="1200" cap="none" spc="1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Outlook: </a:t>
            </a:r>
            <a:r>
              <a:rPr kumimoji="0" lang="en-US" sz="2400" b="1" i="0" u="none" strike="noStrike" kern="1200" cap="none" spc="150" normalizeH="0" baseline="0" noProof="0" dirty="0">
                <a:ln>
                  <a:noFill/>
                </a:ln>
                <a:solidFill>
                  <a:schemeClr val="bg1"/>
                </a:solidFill>
                <a:effectLst/>
                <a:uLnTx/>
                <a:uFillTx/>
                <a:latin typeface="Arial" panose="020B0604020202020204" pitchFamily="34" charset="0"/>
                <a:cs typeface="Arial" panose="020B0604020202020204" pitchFamily="34" charset="0"/>
              </a:rPr>
              <a:t>Positive</a:t>
            </a:r>
            <a:r>
              <a:rPr lang="en-US" sz="2400" b="1" spc="150" dirty="0">
                <a:solidFill>
                  <a:srgbClr val="FFFFFF"/>
                </a:solidFill>
                <a:latin typeface="Arial" panose="020B0604020202020204" pitchFamily="34" charset="0"/>
                <a:cs typeface="Arial" panose="020B0604020202020204" pitchFamily="34" charset="0"/>
              </a:rPr>
              <a:t> –</a:t>
            </a:r>
            <a:r>
              <a:rPr kumimoji="0" lang="en-US" sz="2400" b="1" i="0" u="none" strike="noStrike" kern="1200" cap="none" spc="150" normalizeH="0" baseline="0" noProof="0" dirty="0">
                <a:ln>
                  <a:noFill/>
                </a:ln>
                <a:solidFill>
                  <a:schemeClr val="accent3"/>
                </a:solidFill>
                <a:effectLst/>
                <a:uLnTx/>
                <a:uFillTx/>
                <a:latin typeface="Arial" panose="020B0604020202020204" pitchFamily="34" charset="0"/>
                <a:cs typeface="Arial" panose="020B0604020202020204" pitchFamily="34" charset="0"/>
              </a:rPr>
              <a:t> </a:t>
            </a:r>
            <a:br>
              <a:rPr kumimoji="0" lang="en-US" sz="2400" b="1" i="0" u="none" strike="noStrike" kern="1200" cap="none" spc="150" normalizeH="0" baseline="0" noProof="0" dirty="0">
                <a:ln>
                  <a:noFill/>
                </a:ln>
                <a:solidFill>
                  <a:schemeClr val="accent3"/>
                </a:solidFill>
                <a:effectLst/>
                <a:uLnTx/>
                <a:uFillTx/>
                <a:latin typeface="Arial" panose="020B0604020202020204" pitchFamily="34" charset="0"/>
                <a:cs typeface="Arial" panose="020B0604020202020204" pitchFamily="34" charset="0"/>
              </a:rPr>
            </a:br>
            <a:r>
              <a:rPr kumimoji="0" lang="en-US" sz="2400" b="1" i="0" u="none" strike="noStrike" kern="1200" cap="none" spc="150" normalizeH="0" baseline="0" noProof="0" dirty="0">
                <a:ln>
                  <a:noFill/>
                </a:ln>
                <a:solidFill>
                  <a:srgbClr val="FDB913"/>
                </a:solidFill>
                <a:effectLst/>
                <a:uLnTx/>
                <a:uFillTx/>
                <a:latin typeface="Arial" panose="020B0604020202020204" pitchFamily="34" charset="0"/>
                <a:cs typeface="Arial" panose="020B0604020202020204" pitchFamily="34" charset="0"/>
              </a:rPr>
              <a:t>Sustainable Results for Longer </a:t>
            </a:r>
            <a:endParaRPr kumimoji="0" lang="en-US" sz="2400" b="1" i="0" u="none" strike="noStrike" kern="1200" cap="none" spc="150" normalizeH="0" baseline="0" noProof="0" dirty="0">
              <a:ln>
                <a:noFill/>
              </a:ln>
              <a:solidFill>
                <a:srgbClr val="FDB913"/>
              </a:solidFill>
              <a:effectLst/>
              <a:uLnTx/>
              <a:uFillTx/>
              <a:latin typeface="Arial" panose="020B0604020202020204" pitchFamily="34" charset="0"/>
              <a:ea typeface="+mn-ea"/>
              <a:cs typeface="Arial" panose="020B0604020202020204" pitchFamily="34" charset="0"/>
            </a:endParaRPr>
          </a:p>
        </p:txBody>
      </p:sp>
      <p:sp>
        <p:nvSpPr>
          <p:cNvPr id="13" name="Freeform 12"/>
          <p:cNvSpPr/>
          <p:nvPr/>
        </p:nvSpPr>
        <p:spPr>
          <a:xfrm>
            <a:off x="507997" y="5020600"/>
            <a:ext cx="11226798" cy="864000"/>
          </a:xfrm>
          <a:custGeom>
            <a:avLst/>
            <a:gdLst>
              <a:gd name="connsiteX0" fmla="*/ 0 w 11241088"/>
              <a:gd name="connsiteY0" fmla="*/ 152883 h 917280"/>
              <a:gd name="connsiteX1" fmla="*/ 152883 w 11241088"/>
              <a:gd name="connsiteY1" fmla="*/ 0 h 917280"/>
              <a:gd name="connsiteX2" fmla="*/ 11088205 w 11241088"/>
              <a:gd name="connsiteY2" fmla="*/ 0 h 917280"/>
              <a:gd name="connsiteX3" fmla="*/ 11241088 w 11241088"/>
              <a:gd name="connsiteY3" fmla="*/ 152883 h 917280"/>
              <a:gd name="connsiteX4" fmla="*/ 11241088 w 11241088"/>
              <a:gd name="connsiteY4" fmla="*/ 764397 h 917280"/>
              <a:gd name="connsiteX5" fmla="*/ 11088205 w 11241088"/>
              <a:gd name="connsiteY5" fmla="*/ 917280 h 917280"/>
              <a:gd name="connsiteX6" fmla="*/ 152883 w 11241088"/>
              <a:gd name="connsiteY6" fmla="*/ 917280 h 917280"/>
              <a:gd name="connsiteX7" fmla="*/ 0 w 11241088"/>
              <a:gd name="connsiteY7" fmla="*/ 764397 h 917280"/>
              <a:gd name="connsiteX8" fmla="*/ 0 w 11241088"/>
              <a:gd name="connsiteY8" fmla="*/ 152883 h 9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1088" h="917280">
                <a:moveTo>
                  <a:pt x="0" y="152883"/>
                </a:moveTo>
                <a:cubicBezTo>
                  <a:pt x="0" y="68448"/>
                  <a:pt x="68448" y="0"/>
                  <a:pt x="152883" y="0"/>
                </a:cubicBezTo>
                <a:lnTo>
                  <a:pt x="11088205" y="0"/>
                </a:lnTo>
                <a:cubicBezTo>
                  <a:pt x="11172640" y="0"/>
                  <a:pt x="11241088" y="68448"/>
                  <a:pt x="11241088" y="152883"/>
                </a:cubicBezTo>
                <a:lnTo>
                  <a:pt x="11241088" y="764397"/>
                </a:lnTo>
                <a:cubicBezTo>
                  <a:pt x="11241088" y="848832"/>
                  <a:pt x="11172640" y="917280"/>
                  <a:pt x="11088205" y="917280"/>
                </a:cubicBezTo>
                <a:lnTo>
                  <a:pt x="152883" y="917280"/>
                </a:lnTo>
                <a:cubicBezTo>
                  <a:pt x="68448" y="917280"/>
                  <a:pt x="0" y="848832"/>
                  <a:pt x="0" y="764397"/>
                </a:cubicBezTo>
                <a:lnTo>
                  <a:pt x="0" y="152883"/>
                </a:lnTo>
                <a:close/>
              </a:path>
            </a:pathLst>
          </a:cu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80000" tIns="166698" rIns="166698" bIns="166698" numCol="1" spcCol="1270" anchor="ctr" anchorCtr="0">
            <a:noAutofit/>
          </a:bodyPr>
          <a:lstStyle/>
          <a:p>
            <a:pPr marL="0" marR="0" lvl="0" indent="0" algn="l" defTabSz="1422400" rtl="0" eaLnBrk="1" fontAlgn="auto" latinLnBrk="0" hangingPunct="1">
              <a:spcBef>
                <a:spcPct val="0"/>
              </a:spcBef>
              <a:buClrTx/>
              <a:buSzTx/>
              <a:buFontTx/>
              <a:buNone/>
              <a:tabLst/>
              <a:defRPr/>
            </a:pPr>
            <a:r>
              <a:rPr kumimoji="0" lang="en-GB" sz="24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Expectations and Key Themes</a:t>
            </a:r>
          </a:p>
        </p:txBody>
      </p:sp>
    </p:spTree>
    <p:extLst>
      <p:ext uri="{BB962C8B-B14F-4D97-AF65-F5344CB8AC3E}">
        <p14:creationId xmlns:p14="http://schemas.microsoft.com/office/powerpoint/2010/main" val="1816227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57CAB-3AEC-7E33-4C81-B16031684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252F0D-6BB9-B632-CAE5-FC7A917AC238}"/>
              </a:ext>
            </a:extLst>
          </p:cNvPr>
          <p:cNvSpPr>
            <a:spLocks noGrp="1"/>
          </p:cNvSpPr>
          <p:nvPr>
            <p:ph type="title"/>
          </p:nvPr>
        </p:nvSpPr>
        <p:spPr/>
        <p:txBody>
          <a:bodyPr>
            <a:normAutofit/>
          </a:bodyPr>
          <a:lstStyle/>
          <a:p>
            <a:r>
              <a:rPr lang="en-GB"/>
              <a:t>AM Best’s Market Segment Outlook – Global Reinsurance</a:t>
            </a:r>
          </a:p>
        </p:txBody>
      </p:sp>
      <p:sp>
        <p:nvSpPr>
          <p:cNvPr id="3" name="Slide Number Placeholder 2">
            <a:extLst>
              <a:ext uri="{FF2B5EF4-FFF2-40B4-BE49-F238E27FC236}">
                <a16:creationId xmlns:a16="http://schemas.microsoft.com/office/drawing/2014/main" id="{1006FB05-E3E3-B825-4DBF-A71A2B4BDAAB}"/>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E8AFD7CE-8641-62A7-D9FB-796F4AADB01A}"/>
              </a:ext>
            </a:extLst>
          </p:cNvPr>
          <p:cNvSpPr>
            <a:spLocks noGrp="1"/>
          </p:cNvSpPr>
          <p:nvPr>
            <p:ph type="body" sz="quarter" idx="10"/>
          </p:nvPr>
        </p:nvSpPr>
        <p:spPr/>
        <p:txBody>
          <a:bodyPr/>
          <a:lstStyle/>
          <a:p>
            <a:endParaRPr lang="en-GB"/>
          </a:p>
        </p:txBody>
      </p:sp>
      <p:sp>
        <p:nvSpPr>
          <p:cNvPr id="5" name="Rectangle 4">
            <a:extLst>
              <a:ext uri="{FF2B5EF4-FFF2-40B4-BE49-F238E27FC236}">
                <a16:creationId xmlns:a16="http://schemas.microsoft.com/office/drawing/2014/main" id="{F28C7CB2-3254-1BC5-E5D5-C6CB21536DF5}"/>
              </a:ext>
            </a:extLst>
          </p:cNvPr>
          <p:cNvSpPr/>
          <p:nvPr/>
        </p:nvSpPr>
        <p:spPr>
          <a:xfrm>
            <a:off x="457203" y="1073150"/>
            <a:ext cx="11255372" cy="4617668"/>
          </a:xfrm>
          <a:prstGeom prst="rect">
            <a:avLst/>
          </a:prstGeom>
          <a:solidFill>
            <a:srgbClr val="E1F4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6D480AB5-1FCB-D6E7-3AA3-E3CD9E4C1B40}"/>
              </a:ext>
            </a:extLst>
          </p:cNvPr>
          <p:cNvSpPr txBox="1">
            <a:spLocks noChangeAspect="1"/>
          </p:cNvSpPr>
          <p:nvPr/>
        </p:nvSpPr>
        <p:spPr>
          <a:xfrm>
            <a:off x="548639" y="1176402"/>
            <a:ext cx="2716563" cy="4411545"/>
          </a:xfrm>
          <a:prstGeom prst="rect">
            <a:avLst/>
          </a:prstGeom>
          <a:solidFill>
            <a:srgbClr val="00265D"/>
          </a:solidFill>
          <a:effectLst>
            <a:outerShdw blurRad="50800" dist="38100" dir="2700000" algn="tl" rotWithShape="0">
              <a:prstClr val="black">
                <a:alpha val="40000"/>
              </a:prstClr>
            </a:outerShdw>
          </a:effectLst>
        </p:spPr>
        <p:txBody>
          <a:bodyPr lIns="72000" rIns="10800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3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What might change our outlook, </a:t>
            </a:r>
            <a:br>
              <a:rPr kumimoji="0" lang="en-GB" sz="3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3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and when?</a:t>
            </a:r>
            <a:endParaRPr lang="en-GB" sz="3200" b="1">
              <a:solidFill>
                <a:srgbClr val="FFFFFF"/>
              </a:solidFill>
            </a:endParaRPr>
          </a:p>
        </p:txBody>
      </p:sp>
      <p:grpSp>
        <p:nvGrpSpPr>
          <p:cNvPr id="9" name="Group 8">
            <a:extLst>
              <a:ext uri="{FF2B5EF4-FFF2-40B4-BE49-F238E27FC236}">
                <a16:creationId xmlns:a16="http://schemas.microsoft.com/office/drawing/2014/main" id="{427BAB61-7180-A446-D91B-CC6D528754C0}"/>
              </a:ext>
            </a:extLst>
          </p:cNvPr>
          <p:cNvGrpSpPr/>
          <p:nvPr/>
        </p:nvGrpSpPr>
        <p:grpSpPr>
          <a:xfrm>
            <a:off x="3573779" y="1299191"/>
            <a:ext cx="7354749" cy="4236560"/>
            <a:chOff x="3573779" y="2052298"/>
            <a:chExt cx="7354749" cy="4880336"/>
          </a:xfrm>
        </p:grpSpPr>
        <p:grpSp>
          <p:nvGrpSpPr>
            <p:cNvPr id="11" name="Group 10">
              <a:extLst>
                <a:ext uri="{FF2B5EF4-FFF2-40B4-BE49-F238E27FC236}">
                  <a16:creationId xmlns:a16="http://schemas.microsoft.com/office/drawing/2014/main" id="{578BDAB0-BB68-2358-0CFB-257EDE365625}"/>
                </a:ext>
              </a:extLst>
            </p:cNvPr>
            <p:cNvGrpSpPr/>
            <p:nvPr/>
          </p:nvGrpSpPr>
          <p:grpSpPr>
            <a:xfrm>
              <a:off x="3573779" y="2052298"/>
              <a:ext cx="7354749" cy="2829439"/>
              <a:chOff x="-354636" y="1682542"/>
              <a:chExt cx="7109994" cy="1927445"/>
            </a:xfrm>
            <a:effectLst>
              <a:outerShdw blurRad="50800" dist="38100" dir="2700000" algn="tl" rotWithShape="0">
                <a:prstClr val="black">
                  <a:alpha val="40000"/>
                </a:prstClr>
              </a:outerShdw>
            </a:effectLst>
          </p:grpSpPr>
          <p:sp>
            <p:nvSpPr>
              <p:cNvPr id="19" name="Rectangle 18">
                <a:extLst>
                  <a:ext uri="{FF2B5EF4-FFF2-40B4-BE49-F238E27FC236}">
                    <a16:creationId xmlns:a16="http://schemas.microsoft.com/office/drawing/2014/main" id="{C65E166A-8D91-0439-33FD-9E880761F831}"/>
                  </a:ext>
                </a:extLst>
              </p:cNvPr>
              <p:cNvSpPr/>
              <p:nvPr/>
            </p:nvSpPr>
            <p:spPr>
              <a:xfrm>
                <a:off x="-354636" y="1682542"/>
                <a:ext cx="7109994" cy="530352"/>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a:latin typeface="Arial" panose="020B0604020202020204" pitchFamily="34" charset="0"/>
                    <a:cs typeface="Arial" panose="020B0604020202020204" pitchFamily="34" charset="0"/>
                  </a:rPr>
                  <a:t>Broad and significant rate reductions</a:t>
                </a:r>
              </a:p>
            </p:txBody>
          </p:sp>
          <p:sp>
            <p:nvSpPr>
              <p:cNvPr id="20" name="Rectangle 19">
                <a:extLst>
                  <a:ext uri="{FF2B5EF4-FFF2-40B4-BE49-F238E27FC236}">
                    <a16:creationId xmlns:a16="http://schemas.microsoft.com/office/drawing/2014/main" id="{691C8213-0E89-E209-3455-6813F6720A01}"/>
                  </a:ext>
                </a:extLst>
              </p:cNvPr>
              <p:cNvSpPr/>
              <p:nvPr/>
            </p:nvSpPr>
            <p:spPr>
              <a:xfrm>
                <a:off x="-354636" y="2381088"/>
                <a:ext cx="7109994" cy="530352"/>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a:latin typeface="Arial" panose="020B0604020202020204" pitchFamily="34" charset="0"/>
                    <a:cs typeface="Arial" panose="020B0604020202020204" pitchFamily="34" charset="0"/>
                  </a:rPr>
                  <a:t>Looser terms and conditions</a:t>
                </a:r>
              </a:p>
            </p:txBody>
          </p:sp>
          <p:sp>
            <p:nvSpPr>
              <p:cNvPr id="21" name="Rectangle 20">
                <a:extLst>
                  <a:ext uri="{FF2B5EF4-FFF2-40B4-BE49-F238E27FC236}">
                    <a16:creationId xmlns:a16="http://schemas.microsoft.com/office/drawing/2014/main" id="{B16A45BF-9714-EF90-FD2C-224CE86FFE0A}"/>
                  </a:ext>
                </a:extLst>
              </p:cNvPr>
              <p:cNvSpPr/>
              <p:nvPr/>
            </p:nvSpPr>
            <p:spPr>
              <a:xfrm>
                <a:off x="-354636" y="3079635"/>
                <a:ext cx="7109994" cy="530352"/>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dirty="0">
                    <a:latin typeface="Arial" panose="020B0604020202020204" pitchFamily="34" charset="0"/>
                    <a:cs typeface="Arial" panose="020B0604020202020204" pitchFamily="34" charset="0"/>
                  </a:rPr>
                  <a:t>Lower attachment points, into ‘working layers’</a:t>
                </a:r>
              </a:p>
            </p:txBody>
          </p:sp>
        </p:grpSp>
        <p:sp>
          <p:nvSpPr>
            <p:cNvPr id="7" name="Rectangle 6">
              <a:extLst>
                <a:ext uri="{FF2B5EF4-FFF2-40B4-BE49-F238E27FC236}">
                  <a16:creationId xmlns:a16="http://schemas.microsoft.com/office/drawing/2014/main" id="{2C319D7E-E7C3-8C61-3929-3D492B012418}"/>
                </a:ext>
              </a:extLst>
            </p:cNvPr>
            <p:cNvSpPr/>
            <p:nvPr/>
          </p:nvSpPr>
          <p:spPr>
            <a:xfrm>
              <a:off x="3573779" y="5128642"/>
              <a:ext cx="7354749" cy="778543"/>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a:latin typeface="Arial" panose="020B0604020202020204" pitchFamily="34" charset="0"/>
                  <a:cs typeface="Arial" panose="020B0604020202020204" pitchFamily="34" charset="0"/>
                </a:rPr>
                <a:t>Expected RoE over cost of capital margin</a:t>
              </a:r>
            </a:p>
          </p:txBody>
        </p:sp>
        <p:sp>
          <p:nvSpPr>
            <p:cNvPr id="8" name="Rectangle 7">
              <a:extLst>
                <a:ext uri="{FF2B5EF4-FFF2-40B4-BE49-F238E27FC236}">
                  <a16:creationId xmlns:a16="http://schemas.microsoft.com/office/drawing/2014/main" id="{50ED9CA3-3209-4029-FD9F-1FE9E443EEFA}"/>
                </a:ext>
              </a:extLst>
            </p:cNvPr>
            <p:cNvSpPr/>
            <p:nvPr/>
          </p:nvSpPr>
          <p:spPr>
            <a:xfrm>
              <a:off x="3573779" y="6154089"/>
              <a:ext cx="7354749" cy="778545"/>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a:latin typeface="Arial" panose="020B0604020202020204" pitchFamily="34" charset="0"/>
                  <a:cs typeface="Arial" panose="020B0604020202020204" pitchFamily="34" charset="0"/>
                </a:rPr>
                <a:t>Combination of the above</a:t>
              </a:r>
            </a:p>
          </p:txBody>
        </p:sp>
      </p:grpSp>
    </p:spTree>
    <p:extLst>
      <p:ext uri="{BB962C8B-B14F-4D97-AF65-F5344CB8AC3E}">
        <p14:creationId xmlns:p14="http://schemas.microsoft.com/office/powerpoint/2010/main" val="1718032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11F32-A196-C7E3-23E5-90334679CF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8F9F38-2B88-D792-5860-D6B75AEC2403}"/>
              </a:ext>
            </a:extLst>
          </p:cNvPr>
          <p:cNvSpPr>
            <a:spLocks noGrp="1"/>
          </p:cNvSpPr>
          <p:nvPr>
            <p:ph type="title"/>
          </p:nvPr>
        </p:nvSpPr>
        <p:spPr/>
        <p:txBody>
          <a:bodyPr>
            <a:normAutofit/>
          </a:bodyPr>
          <a:lstStyle/>
          <a:p>
            <a:r>
              <a:rPr lang="en-GB"/>
              <a:t>Longer Term</a:t>
            </a:r>
          </a:p>
        </p:txBody>
      </p:sp>
      <p:sp>
        <p:nvSpPr>
          <p:cNvPr id="3" name="Slide Number Placeholder 2">
            <a:extLst>
              <a:ext uri="{FF2B5EF4-FFF2-40B4-BE49-F238E27FC236}">
                <a16:creationId xmlns:a16="http://schemas.microsoft.com/office/drawing/2014/main" id="{C4DDBBC4-7E70-C2B4-1FBD-D5D5EFF66150}"/>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34FFC5DD-40A3-BF09-1589-9511D851314E}"/>
              </a:ext>
            </a:extLst>
          </p:cNvPr>
          <p:cNvSpPr>
            <a:spLocks noGrp="1"/>
          </p:cNvSpPr>
          <p:nvPr>
            <p:ph type="body" sz="quarter" idx="10"/>
          </p:nvPr>
        </p:nvSpPr>
        <p:spPr/>
        <p:txBody>
          <a:bodyPr/>
          <a:lstStyle/>
          <a:p>
            <a:endParaRPr lang="en-GB"/>
          </a:p>
        </p:txBody>
      </p:sp>
      <p:sp>
        <p:nvSpPr>
          <p:cNvPr id="5" name="Rectangle 4">
            <a:extLst>
              <a:ext uri="{FF2B5EF4-FFF2-40B4-BE49-F238E27FC236}">
                <a16:creationId xmlns:a16="http://schemas.microsoft.com/office/drawing/2014/main" id="{A1A72388-70E8-03EF-D544-0AF84927B686}"/>
              </a:ext>
            </a:extLst>
          </p:cNvPr>
          <p:cNvSpPr/>
          <p:nvPr/>
        </p:nvSpPr>
        <p:spPr>
          <a:xfrm>
            <a:off x="457203" y="1073150"/>
            <a:ext cx="11255372" cy="4617668"/>
          </a:xfrm>
          <a:prstGeom prst="rect">
            <a:avLst/>
          </a:prstGeom>
          <a:solidFill>
            <a:srgbClr val="E1F4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FF88ED92-CB7D-3444-19D3-BE0ED50FF915}"/>
              </a:ext>
            </a:extLst>
          </p:cNvPr>
          <p:cNvSpPr txBox="1">
            <a:spLocks noChangeAspect="1"/>
          </p:cNvSpPr>
          <p:nvPr/>
        </p:nvSpPr>
        <p:spPr>
          <a:xfrm>
            <a:off x="548639" y="1176402"/>
            <a:ext cx="2716563" cy="4411545"/>
          </a:xfrm>
          <a:prstGeom prst="rect">
            <a:avLst/>
          </a:prstGeom>
          <a:solidFill>
            <a:srgbClr val="00265D"/>
          </a:solidFill>
          <a:effectLst>
            <a:outerShdw blurRad="50800" dist="38100" dir="2700000" algn="tl" rotWithShape="0">
              <a:prstClr val="black">
                <a:alpha val="40000"/>
              </a:prstClr>
            </a:outerShdw>
          </a:effectLst>
        </p:spPr>
        <p:txBody>
          <a:bodyPr lIns="0" r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3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Challenges</a:t>
            </a:r>
            <a:endParaRPr lang="en-GB" sz="4000" b="1">
              <a:solidFill>
                <a:srgbClr val="FFFFFF"/>
              </a:solidFill>
            </a:endParaRPr>
          </a:p>
        </p:txBody>
      </p:sp>
      <p:grpSp>
        <p:nvGrpSpPr>
          <p:cNvPr id="12" name="Group 11">
            <a:extLst>
              <a:ext uri="{FF2B5EF4-FFF2-40B4-BE49-F238E27FC236}">
                <a16:creationId xmlns:a16="http://schemas.microsoft.com/office/drawing/2014/main" id="{2C20BC86-5739-BC81-E6DB-0347A886535B}"/>
              </a:ext>
            </a:extLst>
          </p:cNvPr>
          <p:cNvGrpSpPr/>
          <p:nvPr/>
        </p:nvGrpSpPr>
        <p:grpSpPr>
          <a:xfrm>
            <a:off x="3573775" y="1181545"/>
            <a:ext cx="7354749" cy="4406402"/>
            <a:chOff x="3573775" y="1176402"/>
            <a:chExt cx="7354749" cy="4406402"/>
          </a:xfrm>
        </p:grpSpPr>
        <p:sp>
          <p:nvSpPr>
            <p:cNvPr id="19" name="Rectangle 18">
              <a:extLst>
                <a:ext uri="{FF2B5EF4-FFF2-40B4-BE49-F238E27FC236}">
                  <a16:creationId xmlns:a16="http://schemas.microsoft.com/office/drawing/2014/main" id="{34690461-4E0F-FD00-E7E7-95125DE7A249}"/>
                </a:ext>
              </a:extLst>
            </p:cNvPr>
            <p:cNvSpPr/>
            <p:nvPr/>
          </p:nvSpPr>
          <p:spPr>
            <a:xfrm>
              <a:off x="3573775" y="1176402"/>
              <a:ext cx="7354749" cy="587335"/>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a:latin typeface="Arial" panose="020B0604020202020204" pitchFamily="34" charset="0"/>
                  <a:cs typeface="Arial" panose="020B0604020202020204" pitchFamily="34" charset="0"/>
                </a:rPr>
                <a:t>Casualty reserving</a:t>
              </a:r>
            </a:p>
          </p:txBody>
        </p:sp>
        <p:sp>
          <p:nvSpPr>
            <p:cNvPr id="20" name="Rectangle 19">
              <a:extLst>
                <a:ext uri="{FF2B5EF4-FFF2-40B4-BE49-F238E27FC236}">
                  <a16:creationId xmlns:a16="http://schemas.microsoft.com/office/drawing/2014/main" id="{A9FECB06-7D60-93AB-CB3D-740238544F34}"/>
                </a:ext>
              </a:extLst>
            </p:cNvPr>
            <p:cNvSpPr/>
            <p:nvPr/>
          </p:nvSpPr>
          <p:spPr>
            <a:xfrm>
              <a:off x="3573775" y="1940215"/>
              <a:ext cx="7354749" cy="587335"/>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a:latin typeface="Arial" panose="020B0604020202020204" pitchFamily="34" charset="0"/>
                  <a:cs typeface="Arial" panose="020B0604020202020204" pitchFamily="34" charset="0"/>
                </a:rPr>
                <a:t>Macroeconomic and geopolitical risks</a:t>
              </a:r>
            </a:p>
          </p:txBody>
        </p:sp>
        <p:sp>
          <p:nvSpPr>
            <p:cNvPr id="21" name="Rectangle 20">
              <a:extLst>
                <a:ext uri="{FF2B5EF4-FFF2-40B4-BE49-F238E27FC236}">
                  <a16:creationId xmlns:a16="http://schemas.microsoft.com/office/drawing/2014/main" id="{F304CB69-4C8D-A9BB-329F-D8AD8EC36DB8}"/>
                </a:ext>
              </a:extLst>
            </p:cNvPr>
            <p:cNvSpPr/>
            <p:nvPr/>
          </p:nvSpPr>
          <p:spPr>
            <a:xfrm>
              <a:off x="3573775" y="3467841"/>
              <a:ext cx="7354749" cy="587335"/>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dirty="0">
                  <a:latin typeface="Arial"/>
                  <a:cs typeface="Arial"/>
                </a:rPr>
                <a:t>Artificial Intelligence</a:t>
              </a:r>
              <a:endParaRPr lang="en-GB" sz="24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6BE9D1A-D747-AF44-2B11-041A576BCBF8}"/>
                </a:ext>
              </a:extLst>
            </p:cNvPr>
            <p:cNvSpPr/>
            <p:nvPr/>
          </p:nvSpPr>
          <p:spPr>
            <a:xfrm>
              <a:off x="3573775" y="4231654"/>
              <a:ext cx="7354749" cy="587336"/>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a:latin typeface="Arial" panose="020B0604020202020204" pitchFamily="34" charset="0"/>
                  <a:cs typeface="Arial" panose="020B0604020202020204" pitchFamily="34" charset="0"/>
                </a:rPr>
                <a:t>Cyber risks</a:t>
              </a:r>
            </a:p>
          </p:txBody>
        </p:sp>
        <p:sp>
          <p:nvSpPr>
            <p:cNvPr id="8" name="Rectangle 7">
              <a:extLst>
                <a:ext uri="{FF2B5EF4-FFF2-40B4-BE49-F238E27FC236}">
                  <a16:creationId xmlns:a16="http://schemas.microsoft.com/office/drawing/2014/main" id="{AF340268-B869-486C-76C0-BDBB787833A9}"/>
                </a:ext>
              </a:extLst>
            </p:cNvPr>
            <p:cNvSpPr/>
            <p:nvPr/>
          </p:nvSpPr>
          <p:spPr>
            <a:xfrm>
              <a:off x="3573775" y="4995467"/>
              <a:ext cx="7354749" cy="587337"/>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a:latin typeface="Arial" panose="020B0604020202020204" pitchFamily="34" charset="0"/>
                  <a:cs typeface="Arial" panose="020B0604020202020204" pitchFamily="34" charset="0"/>
                </a:rPr>
                <a:t>Private credit</a:t>
              </a:r>
            </a:p>
          </p:txBody>
        </p:sp>
        <p:sp>
          <p:nvSpPr>
            <p:cNvPr id="10" name="Rectangle 9">
              <a:extLst>
                <a:ext uri="{FF2B5EF4-FFF2-40B4-BE49-F238E27FC236}">
                  <a16:creationId xmlns:a16="http://schemas.microsoft.com/office/drawing/2014/main" id="{405F7C69-F174-BCCA-BAE0-C9295E2ACAB9}"/>
                </a:ext>
              </a:extLst>
            </p:cNvPr>
            <p:cNvSpPr/>
            <p:nvPr/>
          </p:nvSpPr>
          <p:spPr>
            <a:xfrm>
              <a:off x="3573775" y="2704028"/>
              <a:ext cx="7354749" cy="587335"/>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a:latin typeface="Arial" panose="020B0604020202020204" pitchFamily="34" charset="0"/>
                  <a:cs typeface="Arial" panose="020B0604020202020204" pitchFamily="34" charset="0"/>
                </a:rPr>
                <a:t>Climate change</a:t>
              </a:r>
            </a:p>
          </p:txBody>
        </p:sp>
      </p:grpSp>
    </p:spTree>
    <p:extLst>
      <p:ext uri="{BB962C8B-B14F-4D97-AF65-F5344CB8AC3E}">
        <p14:creationId xmlns:p14="http://schemas.microsoft.com/office/powerpoint/2010/main" val="152144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159D3-0250-C98F-5D99-10B6067CE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0A1EDB-6878-635B-6655-9D418F94E692}"/>
              </a:ext>
            </a:extLst>
          </p:cNvPr>
          <p:cNvSpPr>
            <a:spLocks noGrp="1"/>
          </p:cNvSpPr>
          <p:nvPr>
            <p:ph type="title"/>
          </p:nvPr>
        </p:nvSpPr>
        <p:spPr/>
        <p:txBody>
          <a:bodyPr>
            <a:normAutofit/>
          </a:bodyPr>
          <a:lstStyle/>
          <a:p>
            <a:r>
              <a:rPr lang="en-GB"/>
              <a:t>Longer Term</a:t>
            </a:r>
          </a:p>
        </p:txBody>
      </p:sp>
      <p:sp>
        <p:nvSpPr>
          <p:cNvPr id="3" name="Slide Number Placeholder 2">
            <a:extLst>
              <a:ext uri="{FF2B5EF4-FFF2-40B4-BE49-F238E27FC236}">
                <a16:creationId xmlns:a16="http://schemas.microsoft.com/office/drawing/2014/main" id="{B2121FDA-C76F-FAD2-F583-564CEAD2697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E2E40B03-C77F-E635-1484-F8940EC3EF5A}"/>
              </a:ext>
            </a:extLst>
          </p:cNvPr>
          <p:cNvSpPr>
            <a:spLocks noGrp="1"/>
          </p:cNvSpPr>
          <p:nvPr>
            <p:ph type="body" sz="quarter" idx="10"/>
          </p:nvPr>
        </p:nvSpPr>
        <p:spPr/>
        <p:txBody>
          <a:bodyPr/>
          <a:lstStyle/>
          <a:p>
            <a:endParaRPr lang="en-GB"/>
          </a:p>
        </p:txBody>
      </p:sp>
      <p:sp>
        <p:nvSpPr>
          <p:cNvPr id="5" name="Rectangle 4">
            <a:extLst>
              <a:ext uri="{FF2B5EF4-FFF2-40B4-BE49-F238E27FC236}">
                <a16:creationId xmlns:a16="http://schemas.microsoft.com/office/drawing/2014/main" id="{33E42A4D-BF65-9308-7203-21060808958D}"/>
              </a:ext>
            </a:extLst>
          </p:cNvPr>
          <p:cNvSpPr/>
          <p:nvPr/>
        </p:nvSpPr>
        <p:spPr>
          <a:xfrm>
            <a:off x="457203" y="1073150"/>
            <a:ext cx="11255372" cy="4617668"/>
          </a:xfrm>
          <a:prstGeom prst="rect">
            <a:avLst/>
          </a:prstGeom>
          <a:solidFill>
            <a:srgbClr val="E1F4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4F23BB86-0E66-3F49-89EE-518E6CE33971}"/>
              </a:ext>
            </a:extLst>
          </p:cNvPr>
          <p:cNvSpPr txBox="1">
            <a:spLocks noChangeAspect="1"/>
          </p:cNvSpPr>
          <p:nvPr/>
        </p:nvSpPr>
        <p:spPr>
          <a:xfrm>
            <a:off x="548639" y="1176402"/>
            <a:ext cx="2716563" cy="4411545"/>
          </a:xfrm>
          <a:prstGeom prst="rect">
            <a:avLst/>
          </a:prstGeom>
          <a:solidFill>
            <a:srgbClr val="00265D"/>
          </a:solidFill>
          <a:effectLst>
            <a:outerShdw blurRad="50800" dist="38100" dir="2700000" algn="tl" rotWithShape="0">
              <a:prstClr val="black">
                <a:alpha val="40000"/>
              </a:prstClr>
            </a:outerShdw>
          </a:effectLst>
        </p:spPr>
        <p:txBody>
          <a:bodyPr lIns="0" r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3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Opportunities</a:t>
            </a:r>
            <a:endParaRPr lang="en-GB" sz="3200" b="1">
              <a:solidFill>
                <a:srgbClr val="FFFFFF"/>
              </a:solidFill>
            </a:endParaRPr>
          </a:p>
        </p:txBody>
      </p:sp>
      <p:grpSp>
        <p:nvGrpSpPr>
          <p:cNvPr id="9" name="Group 8">
            <a:extLst>
              <a:ext uri="{FF2B5EF4-FFF2-40B4-BE49-F238E27FC236}">
                <a16:creationId xmlns:a16="http://schemas.microsoft.com/office/drawing/2014/main" id="{D6C409E2-EE5A-5BFD-221E-4A9D8CAB0ABF}"/>
              </a:ext>
            </a:extLst>
          </p:cNvPr>
          <p:cNvGrpSpPr/>
          <p:nvPr/>
        </p:nvGrpSpPr>
        <p:grpSpPr>
          <a:xfrm>
            <a:off x="3573779" y="1299191"/>
            <a:ext cx="7354749" cy="4236560"/>
            <a:chOff x="3573779" y="2052298"/>
            <a:chExt cx="7354749" cy="4880336"/>
          </a:xfrm>
        </p:grpSpPr>
        <p:grpSp>
          <p:nvGrpSpPr>
            <p:cNvPr id="11" name="Group 10">
              <a:extLst>
                <a:ext uri="{FF2B5EF4-FFF2-40B4-BE49-F238E27FC236}">
                  <a16:creationId xmlns:a16="http://schemas.microsoft.com/office/drawing/2014/main" id="{75406103-444C-E788-743A-8F91F48EB27B}"/>
                </a:ext>
              </a:extLst>
            </p:cNvPr>
            <p:cNvGrpSpPr/>
            <p:nvPr/>
          </p:nvGrpSpPr>
          <p:grpSpPr>
            <a:xfrm>
              <a:off x="3573779" y="2052298"/>
              <a:ext cx="7354749" cy="2829439"/>
              <a:chOff x="-354636" y="1682542"/>
              <a:chExt cx="7109994" cy="1927445"/>
            </a:xfrm>
            <a:effectLst>
              <a:outerShdw blurRad="50800" dist="38100" dir="2700000" algn="tl" rotWithShape="0">
                <a:prstClr val="black">
                  <a:alpha val="40000"/>
                </a:prstClr>
              </a:outerShdw>
            </a:effectLst>
          </p:grpSpPr>
          <p:sp>
            <p:nvSpPr>
              <p:cNvPr id="19" name="Rectangle 18">
                <a:extLst>
                  <a:ext uri="{FF2B5EF4-FFF2-40B4-BE49-F238E27FC236}">
                    <a16:creationId xmlns:a16="http://schemas.microsoft.com/office/drawing/2014/main" id="{CAA66B83-DF71-03D3-CFC6-638298768ACB}"/>
                  </a:ext>
                </a:extLst>
              </p:cNvPr>
              <p:cNvSpPr/>
              <p:nvPr/>
            </p:nvSpPr>
            <p:spPr>
              <a:xfrm>
                <a:off x="-354636" y="1682542"/>
                <a:ext cx="7109994" cy="530352"/>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a:latin typeface="Arial" panose="020B0604020202020204" pitchFamily="34" charset="0"/>
                    <a:cs typeface="Arial" panose="020B0604020202020204" pitchFamily="34" charset="0"/>
                  </a:rPr>
                  <a:t>Ongoing capital efficiency through </a:t>
                </a:r>
                <a:br>
                  <a:rPr lang="en-GB" sz="2400" b="1">
                    <a:latin typeface="Arial" panose="020B0604020202020204" pitchFamily="34" charset="0"/>
                    <a:cs typeface="Arial" panose="020B0604020202020204" pitchFamily="34" charset="0"/>
                  </a:rPr>
                </a:br>
                <a:r>
                  <a:rPr lang="en-GB" sz="2400" b="1">
                    <a:latin typeface="Arial" panose="020B0604020202020204" pitchFamily="34" charset="0"/>
                    <a:cs typeface="Arial" panose="020B0604020202020204" pitchFamily="34" charset="0"/>
                  </a:rPr>
                  <a:t>capital markets</a:t>
                </a:r>
              </a:p>
            </p:txBody>
          </p:sp>
          <p:sp>
            <p:nvSpPr>
              <p:cNvPr id="20" name="Rectangle 19">
                <a:extLst>
                  <a:ext uri="{FF2B5EF4-FFF2-40B4-BE49-F238E27FC236}">
                    <a16:creationId xmlns:a16="http://schemas.microsoft.com/office/drawing/2014/main" id="{87F76960-4C14-56DA-9D66-D2321ADF44D8}"/>
                  </a:ext>
                </a:extLst>
              </p:cNvPr>
              <p:cNvSpPr/>
              <p:nvPr/>
            </p:nvSpPr>
            <p:spPr>
              <a:xfrm>
                <a:off x="-354636" y="2381088"/>
                <a:ext cx="7109994" cy="530352"/>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a:latin typeface="Arial" panose="020B0604020202020204" pitchFamily="34" charset="0"/>
                    <a:cs typeface="Arial" panose="020B0604020202020204" pitchFamily="34" charset="0"/>
                  </a:rPr>
                  <a:t>Addressing the protection gap</a:t>
                </a:r>
              </a:p>
            </p:txBody>
          </p:sp>
          <p:sp>
            <p:nvSpPr>
              <p:cNvPr id="21" name="Rectangle 20">
                <a:extLst>
                  <a:ext uri="{FF2B5EF4-FFF2-40B4-BE49-F238E27FC236}">
                    <a16:creationId xmlns:a16="http://schemas.microsoft.com/office/drawing/2014/main" id="{E987D5F9-82AD-51C5-AF97-9C1DCCB73885}"/>
                  </a:ext>
                </a:extLst>
              </p:cNvPr>
              <p:cNvSpPr/>
              <p:nvPr/>
            </p:nvSpPr>
            <p:spPr>
              <a:xfrm>
                <a:off x="-354636" y="3079635"/>
                <a:ext cx="7109994" cy="530352"/>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a:latin typeface="Arial" panose="020B0604020202020204" pitchFamily="34" charset="0"/>
                    <a:cs typeface="Arial" panose="020B0604020202020204" pitchFamily="34" charset="0"/>
                  </a:rPr>
                  <a:t>Changing demographics</a:t>
                </a:r>
              </a:p>
            </p:txBody>
          </p:sp>
        </p:grpSp>
        <p:sp>
          <p:nvSpPr>
            <p:cNvPr id="7" name="Rectangle 6">
              <a:extLst>
                <a:ext uri="{FF2B5EF4-FFF2-40B4-BE49-F238E27FC236}">
                  <a16:creationId xmlns:a16="http://schemas.microsoft.com/office/drawing/2014/main" id="{CE732BA9-76AE-8431-ABD9-F6019892B443}"/>
                </a:ext>
              </a:extLst>
            </p:cNvPr>
            <p:cNvSpPr/>
            <p:nvPr/>
          </p:nvSpPr>
          <p:spPr>
            <a:xfrm>
              <a:off x="3573779" y="5128642"/>
              <a:ext cx="7354749" cy="778543"/>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a:latin typeface="Arial" panose="020B0604020202020204" pitchFamily="34" charset="0"/>
                  <a:cs typeface="Arial" panose="020B0604020202020204" pitchFamily="34" charset="0"/>
                </a:rPr>
                <a:t>Technology, Artificial Intelligence</a:t>
              </a:r>
            </a:p>
          </p:txBody>
        </p:sp>
        <p:sp>
          <p:nvSpPr>
            <p:cNvPr id="8" name="Rectangle 7">
              <a:extLst>
                <a:ext uri="{FF2B5EF4-FFF2-40B4-BE49-F238E27FC236}">
                  <a16:creationId xmlns:a16="http://schemas.microsoft.com/office/drawing/2014/main" id="{72FE9B3E-A1DB-A63C-5CBE-B62A0C35E864}"/>
                </a:ext>
              </a:extLst>
            </p:cNvPr>
            <p:cNvSpPr/>
            <p:nvPr/>
          </p:nvSpPr>
          <p:spPr>
            <a:xfrm>
              <a:off x="3573779" y="6154089"/>
              <a:ext cx="7354749" cy="778545"/>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lvl="0" algn="ctr" defTabSz="800100">
                <a:lnSpc>
                  <a:spcPct val="90000"/>
                </a:lnSpc>
                <a:spcBef>
                  <a:spcPct val="0"/>
                </a:spcBef>
                <a:spcAft>
                  <a:spcPct val="35000"/>
                </a:spcAft>
              </a:pPr>
              <a:r>
                <a:rPr lang="en-GB" sz="2400" b="1">
                  <a:latin typeface="Arial" panose="020B0604020202020204" pitchFamily="34" charset="0"/>
                  <a:cs typeface="Arial" panose="020B0604020202020204" pitchFamily="34" charset="0"/>
                </a:rPr>
                <a:t>Cyber and other ‘new’ markets</a:t>
              </a:r>
            </a:p>
          </p:txBody>
        </p:sp>
      </p:grpSp>
    </p:spTree>
    <p:extLst>
      <p:ext uri="{BB962C8B-B14F-4D97-AF65-F5344CB8AC3E}">
        <p14:creationId xmlns:p14="http://schemas.microsoft.com/office/powerpoint/2010/main" val="3803093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ECFE7-A805-4C84-99D7-5C0E02B23A5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7" name="Text Placeholder 6">
            <a:extLst>
              <a:ext uri="{FF2B5EF4-FFF2-40B4-BE49-F238E27FC236}">
                <a16:creationId xmlns:a16="http://schemas.microsoft.com/office/drawing/2014/main" id="{5C6486E0-16EB-A602-B4CB-2671C3F8F1E0}"/>
              </a:ext>
            </a:extLst>
          </p:cNvPr>
          <p:cNvSpPr>
            <a:spLocks noGrp="1"/>
          </p:cNvSpPr>
          <p:nvPr>
            <p:ph type="body" sz="quarter" idx="11"/>
          </p:nvPr>
        </p:nvSpPr>
        <p:spPr/>
        <p:txBody>
          <a:bodyPr/>
          <a:lstStyle/>
          <a:p>
            <a:pPr marL="0" lvl="2" algn="ctr">
              <a:lnSpc>
                <a:spcPct val="100000"/>
              </a:lnSpc>
              <a:spcBef>
                <a:spcPts val="0"/>
              </a:spcBef>
            </a:pPr>
            <a:r>
              <a:rPr lang="en-GB" sz="2800" b="1" dirty="0">
                <a:solidFill>
                  <a:prstClr val="white"/>
                </a:solidFill>
                <a:latin typeface="Arial" panose="020B0604020202020204" pitchFamily="34" charset="0"/>
                <a:cs typeface="Arial" panose="020B0604020202020204" pitchFamily="34" charset="0"/>
              </a:rPr>
              <a:t>Expectations and Key Themes</a:t>
            </a:r>
          </a:p>
        </p:txBody>
      </p:sp>
    </p:spTree>
    <p:extLst>
      <p:ext uri="{BB962C8B-B14F-4D97-AF65-F5344CB8AC3E}">
        <p14:creationId xmlns:p14="http://schemas.microsoft.com/office/powerpoint/2010/main" val="2871089013"/>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C24B9-6889-A99D-4F57-0528015AA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82889-7CF8-D387-6F37-5193B4C5F460}"/>
              </a:ext>
            </a:extLst>
          </p:cNvPr>
          <p:cNvSpPr>
            <a:spLocks noGrp="1"/>
          </p:cNvSpPr>
          <p:nvPr>
            <p:ph type="title"/>
          </p:nvPr>
        </p:nvSpPr>
        <p:spPr/>
        <p:txBody>
          <a:bodyPr anchor="b">
            <a:normAutofit/>
          </a:bodyPr>
          <a:lstStyle/>
          <a:p>
            <a:r>
              <a:rPr lang="en-US"/>
              <a:t>AM Best’s Expectations – The Next 12 Months</a:t>
            </a:r>
          </a:p>
        </p:txBody>
      </p:sp>
      <p:sp>
        <p:nvSpPr>
          <p:cNvPr id="3" name="Slide Number Placeholder 2">
            <a:extLst>
              <a:ext uri="{FF2B5EF4-FFF2-40B4-BE49-F238E27FC236}">
                <a16:creationId xmlns:a16="http://schemas.microsoft.com/office/drawing/2014/main" id="{A238CA38-4B77-F65C-CA12-66C6AC6879B1}"/>
              </a:ext>
            </a:extLst>
          </p:cNvPr>
          <p:cNvSpPr>
            <a:spLocks noGrp="1"/>
          </p:cNvSpPr>
          <p:nvPr>
            <p:ph type="sldNum" sz="quarter" idx="4"/>
          </p:nvPr>
        </p:nvSpPr>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24</a:t>
            </a:fld>
            <a:endParaRPr kumimoji="0" lang="en-US"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6CDB2AF8-772F-1AE8-D92E-3C304AE01D87}"/>
              </a:ext>
            </a:extLst>
          </p:cNvPr>
          <p:cNvSpPr>
            <a:spLocks noGrp="1"/>
          </p:cNvSpPr>
          <p:nvPr>
            <p:ph type="body" sz="quarter" idx="10"/>
          </p:nvPr>
        </p:nvSpPr>
        <p:spPr/>
        <p:txBody>
          <a:bodyPr/>
          <a:lstStyle/>
          <a:p>
            <a:endParaRPr lang="en-GB"/>
          </a:p>
        </p:txBody>
      </p:sp>
      <p:sp>
        <p:nvSpPr>
          <p:cNvPr id="5" name="Rectangle 4">
            <a:extLst>
              <a:ext uri="{FF2B5EF4-FFF2-40B4-BE49-F238E27FC236}">
                <a16:creationId xmlns:a16="http://schemas.microsoft.com/office/drawing/2014/main" id="{F27BFE75-7D3F-5BCC-623F-AAE0E15FCEC8}"/>
              </a:ext>
            </a:extLst>
          </p:cNvPr>
          <p:cNvSpPr/>
          <p:nvPr/>
        </p:nvSpPr>
        <p:spPr>
          <a:xfrm>
            <a:off x="442914" y="1089455"/>
            <a:ext cx="5040000" cy="864000"/>
          </a:xfrm>
          <a:prstGeom prst="rect">
            <a:avLst/>
          </a:pr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68581" rIns="36000" bIns="68581" numCol="1" spcCol="1270" anchor="ctr" anchorCtr="0">
            <a:noAutofit/>
          </a:bodyPr>
          <a:lstStyle/>
          <a:p>
            <a:pPr marL="0" marR="0" lvl="0" indent="0" algn="ctr" defTabSz="800100" rtl="0" eaLnBrk="1" fontAlgn="auto" latinLnBrk="0" hangingPunct="1">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Operating results remain strong – </a:t>
            </a:r>
            <a:b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exceeding c</a:t>
            </a:r>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ost of capital</a:t>
            </a: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endParaRPr kumimoji="0" lang="en-US" sz="1800" b="1" i="0" u="none" strike="sng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ABEED089-A9A0-1272-C780-DA754DA5DEE2}"/>
              </a:ext>
            </a:extLst>
          </p:cNvPr>
          <p:cNvSpPr/>
          <p:nvPr/>
        </p:nvSpPr>
        <p:spPr>
          <a:xfrm>
            <a:off x="442913" y="2106421"/>
            <a:ext cx="5040000" cy="864000"/>
          </a:xfrm>
          <a:prstGeom prst="rect">
            <a:avLst/>
          </a:pr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68581" rIns="36000" bIns="68581" numCol="1" spcCol="1270" anchor="ctr" anchorCtr="0">
            <a:noAutofit/>
          </a:bodyPr>
          <a:lstStyle/>
          <a:p>
            <a:pPr marL="0" marR="0" lvl="0" indent="0" algn="ctr" defTabSz="800100" rtl="0" eaLnBrk="1" fontAlgn="auto" latinLnBrk="0" hangingPunct="1">
              <a:lnSpc>
                <a:spcPct val="100000"/>
              </a:lnSpc>
              <a:spcBef>
                <a:spcPct val="0"/>
              </a:spcBef>
              <a:spcAft>
                <a:spcPts val="30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Rate movements – </a:t>
            </a:r>
            <a:b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greater differentiation by cedent, layer</a:t>
            </a:r>
            <a:r>
              <a:rPr lang="en-GB" b="1">
                <a:solidFill>
                  <a:srgbClr val="FFFFFF"/>
                </a:solidFill>
                <a:latin typeface="Arial" panose="020B0604020202020204" pitchFamily="34" charset="0"/>
                <a:cs typeface="Arial" panose="020B0604020202020204" pitchFamily="34" charset="0"/>
              </a:rPr>
              <a:t>, </a:t>
            </a:r>
            <a:br>
              <a:rPr lang="en-GB" b="1">
                <a:solidFill>
                  <a:srgbClr val="FFFFFF"/>
                </a:solidFill>
                <a:latin typeface="Arial" panose="020B0604020202020204" pitchFamily="34" charset="0"/>
                <a:cs typeface="Arial" panose="020B0604020202020204" pitchFamily="34" charset="0"/>
              </a:rPr>
            </a:br>
            <a:r>
              <a:rPr lang="en-GB" b="1">
                <a:solidFill>
                  <a:srgbClr val="FFFFFF"/>
                </a:solidFill>
                <a:latin typeface="Arial" panose="020B0604020202020204" pitchFamily="34" charset="0"/>
                <a:cs typeface="Arial" panose="020B0604020202020204" pitchFamily="34" charset="0"/>
              </a:rPr>
              <a:t>and geography</a:t>
            </a:r>
            <a:endPar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2DA81EFC-EA92-9F87-2DFC-CDD743B1ED09}"/>
              </a:ext>
            </a:extLst>
          </p:cNvPr>
          <p:cNvSpPr/>
          <p:nvPr/>
        </p:nvSpPr>
        <p:spPr>
          <a:xfrm>
            <a:off x="460792" y="3120218"/>
            <a:ext cx="5040000" cy="864000"/>
          </a:xfrm>
          <a:prstGeom prst="rect">
            <a:avLst/>
          </a:pr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68581" rIns="36000" bIns="68580" numCol="1" spcCol="1270" anchor="ctr" anchorCtr="0">
            <a:noAutofit/>
          </a:bodyPr>
          <a:lstStyle/>
          <a:p>
            <a:pPr marL="0" marR="0" lvl="0" indent="0" algn="ctr" defTabSz="8001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Retention levels – </a:t>
            </a:r>
            <a:b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discipline maintained </a:t>
            </a:r>
          </a:p>
        </p:txBody>
      </p:sp>
      <p:sp>
        <p:nvSpPr>
          <p:cNvPr id="14" name="Rectangle 13">
            <a:extLst>
              <a:ext uri="{FF2B5EF4-FFF2-40B4-BE49-F238E27FC236}">
                <a16:creationId xmlns:a16="http://schemas.microsoft.com/office/drawing/2014/main" id="{6D449777-2AD1-E407-3DA7-14216A9E674B}"/>
              </a:ext>
            </a:extLst>
          </p:cNvPr>
          <p:cNvSpPr/>
          <p:nvPr/>
        </p:nvSpPr>
        <p:spPr>
          <a:xfrm>
            <a:off x="6408280" y="2106421"/>
            <a:ext cx="5040000" cy="864000"/>
          </a:xfrm>
          <a:prstGeom prst="rect">
            <a:avLst/>
          </a:pr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68581" rIns="36000" bIns="68580" numCol="1" spcCol="1270" anchor="ctr" anchorCtr="0">
            <a:noAutofit/>
          </a:bodyPr>
          <a:lstStyle/>
          <a:p>
            <a:pPr marL="0" marR="0" lvl="0" indent="0" algn="ctr" defTabSz="8001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Macroeconomic uncertainty remains</a:t>
            </a:r>
          </a:p>
        </p:txBody>
      </p:sp>
      <p:sp>
        <p:nvSpPr>
          <p:cNvPr id="16" name="Rectangle 15">
            <a:extLst>
              <a:ext uri="{FF2B5EF4-FFF2-40B4-BE49-F238E27FC236}">
                <a16:creationId xmlns:a16="http://schemas.microsoft.com/office/drawing/2014/main" id="{8BA58B36-EAB6-C0C4-B4BB-A0AF2FB32B26}"/>
              </a:ext>
            </a:extLst>
          </p:cNvPr>
          <p:cNvSpPr/>
          <p:nvPr/>
        </p:nvSpPr>
        <p:spPr>
          <a:xfrm>
            <a:off x="6408280" y="1089455"/>
            <a:ext cx="5040000" cy="864000"/>
          </a:xfrm>
          <a:prstGeom prst="rect">
            <a:avLst/>
          </a:pr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68581" rIns="36000" bIns="68580" numCol="1" spcCol="1270" anchor="ctr" anchorCtr="0">
            <a:noAutofit/>
          </a:bodyPr>
          <a:lstStyle/>
          <a:p>
            <a:pPr marL="0" marR="0" lvl="0" indent="0" algn="ctr" defTabSz="800100" rtl="0" eaLnBrk="1" fontAlgn="auto" latinLnBrk="0" hangingPunct="1">
              <a:lnSpc>
                <a:spcPct val="100000"/>
              </a:lnSpc>
              <a:spcBef>
                <a:spcPct val="0"/>
              </a:spcBef>
              <a:spcAft>
                <a:spcPts val="30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New </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capital – </a:t>
            </a:r>
          </a:p>
          <a:p>
            <a:pPr marL="0" marR="0" lvl="0" indent="0" algn="ctr" defTabSz="800100" rtl="0" eaLnBrk="1" fontAlgn="auto" latinLnBrk="0" hangingPunct="1">
              <a:lnSpc>
                <a:spcPct val="100000"/>
              </a:lnSpc>
              <a:spcBef>
                <a:spcPct val="0"/>
              </a:spcBef>
              <a:spcAft>
                <a:spcPts val="600"/>
              </a:spcAft>
              <a:buClrTx/>
              <a:buSzTx/>
              <a:buFont typeface="Wingdings" panose="05000000000000000000" pitchFamily="2" charset="2"/>
              <a:buNone/>
              <a:tabLst/>
              <a:defRPr/>
            </a:pPr>
            <a:r>
              <a:rPr lang="en-US" b="1" dirty="0">
                <a:solidFill>
                  <a:schemeClr val="bg1"/>
                </a:solidFill>
                <a:latin typeface="Arial" panose="020B0604020202020204" pitchFamily="34" charset="0"/>
                <a:cs typeface="Arial" panose="020B0604020202020204" pitchFamily="34" charset="0"/>
              </a:rPr>
              <a:t>internal generation / established players</a:t>
            </a:r>
            <a:endPar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D54A6527-8D7F-F4BE-C634-AF4349D74B67}"/>
              </a:ext>
            </a:extLst>
          </p:cNvPr>
          <p:cNvSpPr/>
          <p:nvPr/>
        </p:nvSpPr>
        <p:spPr>
          <a:xfrm>
            <a:off x="6408280" y="3120218"/>
            <a:ext cx="5040000" cy="864000"/>
          </a:xfrm>
          <a:prstGeom prst="rect">
            <a:avLst/>
          </a:pr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68581" rIns="36000" bIns="68580" numCol="1" spcCol="1270" anchor="ctr" anchorCtr="0">
            <a:noAutofit/>
          </a:bodyPr>
          <a:lstStyle/>
          <a:p>
            <a:pPr lvl="0" algn="ctr" defTabSz="800100">
              <a:spcBef>
                <a:spcPct val="0"/>
              </a:spcBef>
              <a:spcAft>
                <a:spcPts val="600"/>
              </a:spcAft>
              <a:defRPr/>
            </a:pPr>
            <a:r>
              <a:rPr lang="en-GB" b="1">
                <a:solidFill>
                  <a:schemeClr val="bg1"/>
                </a:solidFill>
                <a:latin typeface="Arial" panose="020B0604020202020204" pitchFamily="34" charset="0"/>
                <a:cs typeface="Arial" panose="020B0604020202020204" pitchFamily="34" charset="0"/>
              </a:rPr>
              <a:t>Alternative capital embedded in</a:t>
            </a:r>
            <a:br>
              <a:rPr lang="en-GB" b="1">
                <a:solidFill>
                  <a:schemeClr val="bg1"/>
                </a:solidFill>
                <a:latin typeface="Arial" panose="020B0604020202020204" pitchFamily="34" charset="0"/>
                <a:cs typeface="Arial" panose="020B0604020202020204" pitchFamily="34" charset="0"/>
              </a:rPr>
            </a:br>
            <a:r>
              <a:rPr lang="en-GB" b="1">
                <a:solidFill>
                  <a:schemeClr val="bg1"/>
                </a:solidFill>
                <a:latin typeface="Arial" panose="020B0604020202020204" pitchFamily="34" charset="0"/>
                <a:cs typeface="Arial" panose="020B0604020202020204" pitchFamily="34" charset="0"/>
              </a:rPr>
              <a:t>capital structures</a:t>
            </a:r>
          </a:p>
        </p:txBody>
      </p:sp>
    </p:spTree>
    <p:extLst>
      <p:ext uri="{BB962C8B-B14F-4D97-AF65-F5344CB8AC3E}">
        <p14:creationId xmlns:p14="http://schemas.microsoft.com/office/powerpoint/2010/main" val="6240474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210B1-23F9-4024-3479-D481BFDEF1C6}"/>
              </a:ext>
            </a:extLst>
          </p:cNvPr>
          <p:cNvSpPr>
            <a:spLocks noGrp="1"/>
          </p:cNvSpPr>
          <p:nvPr>
            <p:ph type="title"/>
          </p:nvPr>
        </p:nvSpPr>
        <p:spPr/>
        <p:txBody>
          <a:bodyPr anchor="b">
            <a:normAutofit/>
          </a:bodyPr>
          <a:lstStyle/>
          <a:p>
            <a:r>
              <a:rPr lang="en-US"/>
              <a:t>AM Best’s Key Themes – Monte Carlo Rendez-Vous 2025</a:t>
            </a:r>
          </a:p>
        </p:txBody>
      </p:sp>
      <p:sp>
        <p:nvSpPr>
          <p:cNvPr id="3" name="Slide Number Placeholder 2">
            <a:extLst>
              <a:ext uri="{FF2B5EF4-FFF2-40B4-BE49-F238E27FC236}">
                <a16:creationId xmlns:a16="http://schemas.microsoft.com/office/drawing/2014/main" id="{31A934CA-77B0-C498-399C-2091E2FA0AF4}"/>
              </a:ext>
            </a:extLst>
          </p:cNvPr>
          <p:cNvSpPr>
            <a:spLocks noGrp="1"/>
          </p:cNvSpPr>
          <p:nvPr>
            <p:ph type="sldNum" sz="quarter" idx="4"/>
          </p:nvPr>
        </p:nvSpPr>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25</a:t>
            </a:fld>
            <a:endParaRPr kumimoji="0" lang="en-US"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E760A3E9-2463-2551-75DC-5869B9E06BA9}"/>
              </a:ext>
            </a:extLst>
          </p:cNvPr>
          <p:cNvSpPr>
            <a:spLocks noGrp="1"/>
          </p:cNvSpPr>
          <p:nvPr>
            <p:ph type="body" sz="quarter" idx="10"/>
          </p:nvPr>
        </p:nvSpPr>
        <p:spPr/>
        <p:txBody>
          <a:bodyPr/>
          <a:lstStyle/>
          <a:p>
            <a:endParaRPr lang="en-GB"/>
          </a:p>
        </p:txBody>
      </p:sp>
      <p:grpSp>
        <p:nvGrpSpPr>
          <p:cNvPr id="4" name="Group 3">
            <a:extLst>
              <a:ext uri="{FF2B5EF4-FFF2-40B4-BE49-F238E27FC236}">
                <a16:creationId xmlns:a16="http://schemas.microsoft.com/office/drawing/2014/main" id="{86291AF7-CDCF-2954-9223-60C4CF94F127}"/>
              </a:ext>
            </a:extLst>
          </p:cNvPr>
          <p:cNvGrpSpPr/>
          <p:nvPr/>
        </p:nvGrpSpPr>
        <p:grpSpPr>
          <a:xfrm>
            <a:off x="457202" y="1103568"/>
            <a:ext cx="7329337" cy="4800600"/>
            <a:chOff x="-1919284" y="1103568"/>
            <a:chExt cx="6553200" cy="4800600"/>
          </a:xfrm>
        </p:grpSpPr>
        <p:sp>
          <p:nvSpPr>
            <p:cNvPr id="5" name="Rectangle 4">
              <a:extLst>
                <a:ext uri="{FF2B5EF4-FFF2-40B4-BE49-F238E27FC236}">
                  <a16:creationId xmlns:a16="http://schemas.microsoft.com/office/drawing/2014/main" id="{3B8292C9-8FB6-D489-E47C-3B1250D989E9}"/>
                </a:ext>
              </a:extLst>
            </p:cNvPr>
            <p:cNvSpPr/>
            <p:nvPr/>
          </p:nvSpPr>
          <p:spPr>
            <a:xfrm>
              <a:off x="-1919284" y="1103568"/>
              <a:ext cx="6553200" cy="1080000"/>
            </a:xfrm>
            <a:prstGeom prst="rect">
              <a:avLst/>
            </a:pr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68581" rIns="36000" bIns="68581" numCol="1" spcCol="1270" anchor="ctr" anchorCtr="0">
              <a:noAutofit/>
            </a:bodyPr>
            <a:lstStyle/>
            <a:p>
              <a:pPr marL="0" marR="0" lvl="0" indent="0" algn="ctr" defTabSz="800100" rtl="0" eaLnBrk="1" fontAlgn="auto" latinLnBrk="0" hangingPunct="1">
                <a:lnSpc>
                  <a:spcPct val="100000"/>
                </a:lnSpc>
                <a:spcBef>
                  <a:spcPct val="0"/>
                </a:spcBef>
                <a:spcAft>
                  <a:spcPts val="6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Reinsurers remain disciplined </a:t>
              </a:r>
            </a:p>
            <a:p>
              <a:pPr marL="0" marR="0" lvl="0" indent="0" algn="ctr" defTabSz="800100" rtl="0" eaLnBrk="1" fontAlgn="auto" latinLnBrk="0" hangingPunct="1">
                <a:lnSpc>
                  <a:spcPct val="100000"/>
                </a:lnSpc>
                <a:spcBef>
                  <a:spcPct val="0"/>
                </a:spcBef>
                <a:spcAft>
                  <a:spcPts val="6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Payback to investors continues</a:t>
              </a:r>
            </a:p>
          </p:txBody>
        </p:sp>
        <p:sp>
          <p:nvSpPr>
            <p:cNvPr id="8" name="Rectangle 7">
              <a:extLst>
                <a:ext uri="{FF2B5EF4-FFF2-40B4-BE49-F238E27FC236}">
                  <a16:creationId xmlns:a16="http://schemas.microsoft.com/office/drawing/2014/main" id="{1BFFACBA-71E9-E450-A492-00A89AD58A3E}"/>
                </a:ext>
              </a:extLst>
            </p:cNvPr>
            <p:cNvSpPr/>
            <p:nvPr/>
          </p:nvSpPr>
          <p:spPr>
            <a:xfrm>
              <a:off x="-1919284" y="2963868"/>
              <a:ext cx="6553200" cy="1080000"/>
            </a:xfrm>
            <a:prstGeom prst="rect">
              <a:avLst/>
            </a:pr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68581" rIns="36000" bIns="68581" numCol="1" spcCol="1270" anchor="ctr" anchorCtr="0">
              <a:noAutofit/>
            </a:bodyPr>
            <a:lstStyle/>
            <a:p>
              <a:pPr algn="ctr" defTabSz="800100">
                <a:defRPr/>
              </a:pPr>
              <a:r>
                <a:rPr lang="en-US" sz="3200" b="1">
                  <a:solidFill>
                    <a:srgbClr val="FFFFFF"/>
                  </a:solidFill>
                  <a:latin typeface="Arial"/>
                  <a:cs typeface="Arial"/>
                </a:rPr>
                <a:t>Supply / demand equilibrium</a:t>
              </a:r>
              <a:endParaRPr lang="en-US" sz="3200">
                <a:solidFill>
                  <a:srgbClr val="000000"/>
                </a:solidFill>
                <a:latin typeface="Arial"/>
                <a:cs typeface="Arial"/>
              </a:endParaRPr>
            </a:p>
            <a:p>
              <a:pPr marL="0" marR="0" lvl="0" indent="0" algn="ctr" defTabSz="800100">
                <a:lnSpc>
                  <a:spcPct val="100000"/>
                </a:lnSpc>
                <a:spcBef>
                  <a:spcPct val="0"/>
                </a:spcBef>
                <a:spcAft>
                  <a:spcPts val="6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cs typeface="Arial"/>
                </a:rPr>
                <a:t>Maintaining disciplined allocation</a:t>
              </a:r>
              <a:endParaRPr lang="en-US">
                <a:latin typeface="Arial"/>
                <a:cs typeface="Arial"/>
              </a:endParaRPr>
            </a:p>
          </p:txBody>
        </p:sp>
        <p:sp>
          <p:nvSpPr>
            <p:cNvPr id="10" name="Rectangle 9">
              <a:extLst>
                <a:ext uri="{FF2B5EF4-FFF2-40B4-BE49-F238E27FC236}">
                  <a16:creationId xmlns:a16="http://schemas.microsoft.com/office/drawing/2014/main" id="{403A86F0-5B9F-196C-7539-7645AF140CD8}"/>
                </a:ext>
              </a:extLst>
            </p:cNvPr>
            <p:cNvSpPr/>
            <p:nvPr/>
          </p:nvSpPr>
          <p:spPr>
            <a:xfrm>
              <a:off x="-1919284" y="4824168"/>
              <a:ext cx="6553200" cy="1080000"/>
            </a:xfrm>
            <a:prstGeom prst="rect">
              <a:avLst/>
            </a:pr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68580" rIns="36000" bIns="68581" numCol="1" spcCol="1270" anchor="ctr" anchorCtr="0">
              <a:noAutofit/>
            </a:bodyPr>
            <a:lstStyle/>
            <a:p>
              <a:pPr marL="0" marR="0" lvl="0" indent="0" algn="ctr" defTabSz="8001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Positive outlook</a:t>
              </a:r>
              <a:b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Sustainable profitability</a:t>
              </a:r>
            </a:p>
          </p:txBody>
        </p:sp>
      </p:grpSp>
      <p:pic>
        <p:nvPicPr>
          <p:cNvPr id="7" name="Picture 6">
            <a:extLst>
              <a:ext uri="{FF2B5EF4-FFF2-40B4-BE49-F238E27FC236}">
                <a16:creationId xmlns:a16="http://schemas.microsoft.com/office/drawing/2014/main" id="{A940DC8D-B47F-BC7C-319D-BF3DA2E4A7E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27418" y="1103568"/>
            <a:ext cx="3395179" cy="48006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15380606"/>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0701F-F99D-CCD0-A7D9-7FBF9A10316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657887-FFE7-5FED-3B4D-217560E06388}"/>
              </a:ext>
            </a:extLst>
          </p:cNvPr>
          <p:cNvSpPr>
            <a:spLocks noGrp="1"/>
          </p:cNvSpPr>
          <p:nvPr>
            <p:ph sz="quarter" idx="11"/>
          </p:nvPr>
        </p:nvSpPr>
        <p:spPr>
          <a:solidFill>
            <a:srgbClr val="00265D"/>
          </a:solidFill>
        </p:spPr>
        <p:txBody>
          <a:bodyPr>
            <a:normAutofit/>
          </a:bodyPr>
          <a:lstStyle/>
          <a:p>
            <a:r>
              <a:rPr lang="en-GB" sz="5400"/>
              <a:t>Q</a:t>
            </a:r>
            <a:r>
              <a:rPr lang="en-GB" sz="4400"/>
              <a:t>&amp;</a:t>
            </a:r>
            <a:r>
              <a:rPr lang="en-GB" sz="5400"/>
              <a:t>A</a:t>
            </a:r>
          </a:p>
        </p:txBody>
      </p:sp>
    </p:spTree>
    <p:extLst>
      <p:ext uri="{BB962C8B-B14F-4D97-AF65-F5344CB8AC3E}">
        <p14:creationId xmlns:p14="http://schemas.microsoft.com/office/powerpoint/2010/main" val="2829463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61150" y="2921251"/>
            <a:ext cx="5479200" cy="1680133"/>
            <a:chOff x="4470073" y="1100234"/>
            <a:chExt cx="5479200" cy="1680133"/>
          </a:xfrm>
          <a:effectLst>
            <a:outerShdw blurRad="50800" dist="38100" dir="2700000" algn="tl" rotWithShape="0">
              <a:prstClr val="black">
                <a:alpha val="40000"/>
              </a:prstClr>
            </a:outerShdw>
          </a:effectLst>
        </p:grpSpPr>
        <p:pic>
          <p:nvPicPr>
            <p:cNvPr id="9" name="Picture 8">
              <a:hlinkClick r:id="rId2"/>
            </p:cNvPr>
            <p:cNvPicPr>
              <a:picLocks noChangeAspect="1"/>
            </p:cNvPicPr>
            <p:nvPr/>
          </p:nvPicPr>
          <p:blipFill>
            <a:blip r:embed="rId3"/>
            <a:srcRect l="33214" r="33214"/>
            <a:stretch/>
          </p:blipFill>
          <p:spPr>
            <a:xfrm>
              <a:off x="4470073" y="1113567"/>
              <a:ext cx="1666800" cy="1666800"/>
            </a:xfrm>
            <a:prstGeom prst="rect">
              <a:avLst/>
            </a:prstGeom>
          </p:spPr>
        </p:pic>
        <p:sp>
          <p:nvSpPr>
            <p:cNvPr id="7" name="TextBox 6">
              <a:hlinkClick r:id="rId4" tooltip="Click here to go to AM Best's Events page"/>
            </p:cNvPr>
            <p:cNvSpPr txBox="1">
              <a:spLocks/>
            </p:cNvSpPr>
            <p:nvPr/>
          </p:nvSpPr>
          <p:spPr>
            <a:xfrm>
              <a:off x="6136873" y="1100234"/>
              <a:ext cx="3812400" cy="1674000"/>
            </a:xfrm>
            <a:prstGeom prst="rect">
              <a:avLst/>
            </a:prstGeom>
            <a:solidFill>
              <a:schemeClr val="bg2"/>
            </a:solidFill>
          </p:spPr>
          <p:txBody>
            <a:bodyPr wrap="square" tIns="36000" bIns="3600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b="1">
                  <a:solidFill>
                    <a:srgbClr val="0081C6"/>
                  </a:solidFill>
                  <a:latin typeface="Arial" panose="020B0604020202020204" pitchFamily="34" charset="0"/>
                  <a:cs typeface="Arial" panose="020B0604020202020204" pitchFamily="34" charset="0"/>
                </a:rPr>
                <a:t>November 25</a:t>
              </a:r>
              <a:endParaRPr kumimoji="0" lang="en-GB" sz="1800" b="1" i="0" u="none" strike="noStrike" kern="1200" cap="none" spc="0" normalizeH="0" baseline="0" noProof="0" dirty="0">
                <a:ln>
                  <a:noFill/>
                </a:ln>
                <a:solidFill>
                  <a:srgbClr val="0081C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 </a:t>
              </a: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Best’s </a:t>
              </a:r>
              <a:b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Insurance Market Briefing – MENA</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Kempinski Central Avenue Dubai</a:t>
              </a:r>
            </a:p>
          </p:txBody>
        </p:sp>
      </p:grpSp>
      <p:sp>
        <p:nvSpPr>
          <p:cNvPr id="2" name="Title 1"/>
          <p:cNvSpPr>
            <a:spLocks noGrp="1"/>
          </p:cNvSpPr>
          <p:nvPr>
            <p:ph type="title"/>
          </p:nvPr>
        </p:nvSpPr>
        <p:spPr/>
        <p:txBody>
          <a:bodyPr/>
          <a:lstStyle/>
          <a:p>
            <a:r>
              <a:rPr lang="en-GB" dirty="0"/>
              <a:t>AM Best’s Upcoming Events – </a:t>
            </a:r>
            <a:r>
              <a:rPr lang="en-GB"/>
              <a:t>Autumn 2025</a:t>
            </a:r>
            <a:endParaRPr lang="en-GB" dirty="0"/>
          </a:p>
        </p:txBody>
      </p:sp>
      <p:sp>
        <p:nvSpPr>
          <p:cNvPr id="3" name="Slide Number Placeholder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AB95B80B-121B-F538-6135-E36FCB89C392}"/>
              </a:ext>
            </a:extLst>
          </p:cNvPr>
          <p:cNvSpPr>
            <a:spLocks noGrp="1"/>
          </p:cNvSpPr>
          <p:nvPr>
            <p:ph type="body" sz="quarter" idx="10"/>
          </p:nvPr>
        </p:nvSpPr>
        <p:spPr/>
        <p:txBody>
          <a:bodyPr/>
          <a:lstStyle/>
          <a:p>
            <a:endParaRPr lang="en-GB"/>
          </a:p>
        </p:txBody>
      </p:sp>
      <p:sp>
        <p:nvSpPr>
          <p:cNvPr id="8" name="TextBox 7">
            <a:hlinkClick r:id="rId5"/>
            <a:hlinkHover r:id="" action="ppaction://noaction" highlightClick="1"/>
          </p:cNvPr>
          <p:cNvSpPr txBox="1"/>
          <p:nvPr/>
        </p:nvSpPr>
        <p:spPr>
          <a:xfrm>
            <a:off x="2721118" y="4786277"/>
            <a:ext cx="6749763" cy="646331"/>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Click on</a:t>
            </a:r>
            <a:r>
              <a:rPr kumimoji="0" lang="en-GB" sz="1800" b="1"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an event </a:t>
            </a: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 more details and to register, </a:t>
            </a:r>
            <a:b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or </a:t>
            </a:r>
            <a: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visit AM Best’s </a:t>
            </a:r>
            <a:r>
              <a:rPr kumimoji="0" lang="en-GB" sz="1800" b="1" i="0" u="none" strike="noStrike" kern="1200" cap="none" spc="0" normalizeH="0" noProof="0">
                <a:ln>
                  <a:noFill/>
                </a:ln>
                <a:solidFill>
                  <a:srgbClr val="FFFFFF"/>
                </a:solidFill>
                <a:effectLst/>
                <a:uLnTx/>
                <a:uFillTx/>
                <a:latin typeface="Arial" panose="020B0604020202020204" pitchFamily="34" charset="0"/>
                <a:ea typeface="+mn-ea"/>
                <a:cs typeface="Arial" panose="020B0604020202020204" pitchFamily="34" charset="0"/>
              </a:rPr>
              <a:t>events pages</a:t>
            </a:r>
            <a:endPar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8" name="Group 17"/>
          <p:cNvGrpSpPr/>
          <p:nvPr/>
        </p:nvGrpSpPr>
        <p:grpSpPr>
          <a:xfrm>
            <a:off x="6198451" y="1089025"/>
            <a:ext cx="5486400" cy="1674000"/>
            <a:chOff x="565592" y="4406630"/>
            <a:chExt cx="5486400" cy="1674000"/>
          </a:xfrm>
          <a:effectLst>
            <a:outerShdw blurRad="50800" dist="38100" dir="2700000" algn="tl" rotWithShape="0">
              <a:prstClr val="black">
                <a:alpha val="40000"/>
              </a:prstClr>
            </a:outerShdw>
          </a:effectLst>
        </p:grpSpPr>
        <p:sp>
          <p:nvSpPr>
            <p:cNvPr id="11" name="TextBox 10">
              <a:hlinkClick r:id="rId6" tooltip="Click here to go to AM Best's Events page"/>
            </p:cNvPr>
            <p:cNvSpPr txBox="1">
              <a:spLocks/>
            </p:cNvSpPr>
            <p:nvPr/>
          </p:nvSpPr>
          <p:spPr>
            <a:xfrm>
              <a:off x="2239592" y="4406630"/>
              <a:ext cx="3812400" cy="1674000"/>
            </a:xfrm>
            <a:prstGeom prst="rect">
              <a:avLst/>
            </a:prstGeom>
            <a:solidFill>
              <a:schemeClr val="bg2">
                <a:alpha val="87843"/>
              </a:schemeClr>
            </a:solidFill>
          </p:spPr>
          <p:txBody>
            <a:bodyPr wrap="square" tIns="36000" bIns="3600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a:ln>
                    <a:noFill/>
                  </a:ln>
                  <a:solidFill>
                    <a:srgbClr val="0081C6"/>
                  </a:solidFill>
                  <a:effectLst/>
                  <a:uLnTx/>
                  <a:uFillTx/>
                  <a:latin typeface="Arial" panose="020B0604020202020204" pitchFamily="34" charset="0"/>
                  <a:ea typeface="+mn-ea"/>
                  <a:cs typeface="Arial" panose="020B0604020202020204" pitchFamily="34" charset="0"/>
                </a:rPr>
                <a:t>November 6</a:t>
              </a:r>
              <a:endParaRPr kumimoji="0" lang="en-GB" sz="1800" b="1" i="0" u="none" strike="noStrike" kern="1200" cap="none" spc="0" normalizeH="0" baseline="0" noProof="0" dirty="0">
                <a:ln>
                  <a:noFill/>
                </a:ln>
                <a:solidFill>
                  <a:srgbClr val="0081C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 </a:t>
              </a: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Best’s </a:t>
              </a:r>
              <a:b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Europe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Insurance Market &amp; </a:t>
              </a:r>
              <a:b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Methodology Briefings </a:t>
              </a: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London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Convene 200 Aldersgate, St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Paul’s, London</a:t>
              </a:r>
            </a:p>
          </p:txBody>
        </p:sp>
        <p:pic>
          <p:nvPicPr>
            <p:cNvPr id="12" name="Picture 11">
              <a:hlinkClick r:id="rId7"/>
            </p:cNvPr>
            <p:cNvPicPr>
              <a:picLocks/>
            </p:cNvPicPr>
            <p:nvPr/>
          </p:nvPicPr>
          <p:blipFill>
            <a:blip r:embed="rId8"/>
            <a:srcRect l="33214" r="33214"/>
            <a:stretch/>
          </p:blipFill>
          <p:spPr>
            <a:xfrm>
              <a:off x="565592" y="4406630"/>
              <a:ext cx="1674000" cy="1674000"/>
            </a:xfrm>
            <a:prstGeom prst="rect">
              <a:avLst/>
            </a:prstGeom>
            <a:blipFill>
              <a:blip r:embed="rId9"/>
              <a:tile tx="0" ty="0" sx="100000" sy="100000" flip="none" algn="tl"/>
            </a:blipFill>
          </p:spPr>
        </p:pic>
      </p:grpSp>
      <p:grpSp>
        <p:nvGrpSpPr>
          <p:cNvPr id="17" name="Group 16"/>
          <p:cNvGrpSpPr/>
          <p:nvPr/>
        </p:nvGrpSpPr>
        <p:grpSpPr>
          <a:xfrm>
            <a:off x="514644" y="1089025"/>
            <a:ext cx="5486106" cy="1674000"/>
            <a:chOff x="541367" y="2748887"/>
            <a:chExt cx="5486106" cy="1674000"/>
          </a:xfrm>
          <a:effectLst>
            <a:outerShdw blurRad="50800" dist="38100" dir="2700000" algn="tl" rotWithShape="0">
              <a:prstClr val="black">
                <a:alpha val="40000"/>
              </a:prstClr>
            </a:outerShdw>
          </a:effectLst>
        </p:grpSpPr>
        <p:sp>
          <p:nvSpPr>
            <p:cNvPr id="15" name="TextBox 14">
              <a:hlinkClick r:id="rId5" tooltip="Click here to go to AM Best's Events page"/>
            </p:cNvPr>
            <p:cNvSpPr txBox="1">
              <a:spLocks/>
            </p:cNvSpPr>
            <p:nvPr/>
          </p:nvSpPr>
          <p:spPr>
            <a:xfrm>
              <a:off x="2216431" y="2748887"/>
              <a:ext cx="3811042" cy="1674000"/>
            </a:xfrm>
            <a:prstGeom prst="rect">
              <a:avLst/>
            </a:prstGeom>
            <a:solidFill>
              <a:schemeClr val="bg2">
                <a:alpha val="87843"/>
              </a:schemeClr>
            </a:solidFill>
          </p:spPr>
          <p:txBody>
            <a:bodyPr wrap="square" tIns="36000" bIns="3600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a:ln>
                    <a:noFill/>
                  </a:ln>
                  <a:solidFill>
                    <a:srgbClr val="0081C6"/>
                  </a:solidFill>
                  <a:effectLst/>
                  <a:uLnTx/>
                  <a:uFillTx/>
                  <a:latin typeface="Arial" panose="020B0604020202020204" pitchFamily="34" charset="0"/>
                  <a:ea typeface="+mn-ea"/>
                  <a:cs typeface="Arial" panose="020B0604020202020204" pitchFamily="34" charset="0"/>
                </a:rPr>
                <a:t>November 4</a:t>
              </a:r>
              <a:endParaRPr kumimoji="0" lang="en-GB" sz="1800" b="1" i="0" u="none" strike="noStrike" kern="1200" cap="none" spc="0" normalizeH="0" baseline="0" noProof="0" dirty="0">
                <a:ln>
                  <a:noFill/>
                </a:ln>
                <a:solidFill>
                  <a:srgbClr val="0081C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 </a:t>
              </a: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Best’s </a:t>
              </a:r>
              <a:b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Insurance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Market </a:t>
              </a: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Briefing – SIRC</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Marina Bay Sands </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 &amp; </a:t>
              </a: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Convention Centre, Singapore</a:t>
              </a:r>
              <a:endPar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15">
              <a:hlinkClick r:id="rId10"/>
              <a:extLst>
                <a:ext uri="{FF2B5EF4-FFF2-40B4-BE49-F238E27FC236}">
                  <a16:creationId xmlns:a16="http://schemas.microsoft.com/office/drawing/2014/main" id="{2E06A59E-50A6-9883-EA03-90CB8A17BAD3}"/>
                </a:ext>
              </a:extLst>
            </p:cNvPr>
            <p:cNvPicPr>
              <a:picLocks noChangeAspect="1"/>
            </p:cNvPicPr>
            <p:nvPr/>
          </p:nvPicPr>
          <p:blipFill rotWithShape="1">
            <a:blip r:embed="rId11"/>
            <a:srcRect l="30675" r="30675" b="3678"/>
            <a:stretch/>
          </p:blipFill>
          <p:spPr>
            <a:xfrm>
              <a:off x="541367" y="2748887"/>
              <a:ext cx="1674000" cy="1674000"/>
            </a:xfrm>
            <a:prstGeom prst="rect">
              <a:avLst/>
            </a:prstGeom>
          </p:spPr>
        </p:pic>
      </p:grpSp>
    </p:spTree>
    <p:extLst>
      <p:ext uri="{BB962C8B-B14F-4D97-AF65-F5344CB8AC3E}">
        <p14:creationId xmlns:p14="http://schemas.microsoft.com/office/powerpoint/2010/main" val="234995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
            <a:ext cx="12192000" cy="914400"/>
          </a:xfrm>
        </p:spPr>
        <p:txBody>
          <a:bodyPr>
            <a:normAutofit/>
          </a:bodyPr>
          <a:lstStyle/>
          <a:p>
            <a:endParaRPr lang="en-US"/>
          </a:p>
        </p:txBody>
      </p:sp>
      <p:sp>
        <p:nvSpPr>
          <p:cNvPr id="2" name="Slide Number Placeholder 1"/>
          <p:cNvSpPr>
            <a:spLocks noGrp="1"/>
          </p:cNvSpPr>
          <p:nvPr>
            <p:ph type="sldNum" sz="quarter" idx="4294967295"/>
          </p:nvPr>
        </p:nvSpPr>
        <p:spPr>
          <a:xfrm>
            <a:off x="5067300" y="6430901"/>
            <a:ext cx="2057400" cy="365125"/>
          </a:xfrm>
          <a:prstGeom prst="rect">
            <a:avLst/>
          </a:prstGeom>
        </p:spPr>
        <p:txBody>
          <a:bodyPr/>
          <a:lstStyle/>
          <a:p>
            <a:fld id="{48F63A3B-78C7-47BE-AE5E-E10140E04643}" type="slidenum">
              <a:rPr lang="en-US" smtClean="0"/>
              <a:pPr/>
              <a:t>28</a:t>
            </a:fld>
            <a:endParaRPr lang="en-US" dirty="0"/>
          </a:p>
        </p:txBody>
      </p:sp>
    </p:spTree>
    <p:extLst>
      <p:ext uri="{BB962C8B-B14F-4D97-AF65-F5344CB8AC3E}">
        <p14:creationId xmlns:p14="http://schemas.microsoft.com/office/powerpoint/2010/main" val="643499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Disclaimer</a:t>
            </a:r>
          </a:p>
        </p:txBody>
      </p:sp>
      <p:sp>
        <p:nvSpPr>
          <p:cNvPr id="3" name="Content Placeholder 2"/>
          <p:cNvSpPr>
            <a:spLocks noGrp="1"/>
          </p:cNvSpPr>
          <p:nvPr>
            <p:ph idx="1"/>
          </p:nvPr>
        </p:nvSpPr>
        <p:spPr/>
        <p:txBody>
          <a:bodyPr>
            <a:normAutofit fontScale="70000" lnSpcReduction="20000"/>
          </a:bodyPr>
          <a:lstStyle/>
          <a:p>
            <a:pPr marL="0" indent="0" algn="just">
              <a:buNone/>
            </a:pPr>
            <a:r>
              <a:rPr lang="en-US" sz="1900" b="1" dirty="0"/>
              <a:t>Copyright </a:t>
            </a:r>
            <a:r>
              <a:rPr lang="en-US" sz="1900" b="1"/>
              <a:t>© 202</a:t>
            </a:r>
            <a:r>
              <a:rPr lang="en-US" sz="1900" b="1" dirty="0"/>
              <a:t>5</a:t>
            </a:r>
            <a:r>
              <a:rPr lang="en-US" sz="1900" b="1"/>
              <a:t> </a:t>
            </a:r>
            <a:r>
              <a:rPr lang="en-US" sz="1900" b="1" dirty="0"/>
              <a:t>by </a:t>
            </a:r>
            <a:r>
              <a:rPr lang="x-none" sz="1900" b="1" dirty="0"/>
              <a:t>A.M. Best </a:t>
            </a:r>
            <a:r>
              <a:rPr lang="en-US" sz="1900" b="1" dirty="0"/>
              <a:t>Company, Inc. and/or its affiliates (collectively, “AM Best”). All rights reserved. </a:t>
            </a:r>
            <a:r>
              <a:rPr lang="en-US" sz="1900" dirty="0"/>
              <a:t>No part of this report or document may be distributed in any </a:t>
            </a:r>
            <a:r>
              <a:rPr lang="x-none" sz="1900" dirty="0"/>
              <a:t>written, electronic, or other form or media</a:t>
            </a:r>
            <a:r>
              <a:rPr lang="en-US" sz="1900" dirty="0"/>
              <a:t>, or stored in a database or retrieval system, without the prior written permission of AM BEST. For additional details, refer to our </a:t>
            </a:r>
            <a:r>
              <a:rPr lang="en-US" sz="1900" i="1" dirty="0"/>
              <a:t>Terms of Use </a:t>
            </a:r>
            <a:r>
              <a:rPr lang="en-US" sz="1900" dirty="0"/>
              <a:t>available at AM BEST’s website: </a:t>
            </a:r>
            <a:r>
              <a:rPr lang="en-US" sz="1900" u="sng" dirty="0">
                <a:solidFill>
                  <a:srgbClr val="0070C0"/>
                </a:solidFill>
                <a:hlinkClick r:id="rId2">
                  <a:extLst>
                    <a:ext uri="{A12FA001-AC4F-418D-AE19-62706E023703}">
                      <ahyp:hlinkClr xmlns:ahyp="http://schemas.microsoft.com/office/drawing/2018/hyperlinkcolor" val="tx"/>
                    </a:ext>
                  </a:extLst>
                </a:hlinkClick>
              </a:rPr>
              <a:t>www.ambest.com/terms</a:t>
            </a:r>
            <a:r>
              <a:rPr lang="en-US" sz="1900" dirty="0">
                <a:solidFill>
                  <a:srgbClr val="0070C0"/>
                </a:solidFill>
              </a:rPr>
              <a:t>. </a:t>
            </a:r>
            <a:r>
              <a:rPr lang="en-US" sz="1900" dirty="0"/>
              <a:t>All information contained herein was obtained by AM BEST from sources believed by it to be accurate and reliable. Notwithstanding the foregoing, AM BEST does not make any representation or warranty, expressed or implied, as to the accuracy or completeness of the information contained herein, and all such information is provided on an “as is” and “as available” basis, without any warranties of any kind, either express or implied. Under no circumstances shall AM BEST have any liability to any person or entity for (a) any loss or damage of any kind, in whole or in part caused by, resulting from, or relating to, any error (negligent or otherwise) or other circumstance or contingency within or outside the control of AM BEST or any of its directors, officers, employees, or agents in connection with the procurement, collection, compilation, analysis, interpretation, communication, publication or delivery of any such information, or (b) any direct, indirect, special, consequential, compensatory, punitive or incidental damages whatsoever (including without limitation, personal injury, pain and suffering, emotional distress, loss of revenue, loss of present or prospective profits, loss of business or anticipated savings, or loss of goodwill) resulting from the use of, or inability to use, any such information, in each case, regardless of (</a:t>
            </a:r>
            <a:r>
              <a:rPr lang="en-US" sz="1900" dirty="0" err="1"/>
              <a:t>i</a:t>
            </a:r>
            <a:r>
              <a:rPr lang="en-US" sz="1900" dirty="0"/>
              <a:t>) whether AM BEST was advised in advance of the possibility of such damages, (ii) whether such damages were foreseeable, and (iii) the legal or equitable theory (contract, tort or otherwise) upon which the claim is based. The credit ratings, performance assessments, financial reporting analysis, projections, and any other observation, position or conclusion constituting part of the information contained herein are, and shall be construed solely as, statements of opinion and not statements of fact or recommendations to purchase, sell or hold any securities, insurance policies, contracts or any other financial obligations, nor do they individually or collectively address the suitability of any particular financial obligation for a specific purpose or purchaser. Credit risk is the risk that an entity may not meet its contractual, financial obligations as they come due. Service performance risk is the risk that an entity may not meet its contractual service performance obligations on behalf of its insurance partners. Consequently, neither credit ratings nor performance assessments address any other risk, including but not limited to, liquidity risk, market value risk or price volatility of rated securities.  NO WARRANTY, EXPRESS OR IMPLIED, AS TO THE ACCURACY, TIMELINESS, COMPLETENESS, MERCHANTABILITY OR FITNESS FOR ANY PARTICULAR PURPOSE OF ANY SUCH RATING OR ASSESSMENT OR OTHER OPINION OR INFORMATION IS GIVEN OR MADE BY AM BEST IN ANY FORM OR MANNER WHATSOEVER. Each credit rating, performance assessment or other opinion must be weighed solely as one factor in any investment or purchasing decision made by or on behalf of any user of the information contained herein. Each such user will, with due care, make its own study and evaluation of each security or other financial obligation, and of each issuer and guarantor of, and each provider of credit support, and an independent view of service provider performance for, each security or other financial obligation that it may consider purchasing, holding, or selling or for each service contract that it may consider entering into. For additional detail on credit ratings or performance assessments, and their respective scales, usage, and limitations, refer to the Guide to Best’s Credit Ratings (</a:t>
            </a:r>
            <a:r>
              <a:rPr lang="en-US" sz="1900" u="sng" dirty="0">
                <a:solidFill>
                  <a:srgbClr val="0070C0"/>
                </a:solidFill>
                <a:hlinkClick r:id="rId3">
                  <a:extLst>
                    <a:ext uri="{A12FA001-AC4F-418D-AE19-62706E023703}">
                      <ahyp:hlinkClr xmlns:ahyp="http://schemas.microsoft.com/office/drawing/2018/hyperlinkcolor" val="tx"/>
                    </a:ext>
                  </a:extLst>
                </a:hlinkClick>
              </a:rPr>
              <a:t>http://www.ambest.com/ratings/index.html</a:t>
            </a:r>
            <a:r>
              <a:rPr lang="en-US" sz="1900" dirty="0"/>
              <a:t>) or the Guide to Best’s Performance Assessments </a:t>
            </a:r>
            <a:r>
              <a:rPr lang="en-US" sz="1900" dirty="0">
                <a:solidFill>
                  <a:srgbClr val="0070C0"/>
                </a:solidFill>
              </a:rPr>
              <a:t>(</a:t>
            </a:r>
            <a:r>
              <a:rPr lang="en-US" sz="1900" u="sng" dirty="0">
                <a:solidFill>
                  <a:srgbClr val="0070C0"/>
                </a:solidFill>
                <a:hlinkClick r:id="rId4">
                  <a:extLst>
                    <a:ext uri="{A12FA001-AC4F-418D-AE19-62706E023703}">
                      <ahyp:hlinkClr xmlns:ahyp="http://schemas.microsoft.com/office/drawing/2018/hyperlinkcolor" val="tx"/>
                    </a:ext>
                  </a:extLst>
                </a:hlinkClick>
              </a:rPr>
              <a:t>https://www.ambest.com/ratings/assessmentMethodology.html</a:t>
            </a:r>
            <a:r>
              <a:rPr lang="en-US" sz="1900" dirty="0">
                <a:solidFill>
                  <a:srgbClr val="0070C0"/>
                </a:solidFill>
              </a:rPr>
              <a:t>). </a:t>
            </a:r>
            <a:endParaRPr lang="en-GB" sz="1900" dirty="0">
              <a:solidFill>
                <a:srgbClr val="0070C0"/>
              </a:solidFill>
            </a:endParaRPr>
          </a:p>
          <a:p>
            <a:endParaRPr lang="en-GB" dirty="0"/>
          </a:p>
          <a:p>
            <a:endParaRPr lang="en-GB"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83F74BF3-3B98-828B-10A0-459193159C2C}"/>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975429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ECFE7-A805-4C84-99D7-5C0E02B23A55}"/>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7" name="Text Placeholder 6">
            <a:extLst>
              <a:ext uri="{FF2B5EF4-FFF2-40B4-BE49-F238E27FC236}">
                <a16:creationId xmlns:a16="http://schemas.microsoft.com/office/drawing/2014/main" id="{5C6486E0-16EB-A602-B4CB-2671C3F8F1E0}"/>
              </a:ext>
            </a:extLst>
          </p:cNvPr>
          <p:cNvSpPr>
            <a:spLocks noGrp="1"/>
          </p:cNvSpPr>
          <p:nvPr>
            <p:ph type="body" sz="quarter" idx="11"/>
          </p:nvPr>
        </p:nvSpPr>
        <p:spPr/>
        <p:txBody>
          <a:bodyPr/>
          <a:lstStyle/>
          <a:p>
            <a:pPr marL="0" lvl="2" algn="ctr">
              <a:lnSpc>
                <a:spcPct val="100000"/>
              </a:lnSpc>
              <a:spcBef>
                <a:spcPts val="0"/>
              </a:spcBef>
            </a:pPr>
            <a:r>
              <a:rPr lang="en-GB" sz="2800" b="1" dirty="0">
                <a:solidFill>
                  <a:prstClr val="white"/>
                </a:solidFill>
                <a:latin typeface="Arial" panose="020B0604020202020204" pitchFamily="34" charset="0"/>
                <a:cs typeface="Arial" panose="020B0604020202020204" pitchFamily="34" charset="0"/>
              </a:rPr>
              <a:t>Outlook – Positive</a:t>
            </a:r>
            <a:br>
              <a:rPr lang="en-GB" b="1" dirty="0">
                <a:solidFill>
                  <a:prstClr val="white"/>
                </a:solidFill>
              </a:rPr>
            </a:br>
            <a:r>
              <a:rPr lang="en-GB" sz="2800" b="1" dirty="0">
                <a:solidFill>
                  <a:prstClr val="white"/>
                </a:solidFill>
                <a:latin typeface="Arial" panose="020B0604020202020204" pitchFamily="34" charset="0"/>
                <a:cs typeface="Arial" panose="020B0604020202020204" pitchFamily="34" charset="0"/>
              </a:rPr>
              <a:t>Sustainable Results for Longer </a:t>
            </a:r>
          </a:p>
          <a:p>
            <a:pPr marL="0" lvl="2" algn="ctr">
              <a:lnSpc>
                <a:spcPct val="100000"/>
              </a:lnSpc>
              <a:spcBef>
                <a:spcPts val="0"/>
              </a:spcBef>
            </a:pPr>
            <a:endParaRPr lang="en-US" sz="20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19154"/>
      </p:ext>
    </p:extLst>
  </p:cSld>
  <p:clrMapOvr>
    <a:masterClrMapping/>
  </p:clrMapOvr>
  <p:transition spd="slow">
    <p:fade thruBlk="1"/>
  </p:transition>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71DB-B1DA-40E0-EB1C-8710F317EF1F}"/>
              </a:ext>
            </a:extLst>
          </p:cNvPr>
          <p:cNvSpPr>
            <a:spLocks noGrp="1"/>
          </p:cNvSpPr>
          <p:nvPr>
            <p:ph type="title"/>
          </p:nvPr>
        </p:nvSpPr>
        <p:spPr/>
        <p:txBody>
          <a:bodyPr/>
          <a:lstStyle/>
          <a:p>
            <a:r>
              <a:rPr lang="en-GB" dirty="0"/>
              <a:t>Disclaimer</a:t>
            </a:r>
          </a:p>
        </p:txBody>
      </p:sp>
      <p:sp>
        <p:nvSpPr>
          <p:cNvPr id="3" name="Slide Number Placeholder 2">
            <a:extLst>
              <a:ext uri="{FF2B5EF4-FFF2-40B4-BE49-F238E27FC236}">
                <a16:creationId xmlns:a16="http://schemas.microsoft.com/office/drawing/2014/main" id="{58E3269E-D42B-2BC5-E77D-9977ECB03AA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7" name="Text Placeholder 6">
            <a:extLst>
              <a:ext uri="{FF2B5EF4-FFF2-40B4-BE49-F238E27FC236}">
                <a16:creationId xmlns:a16="http://schemas.microsoft.com/office/drawing/2014/main" id="{802CB8E4-EBB7-AE1C-4596-416F5AE48CCC}"/>
              </a:ext>
            </a:extLst>
          </p:cNvPr>
          <p:cNvSpPr>
            <a:spLocks noGrp="1"/>
          </p:cNvSpPr>
          <p:nvPr>
            <p:ph type="body" sz="quarter" idx="10"/>
          </p:nvPr>
        </p:nvSpPr>
        <p:spPr/>
        <p:txBody>
          <a:bodyPr/>
          <a:lstStyle/>
          <a:p>
            <a:endParaRPr lang="en-GB"/>
          </a:p>
        </p:txBody>
      </p:sp>
      <p:sp>
        <p:nvSpPr>
          <p:cNvPr id="6" name="Text Placeholder 5">
            <a:extLst>
              <a:ext uri="{FF2B5EF4-FFF2-40B4-BE49-F238E27FC236}">
                <a16:creationId xmlns:a16="http://schemas.microsoft.com/office/drawing/2014/main" id="{515BA58D-D57E-64D1-821B-F63BD9E38586}"/>
              </a:ext>
            </a:extLst>
          </p:cNvPr>
          <p:cNvSpPr>
            <a:spLocks noGrp="1"/>
          </p:cNvSpPr>
          <p:nvPr/>
        </p:nvSpPr>
        <p:spPr bwMode="auto">
          <a:xfrm>
            <a:off x="457203" y="1138459"/>
            <a:ext cx="10972800" cy="486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lvl1pPr marL="11113" indent="0" algn="l" rtl="0" eaLnBrk="0" fontAlgn="base" hangingPunct="0">
              <a:spcBef>
                <a:spcPct val="20000"/>
              </a:spcBef>
              <a:spcAft>
                <a:spcPts val="1200"/>
              </a:spcAft>
              <a:buSzPct val="100000"/>
              <a:buFontTx/>
              <a:buNone/>
              <a:defRPr sz="3200" b="0" u="none" baseline="0">
                <a:solidFill>
                  <a:schemeClr val="tx1"/>
                </a:solidFill>
                <a:latin typeface="+mn-lt"/>
                <a:ea typeface="+mn-ea"/>
                <a:cs typeface="+mn-cs"/>
              </a:defRPr>
            </a:lvl1pPr>
            <a:lvl2pPr marL="623888" indent="-268288" algn="l" rtl="0" eaLnBrk="0" fontAlgn="base" hangingPunct="0">
              <a:spcBef>
                <a:spcPct val="20000"/>
              </a:spcBef>
              <a:spcAft>
                <a:spcPts val="1200"/>
              </a:spcAft>
              <a:buFont typeface="Arial" pitchFamily="34" charset="0"/>
              <a:buChar char="•"/>
              <a:tabLst/>
              <a:defRPr sz="2800">
                <a:solidFill>
                  <a:srgbClr val="000000"/>
                </a:solidFill>
                <a:latin typeface="+mn-lt"/>
              </a:defRPr>
            </a:lvl2pPr>
            <a:lvl3pPr marL="1162050" indent="-247650" algn="l" rtl="0" eaLnBrk="0" fontAlgn="base" hangingPunct="0">
              <a:spcBef>
                <a:spcPct val="20000"/>
              </a:spcBef>
              <a:spcAft>
                <a:spcPts val="1200"/>
              </a:spcAft>
              <a:buChar char="•"/>
              <a:defRPr sz="2400">
                <a:solidFill>
                  <a:schemeClr val="tx1"/>
                </a:solidFill>
                <a:latin typeface="+mn-lt"/>
              </a:defRPr>
            </a:lvl3pPr>
            <a:lvl4pPr marL="1527175" indent="-268288" algn="l" rtl="0" eaLnBrk="0" fontAlgn="base" hangingPunct="0">
              <a:spcBef>
                <a:spcPct val="20000"/>
              </a:spcBef>
              <a:spcAft>
                <a:spcPts val="1200"/>
              </a:spcAft>
              <a:buChar char="–"/>
              <a:defRPr sz="2000">
                <a:solidFill>
                  <a:schemeClr val="tx1"/>
                </a:solidFill>
                <a:latin typeface="+mn-lt"/>
              </a:defRPr>
            </a:lvl4pPr>
            <a:lvl5pPr marL="2151063" indent="-322263" algn="l" rtl="0" eaLnBrk="0" fontAlgn="base" hangingPunct="0">
              <a:spcBef>
                <a:spcPct val="20000"/>
              </a:spcBef>
              <a:spcAft>
                <a:spcPts val="120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4817" marR="0" lvl="0" indent="0" algn="just" defTabSz="1219170" rtl="0" eaLnBrk="0" fontAlgn="base" latinLnBrk="0" hangingPunct="0">
              <a:lnSpc>
                <a:spcPct val="100000"/>
              </a:lnSpc>
              <a:spcBef>
                <a:spcPct val="20000"/>
              </a:spcBef>
              <a:spcAft>
                <a:spcPts val="2400"/>
              </a:spcAft>
              <a:buClrTx/>
              <a:buSzPct val="100000"/>
              <a:buFontTx/>
              <a:buNone/>
              <a:tabLst/>
              <a:defRPr/>
            </a:pPr>
            <a:r>
              <a:rPr kumimoji="0" lang="en-GB" sz="1733" b="0" i="0" u="none" strike="noStrike" kern="0" cap="none" spc="0" normalizeH="0" baseline="0" noProof="0" dirty="0">
                <a:ln>
                  <a:noFill/>
                </a:ln>
                <a:solidFill>
                  <a:srgbClr val="000000"/>
                </a:solidFill>
                <a:effectLst/>
                <a:uLnTx/>
                <a:uFillTx/>
                <a:latin typeface="Arial"/>
                <a:ea typeface="+mn-ea"/>
                <a:cs typeface="+mn-cs"/>
              </a:rPr>
              <a:t>US Securities Laws explicitly prohibit the issuance or maintenance of a credit rating where a person involved in the sales or marketing of a product or service of the CRA also participates in determining or monitoring the credit rating, or developing or approving procedures or methodologies used for determining the credit rating.</a:t>
            </a:r>
          </a:p>
          <a:p>
            <a:pPr marL="14817" marR="0" lvl="0" indent="0" algn="just" defTabSz="1219170" rtl="0" eaLnBrk="0" fontAlgn="base" latinLnBrk="0" hangingPunct="0">
              <a:lnSpc>
                <a:spcPct val="100000"/>
              </a:lnSpc>
              <a:spcBef>
                <a:spcPct val="20000"/>
              </a:spcBef>
              <a:spcAft>
                <a:spcPts val="2400"/>
              </a:spcAft>
              <a:buClrTx/>
              <a:buSzPct val="100000"/>
              <a:buFontTx/>
              <a:buNone/>
              <a:tabLst/>
              <a:defRPr/>
            </a:pPr>
            <a:r>
              <a:rPr kumimoji="0" lang="en-GB" sz="1733" b="1" i="0" u="sng" strike="noStrike" kern="0" cap="none" spc="0" normalizeH="0" baseline="0" noProof="0" dirty="0">
                <a:ln>
                  <a:noFill/>
                </a:ln>
                <a:solidFill>
                  <a:srgbClr val="000000"/>
                </a:solidFill>
                <a:effectLst/>
                <a:uLnTx/>
                <a:uFillTx/>
                <a:latin typeface="Arial"/>
                <a:ea typeface="+mn-ea"/>
                <a:cs typeface="+mn-cs"/>
              </a:rPr>
              <a:t>No part of this presentation amounts to sales / marketing activity and AM Best’s Rating Division employees are prohibited from participating in commercial discussions.</a:t>
            </a:r>
          </a:p>
          <a:p>
            <a:pPr marL="14817" marR="0" lvl="0" indent="0" algn="just" defTabSz="1219170" rtl="0" eaLnBrk="0" fontAlgn="base" latinLnBrk="0" hangingPunct="0">
              <a:lnSpc>
                <a:spcPct val="100000"/>
              </a:lnSpc>
              <a:spcBef>
                <a:spcPct val="20000"/>
              </a:spcBef>
              <a:spcAft>
                <a:spcPts val="1600"/>
              </a:spcAft>
              <a:buClrTx/>
              <a:buSzPct val="100000"/>
              <a:buFontTx/>
              <a:buNone/>
              <a:tabLst/>
              <a:defRPr/>
            </a:pPr>
            <a:r>
              <a:rPr kumimoji="0" lang="en-GB" sz="1733" b="0" i="0" u="none" strike="noStrike" kern="0" cap="none" spc="0" normalizeH="0" baseline="0" noProof="0" dirty="0">
                <a:ln>
                  <a:noFill/>
                </a:ln>
                <a:solidFill>
                  <a:srgbClr val="000000"/>
                </a:solidFill>
                <a:effectLst/>
                <a:uLnTx/>
                <a:uFillTx/>
                <a:latin typeface="Arial"/>
                <a:ea typeface="+mn-ea"/>
                <a:cs typeface="+mn-cs"/>
              </a:rPr>
              <a:t>Any queries of a commercial nature should be directed to AM Best’s Market Development function.</a:t>
            </a:r>
          </a:p>
        </p:txBody>
      </p:sp>
    </p:spTree>
    <p:extLst>
      <p:ext uri="{BB962C8B-B14F-4D97-AF65-F5344CB8AC3E}">
        <p14:creationId xmlns:p14="http://schemas.microsoft.com/office/powerpoint/2010/main" val="71645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95461-13E9-2E44-FC4F-423FDC733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48188-7C10-43E5-CB8A-8E68D7D5C0F8}"/>
              </a:ext>
            </a:extLst>
          </p:cNvPr>
          <p:cNvSpPr>
            <a:spLocks noGrp="1"/>
          </p:cNvSpPr>
          <p:nvPr>
            <p:ph type="title"/>
          </p:nvPr>
        </p:nvSpPr>
        <p:spPr/>
        <p:txBody>
          <a:bodyPr>
            <a:normAutofit/>
          </a:bodyPr>
          <a:lstStyle/>
          <a:p>
            <a:r>
              <a:rPr lang="en-GB"/>
              <a:t>AM Best’s Market Segment Outlook</a:t>
            </a:r>
            <a:r>
              <a:rPr lang="en-US" b="1" kern="1200">
                <a:solidFill>
                  <a:srgbClr val="00214A"/>
                </a:solidFill>
                <a:effectLst/>
                <a:latin typeface="Arial" panose="020B0604020202020204" pitchFamily="34" charset="0"/>
                <a:ea typeface="+mj-ea"/>
                <a:cs typeface="Arial" panose="020B0604020202020204" pitchFamily="34" charset="0"/>
              </a:rPr>
              <a:t> – </a:t>
            </a:r>
            <a:r>
              <a:rPr lang="en-GB"/>
              <a:t>Global Reinsurance</a:t>
            </a:r>
          </a:p>
        </p:txBody>
      </p:sp>
      <p:sp>
        <p:nvSpPr>
          <p:cNvPr id="3" name="Slide Number Placeholder 2">
            <a:extLst>
              <a:ext uri="{FF2B5EF4-FFF2-40B4-BE49-F238E27FC236}">
                <a16:creationId xmlns:a16="http://schemas.microsoft.com/office/drawing/2014/main" id="{33F1E9F0-7FE9-C644-4F66-6C3FC2B9F1A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6F0D19AB-488F-D64D-4944-FDB0FB4F90E6}"/>
              </a:ext>
            </a:extLst>
          </p:cNvPr>
          <p:cNvSpPr>
            <a:spLocks noGrp="1"/>
          </p:cNvSpPr>
          <p:nvPr>
            <p:ph type="body" sz="quarter" idx="10"/>
          </p:nvPr>
        </p:nvSpPr>
        <p:spPr/>
        <p:txBody>
          <a:bodyPr/>
          <a:lstStyle/>
          <a:p>
            <a:endParaRPr lang="en-GB"/>
          </a:p>
        </p:txBody>
      </p:sp>
      <p:grpSp>
        <p:nvGrpSpPr>
          <p:cNvPr id="7" name="Group 6">
            <a:extLst>
              <a:ext uri="{FF2B5EF4-FFF2-40B4-BE49-F238E27FC236}">
                <a16:creationId xmlns:a16="http://schemas.microsoft.com/office/drawing/2014/main" id="{0EF643B6-3B76-DDE2-A1E8-F288F93C74FF}"/>
              </a:ext>
            </a:extLst>
          </p:cNvPr>
          <p:cNvGrpSpPr/>
          <p:nvPr/>
        </p:nvGrpSpPr>
        <p:grpSpPr>
          <a:xfrm>
            <a:off x="457203" y="1073150"/>
            <a:ext cx="11255372" cy="4617668"/>
            <a:chOff x="457203" y="1260564"/>
            <a:chExt cx="11255372" cy="4617668"/>
          </a:xfrm>
        </p:grpSpPr>
        <p:sp>
          <p:nvSpPr>
            <p:cNvPr id="5" name="Rectangle 4">
              <a:extLst>
                <a:ext uri="{FF2B5EF4-FFF2-40B4-BE49-F238E27FC236}">
                  <a16:creationId xmlns:a16="http://schemas.microsoft.com/office/drawing/2014/main" id="{B9FCE01E-0636-E22C-EA1F-FB66FB41CE78}"/>
                </a:ext>
              </a:extLst>
            </p:cNvPr>
            <p:cNvSpPr/>
            <p:nvPr/>
          </p:nvSpPr>
          <p:spPr>
            <a:xfrm>
              <a:off x="457203" y="1260564"/>
              <a:ext cx="11255372" cy="4617668"/>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2AE64934-9D70-1C28-77D0-701E38663F9F}"/>
                </a:ext>
              </a:extLst>
            </p:cNvPr>
            <p:cNvSpPr txBox="1">
              <a:spLocks noChangeAspect="1"/>
            </p:cNvSpPr>
            <p:nvPr/>
          </p:nvSpPr>
          <p:spPr>
            <a:xfrm>
              <a:off x="548639" y="1363816"/>
              <a:ext cx="2716563" cy="4411545"/>
            </a:xfrm>
            <a:prstGeom prst="rect">
              <a:avLst/>
            </a:prstGeom>
            <a:solidFill>
              <a:srgbClr val="00265D"/>
            </a:solidFill>
            <a:effectLst>
              <a:outerShdw blurRad="50800" dist="38100" dir="2700000" algn="tl" rotWithShape="0">
                <a:prstClr val="black">
                  <a:alpha val="40000"/>
                </a:prstClr>
              </a:outerShdw>
            </a:effectLst>
          </p:spPr>
          <p:txBody>
            <a:bodyPr lIns="72000" rIns="10800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Outlook</a:t>
              </a:r>
              <a:endParaRPr lang="en-GB" sz="4000" b="1" dirty="0">
                <a:solidFill>
                  <a:srgbClr val="FFFFFF"/>
                </a:solidFill>
              </a:endParaRPr>
            </a:p>
            <a:p>
              <a:pPr marL="0" indent="0" algn="ctr">
                <a:lnSpc>
                  <a:spcPct val="100000"/>
                </a:lnSpc>
                <a:spcBef>
                  <a:spcPts val="0"/>
                </a:spcBef>
                <a:spcAft>
                  <a:spcPts val="1200"/>
                </a:spcAft>
                <a:buNone/>
                <a:defRPr/>
              </a:pPr>
              <a:r>
                <a:rPr lang="en-GB" sz="4000" b="1" dirty="0">
                  <a:solidFill>
                    <a:srgbClr val="FFFFFF"/>
                  </a:solidFill>
                </a:rPr>
                <a:t>Revised to Positive</a:t>
              </a:r>
            </a:p>
            <a:p>
              <a:pPr marL="0" indent="0" algn="ctr">
                <a:lnSpc>
                  <a:spcPct val="100000"/>
                </a:lnSpc>
                <a:spcBef>
                  <a:spcPts val="0"/>
                </a:spcBef>
                <a:buNone/>
                <a:defRPr/>
              </a:pPr>
              <a:r>
                <a:rPr lang="en-GB" sz="2400" b="1" dirty="0">
                  <a:solidFill>
                    <a:srgbClr val="FFFFFF"/>
                  </a:solidFill>
                </a:rPr>
                <a:t>June 2024</a:t>
              </a:r>
            </a:p>
          </p:txBody>
        </p:sp>
        <p:grpSp>
          <p:nvGrpSpPr>
            <p:cNvPr id="11" name="Group 10">
              <a:extLst>
                <a:ext uri="{FF2B5EF4-FFF2-40B4-BE49-F238E27FC236}">
                  <a16:creationId xmlns:a16="http://schemas.microsoft.com/office/drawing/2014/main" id="{CEFDABFE-8A5A-4E8D-4BAB-F28D99255965}"/>
                </a:ext>
              </a:extLst>
            </p:cNvPr>
            <p:cNvGrpSpPr/>
            <p:nvPr/>
          </p:nvGrpSpPr>
          <p:grpSpPr>
            <a:xfrm>
              <a:off x="3602807" y="1363816"/>
              <a:ext cx="7354751" cy="4411545"/>
              <a:chOff x="-354636" y="1578952"/>
              <a:chExt cx="7109996" cy="4411545"/>
            </a:xfrm>
            <a:effectLst>
              <a:outerShdw blurRad="50800" dist="38100" dir="2700000" algn="tl" rotWithShape="0">
                <a:prstClr val="black">
                  <a:alpha val="40000"/>
                </a:prstClr>
              </a:outerShdw>
            </a:effectLst>
          </p:grpSpPr>
          <p:sp>
            <p:nvSpPr>
              <p:cNvPr id="19" name="Rectangle 18">
                <a:extLst>
                  <a:ext uri="{FF2B5EF4-FFF2-40B4-BE49-F238E27FC236}">
                    <a16:creationId xmlns:a16="http://schemas.microsoft.com/office/drawing/2014/main" id="{994ECCBD-B499-FD76-C64D-982BF5C4BA94}"/>
                  </a:ext>
                </a:extLst>
              </p:cNvPr>
              <p:cNvSpPr/>
              <p:nvPr/>
            </p:nvSpPr>
            <p:spPr>
              <a:xfrm>
                <a:off x="-354636" y="1578952"/>
                <a:ext cx="7109994" cy="530352"/>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Not just re-pricing but de-risking</a:t>
                </a:r>
              </a:p>
            </p:txBody>
          </p:sp>
          <p:sp>
            <p:nvSpPr>
              <p:cNvPr id="20" name="Rectangle 19">
                <a:extLst>
                  <a:ext uri="{FF2B5EF4-FFF2-40B4-BE49-F238E27FC236}">
                    <a16:creationId xmlns:a16="http://schemas.microsoft.com/office/drawing/2014/main" id="{2E863075-610F-69D2-2A70-EAFC88A65748}"/>
                  </a:ext>
                </a:extLst>
              </p:cNvPr>
              <p:cNvSpPr/>
              <p:nvPr/>
            </p:nvSpPr>
            <p:spPr>
              <a:xfrm>
                <a:off x="-354634" y="2355191"/>
                <a:ext cx="7109994" cy="530352"/>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Sustainable underwriting margins</a:t>
                </a:r>
              </a:p>
            </p:txBody>
          </p:sp>
          <p:sp>
            <p:nvSpPr>
              <p:cNvPr id="21" name="Rectangle 20">
                <a:extLst>
                  <a:ext uri="{FF2B5EF4-FFF2-40B4-BE49-F238E27FC236}">
                    <a16:creationId xmlns:a16="http://schemas.microsoft.com/office/drawing/2014/main" id="{5F1426E4-582B-2E30-986E-6F55EF090784}"/>
                  </a:ext>
                </a:extLst>
              </p:cNvPr>
              <p:cNvSpPr/>
              <p:nvPr/>
            </p:nvSpPr>
            <p:spPr>
              <a:xfrm>
                <a:off x="-354635" y="3131430"/>
                <a:ext cx="7109994" cy="530352"/>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Capital protection instead of earnings stabilisers</a:t>
                </a:r>
              </a:p>
            </p:txBody>
          </p:sp>
          <p:sp>
            <p:nvSpPr>
              <p:cNvPr id="22" name="Rectangle 21">
                <a:extLst>
                  <a:ext uri="{FF2B5EF4-FFF2-40B4-BE49-F238E27FC236}">
                    <a16:creationId xmlns:a16="http://schemas.microsoft.com/office/drawing/2014/main" id="{600E6419-06FC-B119-9F4F-6B7697256F56}"/>
                  </a:ext>
                </a:extLst>
              </p:cNvPr>
              <p:cNvSpPr/>
              <p:nvPr/>
            </p:nvSpPr>
            <p:spPr>
              <a:xfrm>
                <a:off x="-354635" y="3907669"/>
                <a:ext cx="7109993" cy="530352"/>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No capital depletion</a:t>
                </a:r>
              </a:p>
            </p:txBody>
          </p:sp>
          <p:sp>
            <p:nvSpPr>
              <p:cNvPr id="23" name="Rectangle 22">
                <a:extLst>
                  <a:ext uri="{FF2B5EF4-FFF2-40B4-BE49-F238E27FC236}">
                    <a16:creationId xmlns:a16="http://schemas.microsoft.com/office/drawing/2014/main" id="{B43C4F31-E1DB-C6CF-3B36-6C6223235077}"/>
                  </a:ext>
                </a:extLst>
              </p:cNvPr>
              <p:cNvSpPr/>
              <p:nvPr/>
            </p:nvSpPr>
            <p:spPr>
              <a:xfrm>
                <a:off x="-354635" y="4683908"/>
                <a:ext cx="7109993" cy="530352"/>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Claims activity driven by secondary perils. Strong demand</a:t>
                </a:r>
              </a:p>
            </p:txBody>
          </p:sp>
          <p:sp>
            <p:nvSpPr>
              <p:cNvPr id="24" name="Rectangle 23">
                <a:extLst>
                  <a:ext uri="{FF2B5EF4-FFF2-40B4-BE49-F238E27FC236}">
                    <a16:creationId xmlns:a16="http://schemas.microsoft.com/office/drawing/2014/main" id="{A7165B87-5A21-9CE7-7E2B-273701799594}"/>
                  </a:ext>
                </a:extLst>
              </p:cNvPr>
              <p:cNvSpPr/>
              <p:nvPr/>
            </p:nvSpPr>
            <p:spPr>
              <a:xfrm>
                <a:off x="-354636" y="5460145"/>
                <a:ext cx="7109993" cy="530352"/>
              </a:xfrm>
              <a:prstGeom prst="rect">
                <a:avLst/>
              </a:prstGeom>
              <a:solidFill>
                <a:srgbClr val="00265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136" tIns="81136" rIns="81136" bIns="81136" numCol="1" spcCol="1270" anchor="ctr" anchorCtr="0">
                <a:noAutofit/>
              </a:bodyPr>
              <a:lstStyle/>
              <a:p>
                <a:pPr marL="0" lvl="0" indent="0" algn="ctr"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Investor pressure behind underwriting discipline</a:t>
                </a:r>
              </a:p>
            </p:txBody>
          </p:sp>
        </p:grpSp>
      </p:grpSp>
    </p:spTree>
    <p:extLst>
      <p:ext uri="{BB962C8B-B14F-4D97-AF65-F5344CB8AC3E}">
        <p14:creationId xmlns:p14="http://schemas.microsoft.com/office/powerpoint/2010/main" val="251369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210B1-23F9-4024-3479-D481BFDEF1C6}"/>
              </a:ext>
            </a:extLst>
          </p:cNvPr>
          <p:cNvSpPr>
            <a:spLocks noGrp="1"/>
          </p:cNvSpPr>
          <p:nvPr>
            <p:ph type="title"/>
          </p:nvPr>
        </p:nvSpPr>
        <p:spPr/>
        <p:txBody>
          <a:bodyPr anchor="b">
            <a:normAutofit/>
          </a:bodyPr>
          <a:lstStyle/>
          <a:p>
            <a:r>
              <a:rPr lang="en-US"/>
              <a:t>AM Best’s Expectations – What AM Best Said Last Year</a:t>
            </a:r>
          </a:p>
        </p:txBody>
      </p:sp>
      <p:sp>
        <p:nvSpPr>
          <p:cNvPr id="3" name="Slide Number Placeholder 2">
            <a:extLst>
              <a:ext uri="{FF2B5EF4-FFF2-40B4-BE49-F238E27FC236}">
                <a16:creationId xmlns:a16="http://schemas.microsoft.com/office/drawing/2014/main" id="{31A934CA-77B0-C498-399C-2091E2FA0AF4}"/>
              </a:ext>
            </a:extLst>
          </p:cNvPr>
          <p:cNvSpPr>
            <a:spLocks noGrp="1"/>
          </p:cNvSpPr>
          <p:nvPr>
            <p:ph type="sldNum" sz="quarter" idx="4"/>
          </p:nvPr>
        </p:nvSpPr>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5</a:t>
            </a:fld>
            <a:endParaRPr kumimoji="0" lang="en-US"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1B166351-54F1-A7CF-7F90-64A25A9F4495}"/>
              </a:ext>
            </a:extLst>
          </p:cNvPr>
          <p:cNvSpPr>
            <a:spLocks noGrp="1"/>
          </p:cNvSpPr>
          <p:nvPr>
            <p:ph type="body" sz="quarter" idx="10"/>
          </p:nvPr>
        </p:nvSpPr>
        <p:spPr/>
        <p:txBody>
          <a:bodyPr/>
          <a:lstStyle/>
          <a:p>
            <a:endParaRPr lang="en-GB"/>
          </a:p>
        </p:txBody>
      </p:sp>
      <p:sp>
        <p:nvSpPr>
          <p:cNvPr id="5" name="Rectangle 4">
            <a:extLst>
              <a:ext uri="{FF2B5EF4-FFF2-40B4-BE49-F238E27FC236}">
                <a16:creationId xmlns:a16="http://schemas.microsoft.com/office/drawing/2014/main" id="{3B8292C9-8FB6-D489-E47C-3B1250D989E9}"/>
              </a:ext>
            </a:extLst>
          </p:cNvPr>
          <p:cNvSpPr/>
          <p:nvPr/>
        </p:nvSpPr>
        <p:spPr>
          <a:xfrm>
            <a:off x="442914" y="1089455"/>
            <a:ext cx="5040000" cy="864000"/>
          </a:xfrm>
          <a:prstGeom prst="rect">
            <a:avLst/>
          </a:pr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68581" rIns="36000" bIns="68581" numCol="1" spcCol="1270" anchor="ctr" anchorCtr="0">
            <a:noAutofit/>
          </a:bodyPr>
          <a:lstStyle/>
          <a:p>
            <a:pPr marL="0" marR="0" lvl="0" indent="0" algn="ctr" defTabSz="800100" rtl="0" eaLnBrk="1" fontAlgn="auto" latinLnBrk="0" hangingPunct="1">
              <a:lnSpc>
                <a:spcPct val="100000"/>
              </a:lnSpc>
              <a:spcBef>
                <a:spcPct val="0"/>
              </a:spcBef>
              <a:spcAft>
                <a:spcPts val="6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Underwriting profits – </a:t>
            </a:r>
            <a:b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slight reductions, but still strong</a:t>
            </a: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1BFFACBA-71E9-E450-A492-00A89AD58A3E}"/>
              </a:ext>
            </a:extLst>
          </p:cNvPr>
          <p:cNvSpPr/>
          <p:nvPr/>
        </p:nvSpPr>
        <p:spPr>
          <a:xfrm>
            <a:off x="442913" y="2106421"/>
            <a:ext cx="5040000" cy="864000"/>
          </a:xfrm>
          <a:prstGeom prst="rect">
            <a:avLst/>
          </a:pr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68581" rIns="36000" bIns="68581" numCol="1" spcCol="1270" anchor="ctr" anchorCtr="0">
            <a:noAutofit/>
          </a:bodyPr>
          <a:lstStyle/>
          <a:p>
            <a:pPr marL="0" marR="0" lvl="0" indent="0" algn="ctr" defTabSz="800100" rtl="0" eaLnBrk="1" fontAlgn="auto" latinLnBrk="0" hangingPunct="1">
              <a:lnSpc>
                <a:spcPct val="100000"/>
              </a:lnSpc>
              <a:spcBef>
                <a:spcPct val="0"/>
              </a:spcBef>
              <a:spcAft>
                <a:spcPts val="6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Rate movements – </a:t>
            </a:r>
            <a:b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modest declines in strong performing risks and higher levels of cover</a:t>
            </a:r>
          </a:p>
        </p:txBody>
      </p:sp>
      <p:sp>
        <p:nvSpPr>
          <p:cNvPr id="12" name="Rectangle 11">
            <a:extLst>
              <a:ext uri="{FF2B5EF4-FFF2-40B4-BE49-F238E27FC236}">
                <a16:creationId xmlns:a16="http://schemas.microsoft.com/office/drawing/2014/main" id="{254E16CD-5BEF-EB42-4260-E3BA02F7DB3F}"/>
              </a:ext>
            </a:extLst>
          </p:cNvPr>
          <p:cNvSpPr/>
          <p:nvPr/>
        </p:nvSpPr>
        <p:spPr>
          <a:xfrm>
            <a:off x="460792" y="3120218"/>
            <a:ext cx="5040000" cy="864000"/>
          </a:xfrm>
          <a:prstGeom prst="rect">
            <a:avLst/>
          </a:pr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68581" rIns="36000" bIns="68580" numCol="1" spcCol="1270" anchor="ctr" anchorCtr="0">
            <a:noAutofit/>
          </a:bodyPr>
          <a:lstStyle/>
          <a:p>
            <a:pPr marL="0" marR="0" lvl="0" indent="0" algn="ctr" defTabSz="8001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Retention levels – </a:t>
            </a:r>
            <a:b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minor movements into working layers</a:t>
            </a:r>
          </a:p>
        </p:txBody>
      </p:sp>
      <p:sp>
        <p:nvSpPr>
          <p:cNvPr id="14" name="Rectangle 13">
            <a:extLst>
              <a:ext uri="{FF2B5EF4-FFF2-40B4-BE49-F238E27FC236}">
                <a16:creationId xmlns:a16="http://schemas.microsoft.com/office/drawing/2014/main" id="{68F560B1-FF3F-BC80-B083-92CA51495887}"/>
              </a:ext>
            </a:extLst>
          </p:cNvPr>
          <p:cNvSpPr/>
          <p:nvPr/>
        </p:nvSpPr>
        <p:spPr>
          <a:xfrm>
            <a:off x="6408280" y="1086000"/>
            <a:ext cx="5040000" cy="864000"/>
          </a:xfrm>
          <a:prstGeom prst="rect">
            <a:avLst/>
          </a:pr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68581" rIns="36000" bIns="68580" numCol="1" spcCol="1270" anchor="ctr" anchorCtr="0">
            <a:noAutofit/>
          </a:bodyPr>
          <a:lstStyle/>
          <a:p>
            <a:pPr marL="0" marR="0" lvl="0" indent="0" algn="ctr" defTabSz="8001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Inflationary pressures and interest rates  – </a:t>
            </a:r>
            <a:b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Abating and declining, slowly</a:t>
            </a:r>
          </a:p>
        </p:txBody>
      </p:sp>
      <p:sp>
        <p:nvSpPr>
          <p:cNvPr id="16" name="Rectangle 15">
            <a:extLst>
              <a:ext uri="{FF2B5EF4-FFF2-40B4-BE49-F238E27FC236}">
                <a16:creationId xmlns:a16="http://schemas.microsoft.com/office/drawing/2014/main" id="{2328AD03-D2DC-6EAC-F5BB-F80D2175B2C2}"/>
              </a:ext>
            </a:extLst>
          </p:cNvPr>
          <p:cNvSpPr/>
          <p:nvPr/>
        </p:nvSpPr>
        <p:spPr>
          <a:xfrm>
            <a:off x="6408280" y="2103109"/>
            <a:ext cx="5040000" cy="864000"/>
          </a:xfrm>
          <a:prstGeom prst="rect">
            <a:avLst/>
          </a:pr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68581" rIns="36000" bIns="68580" numCol="1" spcCol="1270" anchor="ctr" anchorCtr="0">
            <a:noAutofit/>
          </a:bodyPr>
          <a:lstStyle/>
          <a:p>
            <a:pPr marL="0" marR="0" lvl="0" indent="0" algn="ctr" defTabSz="800100" rtl="0" eaLnBrk="1" fontAlgn="auto" latinLnBrk="0" hangingPunct="1">
              <a:lnSpc>
                <a:spcPct val="100000"/>
              </a:lnSpc>
              <a:spcBef>
                <a:spcPct val="0"/>
              </a:spcBef>
              <a:spcAft>
                <a:spcPts val="600"/>
              </a:spcAft>
              <a:buClrTx/>
              <a:buSzTx/>
              <a:buFont typeface="Wingdings" panose="05000000000000000000" pitchFamily="2" charset="2"/>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Significant new capital / </a:t>
            </a:r>
            <a:b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number of new entrants – </a:t>
            </a:r>
            <a:b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unlikely</a:t>
            </a:r>
          </a:p>
        </p:txBody>
      </p:sp>
      <p:sp>
        <p:nvSpPr>
          <p:cNvPr id="18" name="Rectangle 17">
            <a:extLst>
              <a:ext uri="{FF2B5EF4-FFF2-40B4-BE49-F238E27FC236}">
                <a16:creationId xmlns:a16="http://schemas.microsoft.com/office/drawing/2014/main" id="{9750ABD0-EBC5-DFE1-800E-C53E69637136}"/>
              </a:ext>
            </a:extLst>
          </p:cNvPr>
          <p:cNvSpPr/>
          <p:nvPr/>
        </p:nvSpPr>
        <p:spPr>
          <a:xfrm>
            <a:off x="6408280" y="3120218"/>
            <a:ext cx="5040000" cy="864000"/>
          </a:xfrm>
          <a:prstGeom prst="rect">
            <a:avLst/>
          </a:prstGeom>
          <a:solidFill>
            <a:srgbClr val="00265D"/>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68581" rIns="36000" bIns="68580" numCol="1" spcCol="1270" anchor="ctr" anchorCtr="0">
            <a:noAutofit/>
          </a:bodyPr>
          <a:lstStyle/>
          <a:p>
            <a:pPr marL="0" marR="0" lvl="0" indent="0" algn="ctr" defTabSz="800100" rtl="0" eaLnBrk="1" fontAlgn="auto" latinLnBrk="0" hangingPunct="1">
              <a:lnSpc>
                <a:spcPct val="100000"/>
              </a:lnSpc>
              <a:spcBef>
                <a:spcPct val="0"/>
              </a:spcBef>
              <a:spcAft>
                <a:spcPts val="60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Increased use of Alternative Capital to flex capital needs</a:t>
            </a:r>
          </a:p>
        </p:txBody>
      </p:sp>
      <p:pic>
        <p:nvPicPr>
          <p:cNvPr id="6" name="Graphic 5" descr="Badge Tick with solid fill">
            <a:extLst>
              <a:ext uri="{FF2B5EF4-FFF2-40B4-BE49-F238E27FC236}">
                <a16:creationId xmlns:a16="http://schemas.microsoft.com/office/drawing/2014/main" id="{AA258CA7-7893-52FB-0EF5-2100F6EDCB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6453" y="949915"/>
            <a:ext cx="1315566" cy="1198641"/>
          </a:xfrm>
          <a:prstGeom prst="rect">
            <a:avLst/>
          </a:prstGeom>
        </p:spPr>
      </p:pic>
      <p:pic>
        <p:nvPicPr>
          <p:cNvPr id="7" name="Graphic 6" descr="Badge Tick with solid fill">
            <a:extLst>
              <a:ext uri="{FF2B5EF4-FFF2-40B4-BE49-F238E27FC236}">
                <a16:creationId xmlns:a16="http://schemas.microsoft.com/office/drawing/2014/main" id="{B23CF353-9CBE-A440-3245-5392E61CF2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54916" y="2952897"/>
            <a:ext cx="1198641" cy="1198641"/>
          </a:xfrm>
          <a:prstGeom prst="rect">
            <a:avLst/>
          </a:prstGeom>
        </p:spPr>
      </p:pic>
      <p:pic>
        <p:nvPicPr>
          <p:cNvPr id="9" name="Graphic 8" descr="Badge Tick with solid fill">
            <a:extLst>
              <a:ext uri="{FF2B5EF4-FFF2-40B4-BE49-F238E27FC236}">
                <a16:creationId xmlns:a16="http://schemas.microsoft.com/office/drawing/2014/main" id="{10731EDC-5517-15D9-83D5-BB2D062B5F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05617" y="918679"/>
            <a:ext cx="1198641" cy="1198641"/>
          </a:xfrm>
          <a:prstGeom prst="rect">
            <a:avLst/>
          </a:prstGeom>
        </p:spPr>
      </p:pic>
      <p:pic>
        <p:nvPicPr>
          <p:cNvPr id="10" name="Graphic 9" descr="Badge Tick with solid fill">
            <a:extLst>
              <a:ext uri="{FF2B5EF4-FFF2-40B4-BE49-F238E27FC236}">
                <a16:creationId xmlns:a16="http://schemas.microsoft.com/office/drawing/2014/main" id="{297EA64F-3DA2-56ED-314D-123182CB11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05617" y="1976212"/>
            <a:ext cx="1198641" cy="1198641"/>
          </a:xfrm>
          <a:prstGeom prst="rect">
            <a:avLst/>
          </a:prstGeom>
        </p:spPr>
      </p:pic>
      <p:pic>
        <p:nvPicPr>
          <p:cNvPr id="11" name="Graphic 10" descr="Badge Tick with solid fill">
            <a:extLst>
              <a:ext uri="{FF2B5EF4-FFF2-40B4-BE49-F238E27FC236}">
                <a16:creationId xmlns:a16="http://schemas.microsoft.com/office/drawing/2014/main" id="{EC6EC833-9D02-1BE6-6656-CB8897A216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05617" y="2952896"/>
            <a:ext cx="1198641" cy="1198641"/>
          </a:xfrm>
          <a:prstGeom prst="rect">
            <a:avLst/>
          </a:prstGeom>
        </p:spPr>
      </p:pic>
      <p:pic>
        <p:nvPicPr>
          <p:cNvPr id="13" name="Graphic 12" descr="Badge Tick with solid fill">
            <a:extLst>
              <a:ext uri="{FF2B5EF4-FFF2-40B4-BE49-F238E27FC236}">
                <a16:creationId xmlns:a16="http://schemas.microsoft.com/office/drawing/2014/main" id="{69020F1C-E940-7D0F-F055-059A9BC27E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54916" y="1950000"/>
            <a:ext cx="1198641" cy="1198641"/>
          </a:xfrm>
          <a:prstGeom prst="rect">
            <a:avLst/>
          </a:prstGeom>
        </p:spPr>
      </p:pic>
    </p:spTree>
    <p:extLst>
      <p:ext uri="{BB962C8B-B14F-4D97-AF65-F5344CB8AC3E}">
        <p14:creationId xmlns:p14="http://schemas.microsoft.com/office/powerpoint/2010/main" val="8862085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707E7-5AA2-DA73-87A3-5182A47C0E51}"/>
              </a:ext>
            </a:extLst>
          </p:cNvPr>
          <p:cNvSpPr>
            <a:spLocks noGrp="1"/>
          </p:cNvSpPr>
          <p:nvPr>
            <p:ph type="title"/>
          </p:nvPr>
        </p:nvSpPr>
        <p:spPr/>
        <p:txBody>
          <a:bodyPr/>
          <a:lstStyle/>
          <a:p>
            <a:r>
              <a:rPr lang="en-US"/>
              <a:t>Global Reinsurance Market Outlook – Positive </a:t>
            </a:r>
          </a:p>
        </p:txBody>
      </p:sp>
      <p:graphicFrame>
        <p:nvGraphicFramePr>
          <p:cNvPr id="9" name="Content Placeholder 8">
            <a:extLst>
              <a:ext uri="{FF2B5EF4-FFF2-40B4-BE49-F238E27FC236}">
                <a16:creationId xmlns:a16="http://schemas.microsoft.com/office/drawing/2014/main" id="{A3015FB5-9220-EED3-7881-D52A7E624816}"/>
              </a:ext>
            </a:extLst>
          </p:cNvPr>
          <p:cNvGraphicFramePr>
            <a:graphicFrameLocks noGrp="1"/>
          </p:cNvGraphicFramePr>
          <p:nvPr>
            <p:ph sz="half" idx="1"/>
            <p:extLst>
              <p:ext uri="{D42A27DB-BD31-4B8C-83A1-F6EECF244321}">
                <p14:modId xmlns:p14="http://schemas.microsoft.com/office/powerpoint/2010/main" val="1390254480"/>
              </p:ext>
            </p:extLst>
          </p:nvPr>
        </p:nvGraphicFramePr>
        <p:xfrm>
          <a:off x="434566" y="1074737"/>
          <a:ext cx="5585234" cy="489743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585234">
                  <a:extLst>
                    <a:ext uri="{9D8B030D-6E8A-4147-A177-3AD203B41FA5}">
                      <a16:colId xmlns:a16="http://schemas.microsoft.com/office/drawing/2014/main" val="3651260052"/>
                    </a:ext>
                  </a:extLst>
                </a:gridCol>
              </a:tblGrid>
              <a:tr h="558987">
                <a:tc>
                  <a:txBody>
                    <a:bodyPr/>
                    <a:lstStyle/>
                    <a:p>
                      <a:pPr algn="ctr"/>
                      <a:r>
                        <a:rPr lang="en-US" sz="2800" dirty="0">
                          <a:latin typeface="Arial" panose="020B0604020202020204" pitchFamily="34" charset="0"/>
                          <a:cs typeface="Arial" panose="020B0604020202020204" pitchFamily="34" charset="0"/>
                        </a:rPr>
                        <a:t>Tailwinds</a:t>
                      </a:r>
                    </a:p>
                  </a:txBody>
                  <a:tcPr>
                    <a:solidFill>
                      <a:srgbClr val="00265D"/>
                    </a:solidFill>
                  </a:tcPr>
                </a:tc>
                <a:extLst>
                  <a:ext uri="{0D108BD9-81ED-4DB2-BD59-A6C34878D82A}">
                    <a16:rowId xmlns:a16="http://schemas.microsoft.com/office/drawing/2014/main" val="2940579776"/>
                  </a:ext>
                </a:extLst>
              </a:tr>
              <a:tr h="776279">
                <a:tc>
                  <a:txBody>
                    <a:bodyPr/>
                    <a:lstStyle/>
                    <a:p>
                      <a:pPr marL="0" lvl="0" indent="0">
                        <a:lnSpc>
                          <a:spcPct val="120000"/>
                        </a:lnSpc>
                        <a:spcBef>
                          <a:spcPts val="600"/>
                        </a:spcBef>
                        <a:spcAft>
                          <a:spcPts val="600"/>
                        </a:spcAft>
                        <a:buFont typeface="Arial" panose="020B0604020202020204" pitchFamily="34" charset="0"/>
                        <a:buNone/>
                      </a:pPr>
                      <a:r>
                        <a:rPr lang="en-US" sz="1800" kern="1200">
                          <a:solidFill>
                            <a:schemeClr val="dk1"/>
                          </a:solidFill>
                          <a:effectLst/>
                          <a:latin typeface="Arial" panose="020B0604020202020204" pitchFamily="34" charset="0"/>
                          <a:ea typeface="+mn-ea"/>
                          <a:cs typeface="Arial" panose="020B0604020202020204" pitchFamily="34" charset="0"/>
                        </a:rPr>
                        <a:t>Although competitive conditions increased in property cat, pricing supports attractive margins </a:t>
                      </a:r>
                    </a:p>
                  </a:txBody>
                  <a:tcPr/>
                </a:tc>
                <a:extLst>
                  <a:ext uri="{0D108BD9-81ED-4DB2-BD59-A6C34878D82A}">
                    <a16:rowId xmlns:a16="http://schemas.microsoft.com/office/drawing/2014/main" val="1819181252"/>
                  </a:ext>
                </a:extLst>
              </a:tr>
              <a:tr h="690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Arial" panose="020B0604020202020204" pitchFamily="34" charset="0"/>
                          <a:ea typeface="+mn-ea"/>
                          <a:cs typeface="Arial" panose="020B0604020202020204" pitchFamily="34" charset="0"/>
                        </a:rPr>
                        <a:t>Reinsurers remained disciplined with terms and conditions and attachment points largely intact</a:t>
                      </a:r>
                      <a:r>
                        <a:rPr lang="en-US" sz="18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417367452"/>
                  </a:ext>
                </a:extLst>
              </a:tr>
              <a:tr h="690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Arial" panose="020B0604020202020204" pitchFamily="34" charset="0"/>
                          <a:ea typeface="+mn-ea"/>
                          <a:cs typeface="Arial" panose="020B0604020202020204" pitchFamily="34" charset="0"/>
                        </a:rPr>
                        <a:t>Despite significant catastrophe and large man-made losses, segment set to report strong operating results</a:t>
                      </a:r>
                    </a:p>
                  </a:txBody>
                  <a:tcPr/>
                </a:tc>
                <a:extLst>
                  <a:ext uri="{0D108BD9-81ED-4DB2-BD59-A6C34878D82A}">
                    <a16:rowId xmlns:a16="http://schemas.microsoft.com/office/drawing/2014/main" val="417939047"/>
                  </a:ext>
                </a:extLst>
              </a:tr>
              <a:tr h="690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Arial" panose="020B0604020202020204" pitchFamily="34" charset="0"/>
                          <a:ea typeface="+mn-ea"/>
                          <a:cs typeface="Arial" panose="020B0604020202020204" pitchFamily="34" charset="0"/>
                        </a:rPr>
                        <a:t>Segment remains well capitalized as evidenced by continued growth in dedicated capital</a:t>
                      </a:r>
                    </a:p>
                  </a:txBody>
                  <a:tcPr/>
                </a:tc>
                <a:extLst>
                  <a:ext uri="{0D108BD9-81ED-4DB2-BD59-A6C34878D82A}">
                    <a16:rowId xmlns:a16="http://schemas.microsoft.com/office/drawing/2014/main" val="718711404"/>
                  </a:ext>
                </a:extLst>
              </a:tr>
              <a:tr h="400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Arial" panose="020B0604020202020204" pitchFamily="34" charset="0"/>
                          <a:ea typeface="+mn-ea"/>
                          <a:cs typeface="Arial" panose="020B0604020202020204" pitchFamily="34" charset="0"/>
                        </a:rPr>
                        <a:t>Demand for coverage remains strong</a:t>
                      </a:r>
                    </a:p>
                  </a:txBody>
                  <a:tcPr/>
                </a:tc>
                <a:extLst>
                  <a:ext uri="{0D108BD9-81ED-4DB2-BD59-A6C34878D82A}">
                    <a16:rowId xmlns:a16="http://schemas.microsoft.com/office/drawing/2014/main" val="2944811663"/>
                  </a:ext>
                </a:extLst>
              </a:tr>
              <a:tr h="690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Arial" panose="020B0604020202020204" pitchFamily="34" charset="0"/>
                          <a:ea typeface="+mn-ea"/>
                          <a:cs typeface="Arial" panose="020B0604020202020204" pitchFamily="34" charset="0"/>
                        </a:rPr>
                        <a:t>Life/Health reinsurance operations continue to act as a diversifying source of income and earnings</a:t>
                      </a:r>
                    </a:p>
                  </a:txBody>
                  <a:tcPr/>
                </a:tc>
                <a:extLst>
                  <a:ext uri="{0D108BD9-81ED-4DB2-BD59-A6C34878D82A}">
                    <a16:rowId xmlns:a16="http://schemas.microsoft.com/office/drawing/2014/main" val="4028449198"/>
                  </a:ext>
                </a:extLst>
              </a:tr>
              <a:tr h="400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Interest rates remaining higher for longer</a:t>
                      </a:r>
                    </a:p>
                  </a:txBody>
                  <a:tcPr/>
                </a:tc>
                <a:extLst>
                  <a:ext uri="{0D108BD9-81ED-4DB2-BD59-A6C34878D82A}">
                    <a16:rowId xmlns:a16="http://schemas.microsoft.com/office/drawing/2014/main" val="2180513490"/>
                  </a:ext>
                </a:extLst>
              </a:tr>
            </a:tbl>
          </a:graphicData>
        </a:graphic>
      </p:graphicFrame>
      <p:graphicFrame>
        <p:nvGraphicFramePr>
          <p:cNvPr id="10" name="Content Placeholder 9">
            <a:extLst>
              <a:ext uri="{FF2B5EF4-FFF2-40B4-BE49-F238E27FC236}">
                <a16:creationId xmlns:a16="http://schemas.microsoft.com/office/drawing/2014/main" id="{539E9A90-788E-3AF7-AD2D-5F52EB3D1E7A}"/>
              </a:ext>
            </a:extLst>
          </p:cNvPr>
          <p:cNvGraphicFramePr>
            <a:graphicFrameLocks noGrp="1"/>
          </p:cNvGraphicFramePr>
          <p:nvPr>
            <p:ph sz="half" idx="2"/>
            <p:extLst>
              <p:ext uri="{D42A27DB-BD31-4B8C-83A1-F6EECF244321}">
                <p14:modId xmlns:p14="http://schemas.microsoft.com/office/powerpoint/2010/main" val="3898555837"/>
              </p:ext>
            </p:extLst>
          </p:nvPr>
        </p:nvGraphicFramePr>
        <p:xfrm>
          <a:off x="6172200" y="1074738"/>
          <a:ext cx="5543550" cy="308578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543550">
                  <a:extLst>
                    <a:ext uri="{9D8B030D-6E8A-4147-A177-3AD203B41FA5}">
                      <a16:colId xmlns:a16="http://schemas.microsoft.com/office/drawing/2014/main" val="3571539734"/>
                    </a:ext>
                  </a:extLst>
                </a:gridCol>
              </a:tblGrid>
              <a:tr h="5894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Headwinds </a:t>
                      </a:r>
                    </a:p>
                  </a:txBody>
                  <a:tcPr>
                    <a:solidFill>
                      <a:srgbClr val="00265D"/>
                    </a:solidFill>
                  </a:tcPr>
                </a:tc>
                <a:extLst>
                  <a:ext uri="{0D108BD9-81ED-4DB2-BD59-A6C34878D82A}">
                    <a16:rowId xmlns:a16="http://schemas.microsoft.com/office/drawing/2014/main" val="2118177805"/>
                  </a:ext>
                </a:extLst>
              </a:tr>
              <a:tr h="1040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Elevated US casualty claims, reflecting the multi-year impact of social inflation, with adverse implications for underwriting and reserve margins</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0785841"/>
                  </a:ext>
                </a:extLst>
              </a:tr>
              <a:tr h="728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Increased frequency and severity of catastrophic loss activity, especially from secondary perils</a:t>
                      </a:r>
                    </a:p>
                  </a:txBody>
                  <a:tcPr/>
                </a:tc>
                <a:extLst>
                  <a:ext uri="{0D108BD9-81ED-4DB2-BD59-A6C34878D82A}">
                    <a16:rowId xmlns:a16="http://schemas.microsoft.com/office/drawing/2014/main" val="444397619"/>
                  </a:ext>
                </a:extLst>
              </a:tr>
              <a:tr h="728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Continued macroeconomic and geopolitical uncertainty  </a:t>
                      </a:r>
                    </a:p>
                  </a:txBody>
                  <a:tcPr/>
                </a:tc>
                <a:extLst>
                  <a:ext uri="{0D108BD9-81ED-4DB2-BD59-A6C34878D82A}">
                    <a16:rowId xmlns:a16="http://schemas.microsoft.com/office/drawing/2014/main" val="4214841324"/>
                  </a:ext>
                </a:extLst>
              </a:tr>
            </a:tbl>
          </a:graphicData>
        </a:graphic>
      </p:graphicFrame>
      <p:sp>
        <p:nvSpPr>
          <p:cNvPr id="3" name="Slide Number Placeholder 2">
            <a:extLst>
              <a:ext uri="{FF2B5EF4-FFF2-40B4-BE49-F238E27FC236}">
                <a16:creationId xmlns:a16="http://schemas.microsoft.com/office/drawing/2014/main" id="{D23C1FB5-5217-381A-6B8D-382FCECEDE56}"/>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6FC0ABC7-7C01-96E2-229F-E1BD89A5A213}"/>
              </a:ext>
            </a:extLst>
          </p:cNvPr>
          <p:cNvSpPr>
            <a:spLocks noGrp="1"/>
          </p:cNvSpPr>
          <p:nvPr>
            <p:ph type="body" sz="quarter" idx="10"/>
          </p:nvPr>
        </p:nvSpPr>
        <p:spPr/>
        <p:txBody>
          <a:bodyPr/>
          <a:lstStyle/>
          <a:p>
            <a:endParaRPr lang="en-US"/>
          </a:p>
        </p:txBody>
      </p:sp>
      <p:sp>
        <p:nvSpPr>
          <p:cNvPr id="4" name="TextBox 3">
            <a:extLst>
              <a:ext uri="{FF2B5EF4-FFF2-40B4-BE49-F238E27FC236}">
                <a16:creationId xmlns:a16="http://schemas.microsoft.com/office/drawing/2014/main" id="{7DF8949E-91AF-8098-42C0-DB9EA7564FB6}"/>
              </a:ext>
            </a:extLst>
          </p:cNvPr>
          <p:cNvSpPr txBox="1"/>
          <p:nvPr/>
        </p:nvSpPr>
        <p:spPr>
          <a:xfrm>
            <a:off x="3047238" y="3258050"/>
            <a:ext cx="6094476" cy="369332"/>
          </a:xfrm>
          <a:prstGeom prst="rect">
            <a:avLst/>
          </a:prstGeom>
          <a:noFill/>
        </p:spPr>
        <p:txBody>
          <a:bodyPr wrap="square">
            <a:spAutoFit/>
          </a:bodyPr>
          <a:lstStyle/>
          <a:p>
            <a:r>
              <a:rPr lang="en-US"/>
              <a:t> </a:t>
            </a:r>
          </a:p>
        </p:txBody>
      </p:sp>
    </p:spTree>
    <p:extLst>
      <p:ext uri="{BB962C8B-B14F-4D97-AF65-F5344CB8AC3E}">
        <p14:creationId xmlns:p14="http://schemas.microsoft.com/office/powerpoint/2010/main" val="14069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3AF1BB-89C2-8938-5BE8-BEB8DEB45FA7}"/>
              </a:ext>
            </a:extLst>
          </p:cNvPr>
          <p:cNvSpPr>
            <a:spLocks noGrp="1"/>
          </p:cNvSpPr>
          <p:nvPr>
            <p:ph type="body" sz="quarter" idx="11"/>
          </p:nvPr>
        </p:nvSpPr>
        <p:spPr/>
        <p:txBody>
          <a:bodyPr/>
          <a:lstStyle/>
          <a:p>
            <a:pPr marL="0" lvl="2">
              <a:lnSpc>
                <a:spcPct val="100000"/>
              </a:lnSpc>
              <a:spcBef>
                <a:spcPts val="0"/>
              </a:spcBef>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Robust Operating Results –</a:t>
            </a:r>
            <a:b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GB" b="1" spc="150" dirty="0"/>
              <a:t>Despite Heightened Cat Activity, Casualty Challenges</a:t>
            </a:r>
            <a:endParaRPr kumimoji="0" lang="en-GB" sz="2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1502010D-654C-3519-C67A-CBCAC81944EA}"/>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7935963"/>
      </p:ext>
    </p:extLst>
  </p:cSld>
  <p:clrMapOvr>
    <a:masterClrMapping/>
  </p:clrMapOvr>
  <p:transition spd="slow">
    <p:fade thruBlk="1"/>
  </p:transition>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414C-C6EE-DD51-F6C4-C3A67063BD6C}"/>
              </a:ext>
            </a:extLst>
          </p:cNvPr>
          <p:cNvSpPr>
            <a:spLocks noGrp="1"/>
          </p:cNvSpPr>
          <p:nvPr>
            <p:ph type="title"/>
          </p:nvPr>
        </p:nvSpPr>
        <p:spPr/>
        <p:txBody>
          <a:bodyPr/>
          <a:lstStyle/>
          <a:p>
            <a:r>
              <a:rPr lang="en-GB"/>
              <a:t>Cost of Capital and Realignment of Risk</a:t>
            </a:r>
            <a:endParaRPr lang="en-US"/>
          </a:p>
        </p:txBody>
      </p:sp>
      <p:sp>
        <p:nvSpPr>
          <p:cNvPr id="26" name="Slide Number Placeholder 25">
            <a:extLst>
              <a:ext uri="{FF2B5EF4-FFF2-40B4-BE49-F238E27FC236}">
                <a16:creationId xmlns:a16="http://schemas.microsoft.com/office/drawing/2014/main" id="{32B68A2E-3F30-C6E1-09FE-6AA43EBDAC6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 Placeholder 16">
            <a:extLst>
              <a:ext uri="{FF2B5EF4-FFF2-40B4-BE49-F238E27FC236}">
                <a16:creationId xmlns:a16="http://schemas.microsoft.com/office/drawing/2014/main" id="{F686F881-2ADD-C96B-72CB-C5B27941335F}"/>
              </a:ext>
            </a:extLst>
          </p:cNvPr>
          <p:cNvSpPr>
            <a:spLocks noGrp="1"/>
          </p:cNvSpPr>
          <p:nvPr>
            <p:ph type="body" sz="quarter" idx="10"/>
          </p:nvPr>
        </p:nvSpPr>
        <p:spPr/>
        <p:txBody>
          <a:bodyPr/>
          <a:lstStyle/>
          <a:p>
            <a:r>
              <a:rPr lang="en-GB"/>
              <a:t>Source: Bloomberg</a:t>
            </a:r>
          </a:p>
        </p:txBody>
      </p:sp>
      <p:grpSp>
        <p:nvGrpSpPr>
          <p:cNvPr id="3" name="Group 2">
            <a:extLst>
              <a:ext uri="{FF2B5EF4-FFF2-40B4-BE49-F238E27FC236}">
                <a16:creationId xmlns:a16="http://schemas.microsoft.com/office/drawing/2014/main" id="{D4B88A3D-6D93-EF3B-DAE0-E260ACD1A108}"/>
              </a:ext>
            </a:extLst>
          </p:cNvPr>
          <p:cNvGrpSpPr/>
          <p:nvPr/>
        </p:nvGrpSpPr>
        <p:grpSpPr>
          <a:xfrm>
            <a:off x="385903" y="4139840"/>
            <a:ext cx="11420194" cy="1699151"/>
            <a:chOff x="552319" y="1324442"/>
            <a:chExt cx="11420194" cy="1699151"/>
          </a:xfrm>
        </p:grpSpPr>
        <p:sp>
          <p:nvSpPr>
            <p:cNvPr id="4" name="TextBox 3">
              <a:extLst>
                <a:ext uri="{FF2B5EF4-FFF2-40B4-BE49-F238E27FC236}">
                  <a16:creationId xmlns:a16="http://schemas.microsoft.com/office/drawing/2014/main" id="{A57F73ED-3500-BFBD-E756-446B04C584A6}"/>
                </a:ext>
              </a:extLst>
            </p:cNvPr>
            <p:cNvSpPr txBox="1"/>
            <p:nvPr/>
          </p:nvSpPr>
          <p:spPr>
            <a:xfrm>
              <a:off x="3078057" y="1324442"/>
              <a:ext cx="63687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Reinsurers Meeting C</a:t>
              </a:r>
              <a:r>
                <a:rPr kumimoji="0" lang="en-GB" sz="2000" b="1" i="0" u="none" strike="noStrike" kern="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ost</a:t>
              </a:r>
              <a:r>
                <a:rPr kumimoji="0" lang="en-GB" sz="2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of Capital</a:t>
              </a:r>
            </a:p>
          </p:txBody>
        </p:sp>
        <p:grpSp>
          <p:nvGrpSpPr>
            <p:cNvPr id="5" name="Group 4">
              <a:extLst>
                <a:ext uri="{FF2B5EF4-FFF2-40B4-BE49-F238E27FC236}">
                  <a16:creationId xmlns:a16="http://schemas.microsoft.com/office/drawing/2014/main" id="{DF535E99-2CC1-ECA9-409E-E890C3EEB615}"/>
                </a:ext>
              </a:extLst>
            </p:cNvPr>
            <p:cNvGrpSpPr/>
            <p:nvPr/>
          </p:nvGrpSpPr>
          <p:grpSpPr>
            <a:xfrm>
              <a:off x="552319" y="1858708"/>
              <a:ext cx="2766320" cy="1164885"/>
              <a:chOff x="1115471" y="1858710"/>
              <a:chExt cx="2766320" cy="1164885"/>
            </a:xfrm>
          </p:grpSpPr>
          <p:sp>
            <p:nvSpPr>
              <p:cNvPr id="15" name="Freeform: Shape 14">
                <a:extLst>
                  <a:ext uri="{FF2B5EF4-FFF2-40B4-BE49-F238E27FC236}">
                    <a16:creationId xmlns:a16="http://schemas.microsoft.com/office/drawing/2014/main" id="{612DD0CE-0107-632E-C945-CAC4DBFFD8E0}"/>
                  </a:ext>
                </a:extLst>
              </p:cNvPr>
              <p:cNvSpPr/>
              <p:nvPr/>
            </p:nvSpPr>
            <p:spPr>
              <a:xfrm>
                <a:off x="1988191" y="1900810"/>
                <a:ext cx="1893600" cy="1080684"/>
              </a:xfrm>
              <a:custGeom>
                <a:avLst/>
                <a:gdLst>
                  <a:gd name="connsiteX0" fmla="*/ 0 w 1818202"/>
                  <a:gd name="connsiteY0" fmla="*/ 222759 h 1485057"/>
                  <a:gd name="connsiteX1" fmla="*/ 1075674 w 1818202"/>
                  <a:gd name="connsiteY1" fmla="*/ 222759 h 1485057"/>
                  <a:gd name="connsiteX2" fmla="*/ 1075674 w 1818202"/>
                  <a:gd name="connsiteY2" fmla="*/ 0 h 1485057"/>
                  <a:gd name="connsiteX3" fmla="*/ 1818202 w 1818202"/>
                  <a:gd name="connsiteY3" fmla="*/ 742529 h 1485057"/>
                  <a:gd name="connsiteX4" fmla="*/ 1075674 w 1818202"/>
                  <a:gd name="connsiteY4" fmla="*/ 1485057 h 1485057"/>
                  <a:gd name="connsiteX5" fmla="*/ 1075674 w 1818202"/>
                  <a:gd name="connsiteY5" fmla="*/ 1262298 h 1485057"/>
                  <a:gd name="connsiteX6" fmla="*/ 0 w 1818202"/>
                  <a:gd name="connsiteY6" fmla="*/ 1262298 h 1485057"/>
                  <a:gd name="connsiteX7" fmla="*/ 0 w 1818202"/>
                  <a:gd name="connsiteY7" fmla="*/ 222759 h 148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8202" h="1485057">
                    <a:moveTo>
                      <a:pt x="0" y="222759"/>
                    </a:moveTo>
                    <a:lnTo>
                      <a:pt x="1075674" y="222759"/>
                    </a:lnTo>
                    <a:lnTo>
                      <a:pt x="1075674" y="0"/>
                    </a:lnTo>
                    <a:lnTo>
                      <a:pt x="1818202" y="742529"/>
                    </a:lnTo>
                    <a:lnTo>
                      <a:pt x="1075674" y="1485057"/>
                    </a:lnTo>
                    <a:lnTo>
                      <a:pt x="1075674" y="1262298"/>
                    </a:lnTo>
                    <a:lnTo>
                      <a:pt x="0" y="1262298"/>
                    </a:lnTo>
                    <a:lnTo>
                      <a:pt x="0" y="222759"/>
                    </a:lnTo>
                    <a:close/>
                  </a:path>
                </a:pathLst>
              </a:custGeom>
              <a:solidFill>
                <a:schemeClr val="bg2">
                  <a:alpha val="90000"/>
                </a:schemeClr>
              </a:soli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spcFirstLastPara="0" vert="horz" wrap="square" lIns="288000" tIns="230379" rIns="360000" bIns="230379"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Improved technical profitability</a:t>
                </a:r>
              </a:p>
            </p:txBody>
          </p:sp>
          <p:sp>
            <p:nvSpPr>
              <p:cNvPr id="16" name="Freeform: Shape 15">
                <a:extLst>
                  <a:ext uri="{FF2B5EF4-FFF2-40B4-BE49-F238E27FC236}">
                    <a16:creationId xmlns:a16="http://schemas.microsoft.com/office/drawing/2014/main" id="{93E9D517-D48C-0E03-2815-E2CB6DFF9E49}"/>
                  </a:ext>
                </a:extLst>
              </p:cNvPr>
              <p:cNvSpPr/>
              <p:nvPr/>
            </p:nvSpPr>
            <p:spPr>
              <a:xfrm>
                <a:off x="1115471" y="1858710"/>
                <a:ext cx="1164885" cy="1164885"/>
              </a:xfrm>
              <a:custGeom>
                <a:avLst/>
                <a:gdLst>
                  <a:gd name="connsiteX0" fmla="*/ 0 w 1260001"/>
                  <a:gd name="connsiteY0" fmla="*/ 630001 h 1260001"/>
                  <a:gd name="connsiteX1" fmla="*/ 630001 w 1260001"/>
                  <a:gd name="connsiteY1" fmla="*/ 0 h 1260001"/>
                  <a:gd name="connsiteX2" fmla="*/ 1260002 w 1260001"/>
                  <a:gd name="connsiteY2" fmla="*/ 630001 h 1260001"/>
                  <a:gd name="connsiteX3" fmla="*/ 630001 w 1260001"/>
                  <a:gd name="connsiteY3" fmla="*/ 1260002 h 1260001"/>
                  <a:gd name="connsiteX4" fmla="*/ 0 w 1260001"/>
                  <a:gd name="connsiteY4" fmla="*/ 630001 h 126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1" h="1260001">
                    <a:moveTo>
                      <a:pt x="0" y="630001"/>
                    </a:moveTo>
                    <a:cubicBezTo>
                      <a:pt x="0" y="282061"/>
                      <a:pt x="282061" y="0"/>
                      <a:pt x="630001" y="0"/>
                    </a:cubicBezTo>
                    <a:cubicBezTo>
                      <a:pt x="977941" y="0"/>
                      <a:pt x="1260002" y="282061"/>
                      <a:pt x="1260002" y="630001"/>
                    </a:cubicBezTo>
                    <a:cubicBezTo>
                      <a:pt x="1260002" y="977941"/>
                      <a:pt x="977941" y="1260002"/>
                      <a:pt x="630001" y="1260002"/>
                    </a:cubicBezTo>
                    <a:cubicBezTo>
                      <a:pt x="282061" y="1260002"/>
                      <a:pt x="0" y="977941"/>
                      <a:pt x="0" y="630001"/>
                    </a:cubicBezTo>
                    <a:close/>
                  </a:path>
                </a:pathLst>
              </a:custGeom>
              <a:solidFill>
                <a:srgbClr val="00265D"/>
              </a:solidFill>
              <a:ln>
                <a:solidFill>
                  <a:srgbClr val="06428B"/>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95953" tIns="195953" rIns="195953" bIns="19595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Profits</a:t>
                </a:r>
              </a:p>
            </p:txBody>
          </p:sp>
        </p:grpSp>
        <p:grpSp>
          <p:nvGrpSpPr>
            <p:cNvPr id="6" name="Group 5">
              <a:extLst>
                <a:ext uri="{FF2B5EF4-FFF2-40B4-BE49-F238E27FC236}">
                  <a16:creationId xmlns:a16="http://schemas.microsoft.com/office/drawing/2014/main" id="{5FC34FE0-F064-883E-71FC-EA872E866F8F}"/>
                </a:ext>
              </a:extLst>
            </p:cNvPr>
            <p:cNvGrpSpPr/>
            <p:nvPr/>
          </p:nvGrpSpPr>
          <p:grpSpPr>
            <a:xfrm>
              <a:off x="3603006" y="1858708"/>
              <a:ext cx="2667130" cy="1164885"/>
              <a:chOff x="3629042" y="1858710"/>
              <a:chExt cx="2667130" cy="1164885"/>
            </a:xfrm>
          </p:grpSpPr>
          <p:sp>
            <p:nvSpPr>
              <p:cNvPr id="13" name="Freeform: Shape 12">
                <a:extLst>
                  <a:ext uri="{FF2B5EF4-FFF2-40B4-BE49-F238E27FC236}">
                    <a16:creationId xmlns:a16="http://schemas.microsoft.com/office/drawing/2014/main" id="{A8D4D9C0-DC82-9405-CA50-2D6A289679CF}"/>
                  </a:ext>
                </a:extLst>
              </p:cNvPr>
              <p:cNvSpPr/>
              <p:nvPr/>
            </p:nvSpPr>
            <p:spPr>
              <a:xfrm>
                <a:off x="4402572" y="1900810"/>
                <a:ext cx="1893600" cy="1080684"/>
              </a:xfrm>
              <a:custGeom>
                <a:avLst/>
                <a:gdLst>
                  <a:gd name="connsiteX0" fmla="*/ 0 w 1698905"/>
                  <a:gd name="connsiteY0" fmla="*/ 222759 h 1485057"/>
                  <a:gd name="connsiteX1" fmla="*/ 956377 w 1698905"/>
                  <a:gd name="connsiteY1" fmla="*/ 222759 h 1485057"/>
                  <a:gd name="connsiteX2" fmla="*/ 956377 w 1698905"/>
                  <a:gd name="connsiteY2" fmla="*/ 0 h 1485057"/>
                  <a:gd name="connsiteX3" fmla="*/ 1698905 w 1698905"/>
                  <a:gd name="connsiteY3" fmla="*/ 742529 h 1485057"/>
                  <a:gd name="connsiteX4" fmla="*/ 956377 w 1698905"/>
                  <a:gd name="connsiteY4" fmla="*/ 1485057 h 1485057"/>
                  <a:gd name="connsiteX5" fmla="*/ 956377 w 1698905"/>
                  <a:gd name="connsiteY5" fmla="*/ 1262298 h 1485057"/>
                  <a:gd name="connsiteX6" fmla="*/ 0 w 1698905"/>
                  <a:gd name="connsiteY6" fmla="*/ 1262298 h 1485057"/>
                  <a:gd name="connsiteX7" fmla="*/ 0 w 1698905"/>
                  <a:gd name="connsiteY7" fmla="*/ 222759 h 148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8905" h="1485057">
                    <a:moveTo>
                      <a:pt x="0" y="222759"/>
                    </a:moveTo>
                    <a:lnTo>
                      <a:pt x="956377" y="222759"/>
                    </a:lnTo>
                    <a:lnTo>
                      <a:pt x="956377" y="0"/>
                    </a:lnTo>
                    <a:lnTo>
                      <a:pt x="1698905" y="742529"/>
                    </a:lnTo>
                    <a:lnTo>
                      <a:pt x="956377" y="1485057"/>
                    </a:lnTo>
                    <a:lnTo>
                      <a:pt x="956377" y="1262298"/>
                    </a:lnTo>
                    <a:lnTo>
                      <a:pt x="0" y="1262298"/>
                    </a:lnTo>
                    <a:lnTo>
                      <a:pt x="0" y="222759"/>
                    </a:lnTo>
                    <a:close/>
                  </a:path>
                </a:pathLst>
              </a:custGeom>
              <a:solidFill>
                <a:schemeClr val="bg2">
                  <a:alpha val="90000"/>
                </a:schemeClr>
              </a:soli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spcFirstLastPara="0" vert="horz" wrap="square" lIns="455206" tIns="230379" rIns="432000" bIns="230379"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Climate and geopolitical trends </a:t>
                </a:r>
              </a:p>
            </p:txBody>
          </p:sp>
          <p:sp>
            <p:nvSpPr>
              <p:cNvPr id="14" name="Freeform: Shape 13">
                <a:extLst>
                  <a:ext uri="{FF2B5EF4-FFF2-40B4-BE49-F238E27FC236}">
                    <a16:creationId xmlns:a16="http://schemas.microsoft.com/office/drawing/2014/main" id="{29343F57-1417-BD28-1028-B8D704DB7615}"/>
                  </a:ext>
                </a:extLst>
              </p:cNvPr>
              <p:cNvSpPr/>
              <p:nvPr/>
            </p:nvSpPr>
            <p:spPr>
              <a:xfrm>
                <a:off x="3629042" y="1858710"/>
                <a:ext cx="1164885" cy="1164885"/>
              </a:xfrm>
              <a:custGeom>
                <a:avLst/>
                <a:gdLst>
                  <a:gd name="connsiteX0" fmla="*/ 0 w 1260001"/>
                  <a:gd name="connsiteY0" fmla="*/ 630001 h 1260001"/>
                  <a:gd name="connsiteX1" fmla="*/ 630001 w 1260001"/>
                  <a:gd name="connsiteY1" fmla="*/ 0 h 1260001"/>
                  <a:gd name="connsiteX2" fmla="*/ 1260002 w 1260001"/>
                  <a:gd name="connsiteY2" fmla="*/ 630001 h 1260001"/>
                  <a:gd name="connsiteX3" fmla="*/ 630001 w 1260001"/>
                  <a:gd name="connsiteY3" fmla="*/ 1260002 h 1260001"/>
                  <a:gd name="connsiteX4" fmla="*/ 0 w 1260001"/>
                  <a:gd name="connsiteY4" fmla="*/ 630001 h 126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1" h="1260001">
                    <a:moveTo>
                      <a:pt x="0" y="630001"/>
                    </a:moveTo>
                    <a:cubicBezTo>
                      <a:pt x="0" y="282061"/>
                      <a:pt x="282061" y="0"/>
                      <a:pt x="630001" y="0"/>
                    </a:cubicBezTo>
                    <a:cubicBezTo>
                      <a:pt x="977941" y="0"/>
                      <a:pt x="1260002" y="282061"/>
                      <a:pt x="1260002" y="630001"/>
                    </a:cubicBezTo>
                    <a:cubicBezTo>
                      <a:pt x="1260002" y="977941"/>
                      <a:pt x="977941" y="1260002"/>
                      <a:pt x="630001" y="1260002"/>
                    </a:cubicBezTo>
                    <a:cubicBezTo>
                      <a:pt x="282061" y="1260002"/>
                      <a:pt x="0" y="977941"/>
                      <a:pt x="0" y="630001"/>
                    </a:cubicBezTo>
                    <a:close/>
                  </a:path>
                </a:pathLst>
              </a:custGeom>
              <a:solidFill>
                <a:srgbClr val="00265D"/>
              </a:solidFill>
              <a:ln>
                <a:solidFill>
                  <a:srgbClr val="06428B"/>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95953" tIns="195953" rIns="195953" bIns="19595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Secular factors</a:t>
                </a:r>
              </a:p>
            </p:txBody>
          </p:sp>
        </p:grpSp>
        <p:grpSp>
          <p:nvGrpSpPr>
            <p:cNvPr id="7" name="Group 6">
              <a:extLst>
                <a:ext uri="{FF2B5EF4-FFF2-40B4-BE49-F238E27FC236}">
                  <a16:creationId xmlns:a16="http://schemas.microsoft.com/office/drawing/2014/main" id="{A85BCC94-E8ED-49D5-636D-656C2838BB48}"/>
                </a:ext>
              </a:extLst>
            </p:cNvPr>
            <p:cNvGrpSpPr/>
            <p:nvPr/>
          </p:nvGrpSpPr>
          <p:grpSpPr>
            <a:xfrm>
              <a:off x="6554503" y="1858708"/>
              <a:ext cx="2536604" cy="1164885"/>
              <a:chOff x="6082963" y="1869177"/>
              <a:chExt cx="2536604" cy="1164885"/>
            </a:xfrm>
          </p:grpSpPr>
          <p:sp>
            <p:nvSpPr>
              <p:cNvPr id="11" name="Freeform: Shape 10">
                <a:extLst>
                  <a:ext uri="{FF2B5EF4-FFF2-40B4-BE49-F238E27FC236}">
                    <a16:creationId xmlns:a16="http://schemas.microsoft.com/office/drawing/2014/main" id="{A0AE503C-D6CB-05B7-6FCE-122F673FEC9B}"/>
                  </a:ext>
                </a:extLst>
              </p:cNvPr>
              <p:cNvSpPr/>
              <p:nvPr/>
            </p:nvSpPr>
            <p:spPr>
              <a:xfrm>
                <a:off x="6725967" y="1911277"/>
                <a:ext cx="1893600" cy="1080684"/>
              </a:xfrm>
              <a:custGeom>
                <a:avLst/>
                <a:gdLst>
                  <a:gd name="connsiteX0" fmla="*/ 0 w 1698905"/>
                  <a:gd name="connsiteY0" fmla="*/ 222759 h 1485057"/>
                  <a:gd name="connsiteX1" fmla="*/ 956377 w 1698905"/>
                  <a:gd name="connsiteY1" fmla="*/ 222759 h 1485057"/>
                  <a:gd name="connsiteX2" fmla="*/ 956377 w 1698905"/>
                  <a:gd name="connsiteY2" fmla="*/ 0 h 1485057"/>
                  <a:gd name="connsiteX3" fmla="*/ 1698905 w 1698905"/>
                  <a:gd name="connsiteY3" fmla="*/ 742529 h 1485057"/>
                  <a:gd name="connsiteX4" fmla="*/ 956377 w 1698905"/>
                  <a:gd name="connsiteY4" fmla="*/ 1485057 h 1485057"/>
                  <a:gd name="connsiteX5" fmla="*/ 956377 w 1698905"/>
                  <a:gd name="connsiteY5" fmla="*/ 1262298 h 1485057"/>
                  <a:gd name="connsiteX6" fmla="*/ 0 w 1698905"/>
                  <a:gd name="connsiteY6" fmla="*/ 1262298 h 1485057"/>
                  <a:gd name="connsiteX7" fmla="*/ 0 w 1698905"/>
                  <a:gd name="connsiteY7" fmla="*/ 222759 h 148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8905" h="1485057">
                    <a:moveTo>
                      <a:pt x="0" y="222759"/>
                    </a:moveTo>
                    <a:lnTo>
                      <a:pt x="956377" y="222759"/>
                    </a:lnTo>
                    <a:lnTo>
                      <a:pt x="956377" y="0"/>
                    </a:lnTo>
                    <a:lnTo>
                      <a:pt x="1698905" y="742529"/>
                    </a:lnTo>
                    <a:lnTo>
                      <a:pt x="956377" y="1485057"/>
                    </a:lnTo>
                    <a:lnTo>
                      <a:pt x="956377" y="1262298"/>
                    </a:lnTo>
                    <a:lnTo>
                      <a:pt x="0" y="1262298"/>
                    </a:lnTo>
                    <a:lnTo>
                      <a:pt x="0" y="222759"/>
                    </a:lnTo>
                    <a:close/>
                  </a:path>
                </a:pathLst>
              </a:custGeom>
              <a:solidFill>
                <a:schemeClr val="bg2">
                  <a:alpha val="90000"/>
                </a:schemeClr>
              </a:soli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spcFirstLastPara="0" vert="horz" wrap="square" lIns="432000" tIns="230379" rIns="216000" bIns="230379"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Higher for longer</a:t>
                </a:r>
              </a:p>
            </p:txBody>
          </p:sp>
          <p:sp>
            <p:nvSpPr>
              <p:cNvPr id="12" name="Freeform: Shape 11">
                <a:extLst>
                  <a:ext uri="{FF2B5EF4-FFF2-40B4-BE49-F238E27FC236}">
                    <a16:creationId xmlns:a16="http://schemas.microsoft.com/office/drawing/2014/main" id="{BB481C43-8711-C1DC-BD27-6C548ACD2450}"/>
                  </a:ext>
                </a:extLst>
              </p:cNvPr>
              <p:cNvSpPr/>
              <p:nvPr/>
            </p:nvSpPr>
            <p:spPr>
              <a:xfrm>
                <a:off x="6082963" y="1869177"/>
                <a:ext cx="1164885" cy="1164885"/>
              </a:xfrm>
              <a:custGeom>
                <a:avLst/>
                <a:gdLst>
                  <a:gd name="connsiteX0" fmla="*/ 0 w 1260001"/>
                  <a:gd name="connsiteY0" fmla="*/ 630001 h 1260001"/>
                  <a:gd name="connsiteX1" fmla="*/ 630001 w 1260001"/>
                  <a:gd name="connsiteY1" fmla="*/ 0 h 1260001"/>
                  <a:gd name="connsiteX2" fmla="*/ 1260002 w 1260001"/>
                  <a:gd name="connsiteY2" fmla="*/ 630001 h 1260001"/>
                  <a:gd name="connsiteX3" fmla="*/ 630001 w 1260001"/>
                  <a:gd name="connsiteY3" fmla="*/ 1260002 h 1260001"/>
                  <a:gd name="connsiteX4" fmla="*/ 0 w 1260001"/>
                  <a:gd name="connsiteY4" fmla="*/ 630001 h 126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1" h="1260001">
                    <a:moveTo>
                      <a:pt x="0" y="630001"/>
                    </a:moveTo>
                    <a:cubicBezTo>
                      <a:pt x="0" y="282061"/>
                      <a:pt x="282061" y="0"/>
                      <a:pt x="630001" y="0"/>
                    </a:cubicBezTo>
                    <a:cubicBezTo>
                      <a:pt x="977941" y="0"/>
                      <a:pt x="1260002" y="282061"/>
                      <a:pt x="1260002" y="630001"/>
                    </a:cubicBezTo>
                    <a:cubicBezTo>
                      <a:pt x="1260002" y="977941"/>
                      <a:pt x="977941" y="1260002"/>
                      <a:pt x="630001" y="1260002"/>
                    </a:cubicBezTo>
                    <a:cubicBezTo>
                      <a:pt x="282061" y="1260002"/>
                      <a:pt x="0" y="977941"/>
                      <a:pt x="0" y="630001"/>
                    </a:cubicBezTo>
                    <a:close/>
                  </a:path>
                </a:pathLst>
              </a:custGeom>
              <a:solidFill>
                <a:srgbClr val="00265D"/>
              </a:solidFill>
              <a:ln>
                <a:solidFill>
                  <a:srgbClr val="06428B"/>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95953" tIns="195953" rIns="195953" bIns="19595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Interest rates</a:t>
                </a:r>
              </a:p>
            </p:txBody>
          </p:sp>
        </p:grpSp>
        <p:grpSp>
          <p:nvGrpSpPr>
            <p:cNvPr id="8" name="Group 7">
              <a:extLst>
                <a:ext uri="{FF2B5EF4-FFF2-40B4-BE49-F238E27FC236}">
                  <a16:creationId xmlns:a16="http://schemas.microsoft.com/office/drawing/2014/main" id="{6842BD90-ABA8-F810-37BD-ECA0531E148F}"/>
                </a:ext>
              </a:extLst>
            </p:cNvPr>
            <p:cNvGrpSpPr/>
            <p:nvPr/>
          </p:nvGrpSpPr>
          <p:grpSpPr>
            <a:xfrm>
              <a:off x="9375473" y="1858708"/>
              <a:ext cx="2597040" cy="1164885"/>
              <a:chOff x="9375473" y="1858708"/>
              <a:chExt cx="2597040" cy="1164885"/>
            </a:xfrm>
          </p:grpSpPr>
          <p:sp>
            <p:nvSpPr>
              <p:cNvPr id="9" name="Freeform: Shape 8">
                <a:extLst>
                  <a:ext uri="{FF2B5EF4-FFF2-40B4-BE49-F238E27FC236}">
                    <a16:creationId xmlns:a16="http://schemas.microsoft.com/office/drawing/2014/main" id="{F0359DF3-DE81-4FE2-7E7A-91C2D8D061EC}"/>
                  </a:ext>
                </a:extLst>
              </p:cNvPr>
              <p:cNvSpPr/>
              <p:nvPr/>
            </p:nvSpPr>
            <p:spPr>
              <a:xfrm>
                <a:off x="10191404" y="1900808"/>
                <a:ext cx="1781109" cy="1080684"/>
              </a:xfrm>
              <a:custGeom>
                <a:avLst/>
                <a:gdLst>
                  <a:gd name="connsiteX0" fmla="*/ 0 w 1717066"/>
                  <a:gd name="connsiteY0" fmla="*/ 222759 h 1485057"/>
                  <a:gd name="connsiteX1" fmla="*/ 974538 w 1717066"/>
                  <a:gd name="connsiteY1" fmla="*/ 222759 h 1485057"/>
                  <a:gd name="connsiteX2" fmla="*/ 974538 w 1717066"/>
                  <a:gd name="connsiteY2" fmla="*/ 0 h 1485057"/>
                  <a:gd name="connsiteX3" fmla="*/ 1717066 w 1717066"/>
                  <a:gd name="connsiteY3" fmla="*/ 742529 h 1485057"/>
                  <a:gd name="connsiteX4" fmla="*/ 974538 w 1717066"/>
                  <a:gd name="connsiteY4" fmla="*/ 1485057 h 1485057"/>
                  <a:gd name="connsiteX5" fmla="*/ 974538 w 1717066"/>
                  <a:gd name="connsiteY5" fmla="*/ 1262298 h 1485057"/>
                  <a:gd name="connsiteX6" fmla="*/ 0 w 1717066"/>
                  <a:gd name="connsiteY6" fmla="*/ 1262298 h 1485057"/>
                  <a:gd name="connsiteX7" fmla="*/ 0 w 1717066"/>
                  <a:gd name="connsiteY7" fmla="*/ 222759 h 148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7066" h="1485057">
                    <a:moveTo>
                      <a:pt x="0" y="222759"/>
                    </a:moveTo>
                    <a:lnTo>
                      <a:pt x="974538" y="222759"/>
                    </a:lnTo>
                    <a:lnTo>
                      <a:pt x="974538" y="0"/>
                    </a:lnTo>
                    <a:lnTo>
                      <a:pt x="1717066" y="742529"/>
                    </a:lnTo>
                    <a:lnTo>
                      <a:pt x="974538" y="1485057"/>
                    </a:lnTo>
                    <a:lnTo>
                      <a:pt x="974538" y="1262298"/>
                    </a:lnTo>
                    <a:lnTo>
                      <a:pt x="0" y="1262298"/>
                    </a:lnTo>
                    <a:lnTo>
                      <a:pt x="0" y="222759"/>
                    </a:lnTo>
                    <a:close/>
                  </a:path>
                </a:pathLst>
              </a:custGeom>
              <a:solidFill>
                <a:schemeClr val="bg2">
                  <a:alpha val="90000"/>
                </a:schemeClr>
              </a:solidFill>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spcFirstLastPara="0" vert="horz" wrap="square" lIns="432000" tIns="230379" rIns="468000" bIns="230379"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Positive</a:t>
                </a:r>
              </a:p>
            </p:txBody>
          </p:sp>
          <p:sp>
            <p:nvSpPr>
              <p:cNvPr id="10" name="Freeform: Shape 9">
                <a:extLst>
                  <a:ext uri="{FF2B5EF4-FFF2-40B4-BE49-F238E27FC236}">
                    <a16:creationId xmlns:a16="http://schemas.microsoft.com/office/drawing/2014/main" id="{ECC5345C-2ECB-69AC-E333-8D0A9AA4D54B}"/>
                  </a:ext>
                </a:extLst>
              </p:cNvPr>
              <p:cNvSpPr/>
              <p:nvPr/>
            </p:nvSpPr>
            <p:spPr>
              <a:xfrm>
                <a:off x="9375473" y="1858708"/>
                <a:ext cx="1193107" cy="1164885"/>
              </a:xfrm>
              <a:custGeom>
                <a:avLst/>
                <a:gdLst>
                  <a:gd name="connsiteX0" fmla="*/ 0 w 1260001"/>
                  <a:gd name="connsiteY0" fmla="*/ 630001 h 1260001"/>
                  <a:gd name="connsiteX1" fmla="*/ 630001 w 1260001"/>
                  <a:gd name="connsiteY1" fmla="*/ 0 h 1260001"/>
                  <a:gd name="connsiteX2" fmla="*/ 1260002 w 1260001"/>
                  <a:gd name="connsiteY2" fmla="*/ 630001 h 1260001"/>
                  <a:gd name="connsiteX3" fmla="*/ 630001 w 1260001"/>
                  <a:gd name="connsiteY3" fmla="*/ 1260002 h 1260001"/>
                  <a:gd name="connsiteX4" fmla="*/ 0 w 1260001"/>
                  <a:gd name="connsiteY4" fmla="*/ 630001 h 126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1" h="1260001">
                    <a:moveTo>
                      <a:pt x="0" y="630001"/>
                    </a:moveTo>
                    <a:cubicBezTo>
                      <a:pt x="0" y="282061"/>
                      <a:pt x="282061" y="0"/>
                      <a:pt x="630001" y="0"/>
                    </a:cubicBezTo>
                    <a:cubicBezTo>
                      <a:pt x="977941" y="0"/>
                      <a:pt x="1260002" y="282061"/>
                      <a:pt x="1260002" y="630001"/>
                    </a:cubicBezTo>
                    <a:cubicBezTo>
                      <a:pt x="1260002" y="977941"/>
                      <a:pt x="977941" y="1260002"/>
                      <a:pt x="630001" y="1260002"/>
                    </a:cubicBezTo>
                    <a:cubicBezTo>
                      <a:pt x="282061" y="1260002"/>
                      <a:pt x="0" y="977941"/>
                      <a:pt x="0" y="630001"/>
                    </a:cubicBezTo>
                    <a:close/>
                  </a:path>
                </a:pathLst>
              </a:custGeom>
              <a:solidFill>
                <a:srgbClr val="00265D"/>
              </a:solidFill>
              <a:ln>
                <a:solidFill>
                  <a:srgbClr val="06428B"/>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95953" tIns="195953" rIns="195953" bIns="19595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Outlook</a:t>
                </a:r>
              </a:p>
            </p:txBody>
          </p:sp>
        </p:grpSp>
      </p:grpSp>
      <p:sp>
        <p:nvSpPr>
          <p:cNvPr id="19" name="TextBox 18">
            <a:extLst>
              <a:ext uri="{FF2B5EF4-FFF2-40B4-BE49-F238E27FC236}">
                <a16:creationId xmlns:a16="http://schemas.microsoft.com/office/drawing/2014/main" id="{3BFED8B3-700F-B0B0-21F8-B8B53F226678}"/>
              </a:ext>
            </a:extLst>
          </p:cNvPr>
          <p:cNvSpPr txBox="1"/>
          <p:nvPr/>
        </p:nvSpPr>
        <p:spPr>
          <a:xfrm>
            <a:off x="511894" y="2213213"/>
            <a:ext cx="809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p>
        </p:txBody>
      </p:sp>
      <p:graphicFrame>
        <p:nvGraphicFramePr>
          <p:cNvPr id="20" name="Chart 19">
            <a:extLst>
              <a:ext uri="{FF2B5EF4-FFF2-40B4-BE49-F238E27FC236}">
                <a16:creationId xmlns:a16="http://schemas.microsoft.com/office/drawing/2014/main" id="{68A71085-2718-B3A6-54D8-B4AE6E1E14D0}"/>
              </a:ext>
            </a:extLst>
          </p:cNvPr>
          <p:cNvGraphicFramePr>
            <a:graphicFrameLocks/>
          </p:cNvGraphicFramePr>
          <p:nvPr>
            <p:extLst>
              <p:ext uri="{D42A27DB-BD31-4B8C-83A1-F6EECF244321}">
                <p14:modId xmlns:p14="http://schemas.microsoft.com/office/powerpoint/2010/main" val="442972260"/>
              </p:ext>
            </p:extLst>
          </p:nvPr>
        </p:nvGraphicFramePr>
        <p:xfrm>
          <a:off x="754380" y="1048556"/>
          <a:ext cx="10853121" cy="28026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6833868"/>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33EBD-01A9-6814-6D68-95279DA07050}"/>
            </a:ext>
          </a:extLst>
        </p:cNvPr>
        <p:cNvGrpSpPr/>
        <p:nvPr/>
      </p:nvGrpSpPr>
      <p:grpSpPr>
        <a:xfrm>
          <a:off x="0" y="0"/>
          <a:ext cx="0" cy="0"/>
          <a:chOff x="0" y="0"/>
          <a:chExt cx="0" cy="0"/>
        </a:xfrm>
      </p:grpSpPr>
      <p:graphicFrame>
        <p:nvGraphicFramePr>
          <p:cNvPr id="8" name="Content Placeholder 8">
            <a:extLst>
              <a:ext uri="{FF2B5EF4-FFF2-40B4-BE49-F238E27FC236}">
                <a16:creationId xmlns:a16="http://schemas.microsoft.com/office/drawing/2014/main" id="{F9B7B120-FE51-C35A-BD8C-C5F953672A43}"/>
              </a:ext>
            </a:extLst>
          </p:cNvPr>
          <p:cNvGraphicFramePr>
            <a:graphicFrameLocks/>
          </p:cNvGraphicFramePr>
          <p:nvPr>
            <p:extLst>
              <p:ext uri="{D42A27DB-BD31-4B8C-83A1-F6EECF244321}">
                <p14:modId xmlns:p14="http://schemas.microsoft.com/office/powerpoint/2010/main" val="2965877907"/>
              </p:ext>
            </p:extLst>
          </p:nvPr>
        </p:nvGraphicFramePr>
        <p:xfrm>
          <a:off x="6422372" y="1052512"/>
          <a:ext cx="5411096" cy="464366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EB97411E-69BC-E162-13D8-444528B454DB}"/>
              </a:ext>
            </a:extLst>
          </p:cNvPr>
          <p:cNvSpPr>
            <a:spLocks noGrp="1"/>
          </p:cNvSpPr>
          <p:nvPr>
            <p:ph type="title"/>
          </p:nvPr>
        </p:nvSpPr>
        <p:spPr/>
        <p:txBody>
          <a:bodyPr/>
          <a:lstStyle/>
          <a:p>
            <a:r>
              <a:rPr lang="en-US"/>
              <a:t>Global Reinsurance Market Performance</a:t>
            </a:r>
          </a:p>
        </p:txBody>
      </p:sp>
      <p:sp>
        <p:nvSpPr>
          <p:cNvPr id="3" name="Slide Number Placeholder 2">
            <a:extLst>
              <a:ext uri="{FF2B5EF4-FFF2-40B4-BE49-F238E27FC236}">
                <a16:creationId xmlns:a16="http://schemas.microsoft.com/office/drawing/2014/main" id="{F21611F5-BCB3-E8E6-E040-6151A833EBB8}"/>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DA2D5E37-5F7F-C957-7A39-A292AA13657B}"/>
              </a:ext>
            </a:extLst>
          </p:cNvPr>
          <p:cNvSpPr>
            <a:spLocks noGrp="1"/>
          </p:cNvSpPr>
          <p:nvPr>
            <p:ph type="body" sz="quarter" idx="10"/>
          </p:nvPr>
        </p:nvSpPr>
        <p:spPr/>
        <p:txBody>
          <a:bodyPr anchor="b"/>
          <a:lstStyle/>
          <a:p>
            <a:r>
              <a:rPr lang="en-GB"/>
              <a:t>Source: AM Best data and research</a:t>
            </a:r>
          </a:p>
        </p:txBody>
      </p:sp>
      <p:sp>
        <p:nvSpPr>
          <p:cNvPr id="11" name="TextBox 6">
            <a:extLst>
              <a:ext uri="{FF2B5EF4-FFF2-40B4-BE49-F238E27FC236}">
                <a16:creationId xmlns:a16="http://schemas.microsoft.com/office/drawing/2014/main" id="{4AB39FCD-0BC1-25C5-7BFB-A142ECCDD742}"/>
              </a:ext>
            </a:extLst>
          </p:cNvPr>
          <p:cNvSpPr txBox="1"/>
          <p:nvPr/>
        </p:nvSpPr>
        <p:spPr>
          <a:xfrm>
            <a:off x="1557827" y="1052513"/>
            <a:ext cx="3182615" cy="539750"/>
          </a:xfrm>
          <a:prstGeom prst="rect">
            <a:avLst/>
          </a:prstGeom>
          <a:noFill/>
          <a:ln w="9525">
            <a:solidFill>
              <a:sysClr val="window" lastClr="FFFFFF"/>
            </a:solidFill>
          </a:ln>
        </p:spPr>
        <p:txBody>
          <a:bodyPr wrap="non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effectLst/>
                <a:uLnTx/>
                <a:uFillTx/>
                <a:latin typeface="Arial" panose="020B0604020202020204" pitchFamily="34" charset="0"/>
                <a:cs typeface="Arial" panose="020B0604020202020204" pitchFamily="34" charset="0"/>
              </a:rPr>
              <a:t>Return on Equity (%)</a:t>
            </a:r>
          </a:p>
        </p:txBody>
      </p:sp>
      <p:grpSp>
        <p:nvGrpSpPr>
          <p:cNvPr id="6" name="Group 5">
            <a:extLst>
              <a:ext uri="{FF2B5EF4-FFF2-40B4-BE49-F238E27FC236}">
                <a16:creationId xmlns:a16="http://schemas.microsoft.com/office/drawing/2014/main" id="{2192BF7B-FA9B-40B3-DD9F-03CDE530F946}"/>
              </a:ext>
            </a:extLst>
          </p:cNvPr>
          <p:cNvGrpSpPr/>
          <p:nvPr/>
        </p:nvGrpSpPr>
        <p:grpSpPr>
          <a:xfrm>
            <a:off x="457203" y="457199"/>
            <a:ext cx="5312427" cy="5238975"/>
            <a:chOff x="457203" y="457199"/>
            <a:chExt cx="5312427" cy="5238975"/>
          </a:xfrm>
        </p:grpSpPr>
        <p:graphicFrame>
          <p:nvGraphicFramePr>
            <p:cNvPr id="10" name="Chart 9">
              <a:extLst>
                <a:ext uri="{FF2B5EF4-FFF2-40B4-BE49-F238E27FC236}">
                  <a16:creationId xmlns:a16="http://schemas.microsoft.com/office/drawing/2014/main" id="{3A4B16BE-F854-A1A8-B965-674592ECA955}"/>
                </a:ext>
              </a:extLst>
            </p:cNvPr>
            <p:cNvGraphicFramePr>
              <a:graphicFrameLocks/>
            </p:cNvGraphicFramePr>
            <p:nvPr>
              <p:extLst>
                <p:ext uri="{D42A27DB-BD31-4B8C-83A1-F6EECF244321}">
                  <p14:modId xmlns:p14="http://schemas.microsoft.com/office/powerpoint/2010/main" val="1762989983"/>
                </p:ext>
              </p:extLst>
            </p:nvPr>
          </p:nvGraphicFramePr>
          <p:xfrm>
            <a:off x="457203" y="457199"/>
            <a:ext cx="5312427" cy="5238975"/>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31F904BC-88E8-9D77-D0B4-13B8167F9B6B}"/>
                </a:ext>
              </a:extLst>
            </p:cNvPr>
            <p:cNvSpPr txBox="1"/>
            <p:nvPr/>
          </p:nvSpPr>
          <p:spPr>
            <a:xfrm>
              <a:off x="2584153" y="3458496"/>
              <a:ext cx="2446336" cy="584775"/>
            </a:xfrm>
            <a:prstGeom prst="rect">
              <a:avLst/>
            </a:prstGeom>
            <a:solidFill>
              <a:srgbClr val="AC2015"/>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Five-Year Average</a:t>
              </a:r>
              <a:br>
                <a:rPr kumimoji="0" lang="en-GB"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Year-End 2024, 10.0</a:t>
              </a:r>
            </a:p>
          </p:txBody>
        </p:sp>
      </p:grpSp>
      <p:sp>
        <p:nvSpPr>
          <p:cNvPr id="7" name="TextBox 6">
            <a:extLst>
              <a:ext uri="{FF2B5EF4-FFF2-40B4-BE49-F238E27FC236}">
                <a16:creationId xmlns:a16="http://schemas.microsoft.com/office/drawing/2014/main" id="{3A3A8A2A-272B-1E1C-92CB-92E0768E3DC1}"/>
              </a:ext>
            </a:extLst>
          </p:cNvPr>
          <p:cNvSpPr txBox="1"/>
          <p:nvPr/>
        </p:nvSpPr>
        <p:spPr>
          <a:xfrm>
            <a:off x="6737684" y="1052512"/>
            <a:ext cx="4610254" cy="539750"/>
          </a:xfrm>
          <a:prstGeom prst="rect">
            <a:avLst/>
          </a:prstGeom>
          <a:noFill/>
          <a:ln w="9525">
            <a:solidFill>
              <a:sysClr val="window" lastClr="FFFFFF"/>
            </a:solidFill>
          </a:ln>
        </p:spPr>
        <p:txBody>
          <a:bodyPr wrap="non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a:ln>
                  <a:noFill/>
                </a:ln>
                <a:effectLst/>
                <a:uLnTx/>
                <a:uFillTx/>
                <a:latin typeface="Arial" panose="020B0604020202020204" pitchFamily="34" charset="0"/>
                <a:cs typeface="Arial" panose="020B0604020202020204" pitchFamily="34" charset="0"/>
              </a:rPr>
              <a:t>Global Reinsurance Market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a:ln>
                  <a:noFill/>
                </a:ln>
                <a:effectLst/>
                <a:uLnTx/>
                <a:uFillTx/>
                <a:latin typeface="Arial" panose="020B0604020202020204" pitchFamily="34" charset="0"/>
                <a:cs typeface="Arial" panose="020B0604020202020204" pitchFamily="34" charset="0"/>
              </a:rPr>
              <a:t>Rolling Five-Year Average Return on Equity (%)</a:t>
            </a:r>
          </a:p>
        </p:txBody>
      </p:sp>
    </p:spTree>
    <p:extLst>
      <p:ext uri="{BB962C8B-B14F-4D97-AF65-F5344CB8AC3E}">
        <p14:creationId xmlns:p14="http://schemas.microsoft.com/office/powerpoint/2010/main" val="103434959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AMB125_H2">
    <a:dk1>
      <a:sysClr val="windowText" lastClr="000000"/>
    </a:dk1>
    <a:lt1>
      <a:srgbClr val="FFFFFF"/>
    </a:lt1>
    <a:dk2>
      <a:srgbClr val="767171"/>
    </a:dk2>
    <a:lt2>
      <a:srgbClr val="E1F4FF"/>
    </a:lt2>
    <a:accent1>
      <a:srgbClr val="00265D"/>
    </a:accent1>
    <a:accent2>
      <a:srgbClr val="AC2015"/>
    </a:accent2>
    <a:accent3>
      <a:srgbClr val="FDB913"/>
    </a:accent3>
    <a:accent4>
      <a:srgbClr val="00B1B0"/>
    </a:accent4>
    <a:accent5>
      <a:srgbClr val="811A55"/>
    </a:accent5>
    <a:accent6>
      <a:srgbClr val="06428B"/>
    </a:accent6>
    <a:hlink>
      <a:srgbClr val="70DE6E"/>
    </a:hlink>
    <a:folHlink>
      <a:srgbClr val="EB6C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AMB125_H2">
    <a:dk1>
      <a:sysClr val="windowText" lastClr="000000"/>
    </a:dk1>
    <a:lt1>
      <a:srgbClr val="FFFFFF"/>
    </a:lt1>
    <a:dk2>
      <a:srgbClr val="767171"/>
    </a:dk2>
    <a:lt2>
      <a:srgbClr val="E1F4FF"/>
    </a:lt2>
    <a:accent1>
      <a:srgbClr val="00265D"/>
    </a:accent1>
    <a:accent2>
      <a:srgbClr val="AC2015"/>
    </a:accent2>
    <a:accent3>
      <a:srgbClr val="FDB913"/>
    </a:accent3>
    <a:accent4>
      <a:srgbClr val="00B1B0"/>
    </a:accent4>
    <a:accent5>
      <a:srgbClr val="811A55"/>
    </a:accent5>
    <a:accent6>
      <a:srgbClr val="06428B"/>
    </a:accent6>
    <a:hlink>
      <a:srgbClr val="70DE6E"/>
    </a:hlink>
    <a:folHlink>
      <a:srgbClr val="EB6C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dem's Scheme #4461UssnTjFLV">
    <a:dk1>
      <a:srgbClr val="000000"/>
    </a:dk1>
    <a:lt1>
      <a:srgbClr val="FFFFFF"/>
    </a:lt1>
    <a:dk2>
      <a:srgbClr val="000000"/>
    </a:dk2>
    <a:lt2>
      <a:srgbClr val="808080"/>
    </a:lt2>
    <a:accent1>
      <a:srgbClr val="182C68"/>
    </a:accent1>
    <a:accent2>
      <a:srgbClr val="4C1780"/>
    </a:accent2>
    <a:accent3>
      <a:srgbClr val="16487C"/>
    </a:accent3>
    <a:accent4>
      <a:srgbClr val="BE9815"/>
    </a:accent4>
    <a:accent5>
      <a:srgbClr val="A18628"/>
    </a:accent5>
    <a:accent6>
      <a:srgbClr val="2E2770"/>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MB125">
    <a:dk1>
      <a:sysClr val="windowText" lastClr="000000"/>
    </a:dk1>
    <a:lt1>
      <a:srgbClr val="FFFFFF"/>
    </a:lt1>
    <a:dk2>
      <a:srgbClr val="B1E2FE"/>
    </a:dk2>
    <a:lt2>
      <a:srgbClr val="DBEEF4"/>
    </a:lt2>
    <a:accent1>
      <a:srgbClr val="00265D"/>
    </a:accent1>
    <a:accent2>
      <a:srgbClr val="AC2015"/>
    </a:accent2>
    <a:accent3>
      <a:srgbClr val="FDB913"/>
    </a:accent3>
    <a:accent4>
      <a:srgbClr val="00B1B0"/>
    </a:accent4>
    <a:accent5>
      <a:srgbClr val="811A55"/>
    </a:accent5>
    <a:accent6>
      <a:srgbClr val="06428B"/>
    </a:accent6>
    <a:hlink>
      <a:srgbClr val="70DE6E"/>
    </a:hlink>
    <a:folHlink>
      <a:srgbClr val="EB6C1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MB125">
    <a:dk1>
      <a:sysClr val="windowText" lastClr="000000"/>
    </a:dk1>
    <a:lt1>
      <a:srgbClr val="FFFFFF"/>
    </a:lt1>
    <a:dk2>
      <a:srgbClr val="B1E2FE"/>
    </a:dk2>
    <a:lt2>
      <a:srgbClr val="DBEEF4"/>
    </a:lt2>
    <a:accent1>
      <a:srgbClr val="00265D"/>
    </a:accent1>
    <a:accent2>
      <a:srgbClr val="AC2015"/>
    </a:accent2>
    <a:accent3>
      <a:srgbClr val="FDB913"/>
    </a:accent3>
    <a:accent4>
      <a:srgbClr val="00B1B0"/>
    </a:accent4>
    <a:accent5>
      <a:srgbClr val="811A55"/>
    </a:accent5>
    <a:accent6>
      <a:srgbClr val="06428B"/>
    </a:accent6>
    <a:hlink>
      <a:srgbClr val="70DE6E"/>
    </a:hlink>
    <a:folHlink>
      <a:srgbClr val="EB6C1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MB125">
    <a:dk1>
      <a:sysClr val="windowText" lastClr="000000"/>
    </a:dk1>
    <a:lt1>
      <a:srgbClr val="FFFFFF"/>
    </a:lt1>
    <a:dk2>
      <a:srgbClr val="B1E2FE"/>
    </a:dk2>
    <a:lt2>
      <a:srgbClr val="DBEEF4"/>
    </a:lt2>
    <a:accent1>
      <a:srgbClr val="00265D"/>
    </a:accent1>
    <a:accent2>
      <a:srgbClr val="AC2015"/>
    </a:accent2>
    <a:accent3>
      <a:srgbClr val="FDB913"/>
    </a:accent3>
    <a:accent4>
      <a:srgbClr val="00B1B0"/>
    </a:accent4>
    <a:accent5>
      <a:srgbClr val="811A55"/>
    </a:accent5>
    <a:accent6>
      <a:srgbClr val="06428B"/>
    </a:accent6>
    <a:hlink>
      <a:srgbClr val="70DE6E"/>
    </a:hlink>
    <a:folHlink>
      <a:srgbClr val="EB6C1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MB125">
    <a:dk1>
      <a:sysClr val="windowText" lastClr="000000"/>
    </a:dk1>
    <a:lt1>
      <a:srgbClr val="FFFFFF"/>
    </a:lt1>
    <a:dk2>
      <a:srgbClr val="B1E2FE"/>
    </a:dk2>
    <a:lt2>
      <a:srgbClr val="DBEEF4"/>
    </a:lt2>
    <a:accent1>
      <a:srgbClr val="00265D"/>
    </a:accent1>
    <a:accent2>
      <a:srgbClr val="AC2015"/>
    </a:accent2>
    <a:accent3>
      <a:srgbClr val="FDB913"/>
    </a:accent3>
    <a:accent4>
      <a:srgbClr val="00B1B0"/>
    </a:accent4>
    <a:accent5>
      <a:srgbClr val="811A55"/>
    </a:accent5>
    <a:accent6>
      <a:srgbClr val="06428B"/>
    </a:accent6>
    <a:hlink>
      <a:srgbClr val="70DE6E"/>
    </a:hlink>
    <a:folHlink>
      <a:srgbClr val="EB6C1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MB Table &amp; Chart Colours 200512">
    <a:dk1>
      <a:sysClr val="windowText" lastClr="000000"/>
    </a:dk1>
    <a:lt1>
      <a:sysClr val="window" lastClr="FFFFFF"/>
    </a:lt1>
    <a:dk2>
      <a:srgbClr val="DCE6F1"/>
    </a:dk2>
    <a:lt2>
      <a:srgbClr val="FFFFFF"/>
    </a:lt2>
    <a:accent1>
      <a:srgbClr val="5B9BD5"/>
    </a:accent1>
    <a:accent2>
      <a:srgbClr val="C0504D"/>
    </a:accent2>
    <a:accent3>
      <a:srgbClr val="9BBB59"/>
    </a:accent3>
    <a:accent4>
      <a:srgbClr val="8064A2"/>
    </a:accent4>
    <a:accent5>
      <a:srgbClr val="F79646"/>
    </a:accent5>
    <a:accent6>
      <a:srgbClr val="984807"/>
    </a:accent6>
    <a:hlink>
      <a:srgbClr val="4BACC6"/>
    </a:hlink>
    <a:folHlink>
      <a:srgbClr val="1F49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AMB125">
    <a:dk1>
      <a:sysClr val="windowText" lastClr="000000"/>
    </a:dk1>
    <a:lt1>
      <a:srgbClr val="FFFFFF"/>
    </a:lt1>
    <a:dk2>
      <a:srgbClr val="B1E2FE"/>
    </a:dk2>
    <a:lt2>
      <a:srgbClr val="DBEEF4"/>
    </a:lt2>
    <a:accent1>
      <a:srgbClr val="00265D"/>
    </a:accent1>
    <a:accent2>
      <a:srgbClr val="AC2015"/>
    </a:accent2>
    <a:accent3>
      <a:srgbClr val="FDB913"/>
    </a:accent3>
    <a:accent4>
      <a:srgbClr val="00B1B0"/>
    </a:accent4>
    <a:accent5>
      <a:srgbClr val="811A55"/>
    </a:accent5>
    <a:accent6>
      <a:srgbClr val="06428B"/>
    </a:accent6>
    <a:hlink>
      <a:srgbClr val="70DE6E"/>
    </a:hlink>
    <a:folHlink>
      <a:srgbClr val="EB6C1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598DEE4CB45F499F2FD08DE2A7BCD2" ma:contentTypeVersion="17" ma:contentTypeDescription="Create a new document." ma:contentTypeScope="" ma:versionID="44c59487204f0976074d114369ae7c65">
  <xsd:schema xmlns:xsd="http://www.w3.org/2001/XMLSchema" xmlns:xs="http://www.w3.org/2001/XMLSchema" xmlns:p="http://schemas.microsoft.com/office/2006/metadata/properties" xmlns:ns2="e373886a-cc63-471b-8c8d-f732d6f1cba6" targetNamespace="http://schemas.microsoft.com/office/2006/metadata/properties" ma:root="true" ma:fieldsID="3862fb91346cd1bf1a347592469f3463" ns2:_="">
    <xsd:import namespace="e373886a-cc63-471b-8c8d-f732d6f1cba6"/>
    <xsd:element name="properties">
      <xsd:complexType>
        <xsd:sequence>
          <xsd:element name="documentManagement">
            <xsd:complexType>
              <xsd:all>
                <xsd:element ref="ns2:Region" minOccurs="0"/>
                <xsd:element ref="ns2:Date_x0020_Presented" minOccurs="0"/>
                <xsd:element ref="ns2:New_x0020_Category" minOccurs="0"/>
                <xsd:element ref="ns2:Sub_x002d_category" minOccurs="0"/>
                <xsd:element ref="ns2:Audience" minOccurs="0"/>
                <xsd:element ref="ns2:Presenter_x002f_Author" minOccurs="0"/>
                <xsd:element ref="ns2:twsv" minOccurs="0"/>
                <xsd:element ref="ns2:MediaServiceMetadata" minOccurs="0"/>
                <xsd:element ref="ns2:MediaServiceFastMetadata" minOccurs="0"/>
                <xsd:element ref="ns2:EditPropertie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73886a-cc63-471b-8c8d-f732d6f1cba6" elementFormDefault="qualified">
    <xsd:import namespace="http://schemas.microsoft.com/office/2006/documentManagement/types"/>
    <xsd:import namespace="http://schemas.microsoft.com/office/infopath/2007/PartnerControls"/>
    <xsd:element name="Region" ma:index="2" nillable="true" ma:displayName="Region" ma:default="U.S." ma:internalName="Region" ma:readOnly="false">
      <xsd:complexType>
        <xsd:complexContent>
          <xsd:extension base="dms:MultiChoiceFillIn">
            <xsd:sequence>
              <xsd:element name="Value" maxOccurs="unbounded" minOccurs="0" nillable="true">
                <xsd:simpleType>
                  <xsd:union memberTypes="dms:Text">
                    <xsd:simpleType>
                      <xsd:restriction base="dms:Choice">
                        <xsd:enumeration value="U.S."/>
                        <xsd:enumeration value="Canada"/>
                        <xsd:enumeration value="LatAm"/>
                        <xsd:enumeration value="Europe"/>
                      </xsd:restriction>
                    </xsd:simpleType>
                  </xsd:union>
                </xsd:simpleType>
              </xsd:element>
            </xsd:sequence>
          </xsd:extension>
        </xsd:complexContent>
      </xsd:complexType>
    </xsd:element>
    <xsd:element name="Date_x0020_Presented" ma:index="3" nillable="true" ma:displayName="Date Presented" ma:format="DateOnly" ma:internalName="Date_x0020_Presented" ma:readOnly="false">
      <xsd:simpleType>
        <xsd:restriction base="dms:DateTime"/>
      </xsd:simpleType>
    </xsd:element>
    <xsd:element name="New_x0020_Category" ma:index="4" nillable="true" ma:displayName="Category" ma:list="{7d46cb4a-fa6e-4711-9cd2-2709efd23be2}" ma:internalName="New_x0020_Category" ma:readOnly="false" ma:showField="Title">
      <xsd:simpleType>
        <xsd:restriction base="dms:Lookup"/>
      </xsd:simpleType>
    </xsd:element>
    <xsd:element name="Sub_x002d_category" ma:index="5" nillable="true" ma:displayName="Sub-category" ma:format="Dropdown" ma:internalName="Sub_x002d_category">
      <xsd:complexType>
        <xsd:complexContent>
          <xsd:extension base="dms:MultiChoiceFillIn">
            <xsd:sequence>
              <xsd:element name="Value" maxOccurs="unbounded" minOccurs="0" nillable="true">
                <xsd:simpleType>
                  <xsd:union memberTypes="dms:Text">
                    <xsd:simpleType>
                      <xsd:restriction base="dms:Choice">
                        <xsd:enumeration value="Review Preview"/>
                        <xsd:enumeration value="Spanish Language Slides"/>
                        <xsd:enumeration value="Cover Only"/>
                        <xsd:enumeration value="AMBAL"/>
                        <xsd:enumeration value="BCRM Rollout"/>
                        <xsd:enumeration value="Cyber"/>
                        <xsd:enumeration value="Captives"/>
                        <xsd:enumeration value="IFRS 17"/>
                        <xsd:enumeration value="ORSA"/>
                        <xsd:enumeration value="Title Insurance"/>
                        <xsd:enumeration value="D&amp;O"/>
                        <xsd:enumeration value="DUAE"/>
                        <xsd:enumeration value="NSR"/>
                        <xsd:enumeration value="AI"/>
                        <xsd:enumeration value="MPL"/>
                        <xsd:enumeration value="Stress Testing"/>
                        <xsd:enumeration value="Auto"/>
                        <xsd:enumeration value="ART"/>
                        <xsd:enumeration value="Secondary Perils"/>
                        <xsd:enumeration value="Mutuals"/>
                      </xsd:restriction>
                    </xsd:simpleType>
                  </xsd:union>
                </xsd:simpleType>
              </xsd:element>
            </xsd:sequence>
          </xsd:extension>
        </xsd:complexContent>
      </xsd:complexType>
    </xsd:element>
    <xsd:element name="Audience" ma:index="6" nillable="true" ma:displayName="Audience/Event" ma:internalName="Audience" ma:readOnly="false">
      <xsd:simpleType>
        <xsd:restriction base="dms:Text">
          <xsd:maxLength value="255"/>
        </xsd:restriction>
      </xsd:simpleType>
    </xsd:element>
    <xsd:element name="Presenter_x002f_Author" ma:index="7" nillable="true" ma:displayName="Presenter/Moderator" ma:internalName="Presenter_x002f_Author" ma:readOnly="false">
      <xsd:simpleType>
        <xsd:restriction base="dms:Text">
          <xsd:maxLength value="255"/>
        </xsd:restriction>
      </xsd:simpleType>
    </xsd:element>
    <xsd:element name="twsv" ma:index="8" nillable="true" ma:displayName="Approved" ma:internalName="twsv" ma:readOnly="false">
      <xsd:simpleType>
        <xsd:restriction base="dms:Text"/>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EditProperties" ma:index="17" nillable="true" ma:displayName="Edit Properties" ma:format="Dropdown" ma:internalName="EditProperties">
      <xsd:simpleType>
        <xsd:restriction base="dms:Text">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ub_x002d_category xmlns="e373886a-cc63-471b-8c8d-f732d6f1cba6">
      <Value>Spanish Language Slides</Value>
    </Sub_x002d_category>
    <Presenter_x002f_Author xmlns="e373886a-cc63-471b-8c8d-f732d6f1cba6" xsi:nil="true"/>
    <Date_x0020_Presented xmlns="e373886a-cc63-471b-8c8d-f732d6f1cba6" xsi:nil="true"/>
    <twsv xmlns="e373886a-cc63-471b-8c8d-f732d6f1cba6" xsi:nil="true"/>
    <New_x0020_Category xmlns="e373886a-cc63-471b-8c8d-f732d6f1cba6" xsi:nil="true"/>
    <Audience xmlns="e373886a-cc63-471b-8c8d-f732d6f1cba6" xsi:nil="true"/>
    <Region xmlns="e373886a-cc63-471b-8c8d-f732d6f1cba6">
      <Value>U.S.</Value>
    </Region>
    <EditProperties xmlns="e373886a-cc63-471b-8c8d-f732d6f1cba6" xsi:nil="true"/>
  </documentManagement>
</p:properties>
</file>

<file path=customXml/itemProps1.xml><?xml version="1.0" encoding="utf-8"?>
<ds:datastoreItem xmlns:ds="http://schemas.openxmlformats.org/officeDocument/2006/customXml" ds:itemID="{893115E1-1685-4BF2-AB48-BAC7B315638C}">
  <ds:schemaRefs>
    <ds:schemaRef ds:uri="http://schemas.microsoft.com/sharepoint/v3/contenttype/forms"/>
  </ds:schemaRefs>
</ds:datastoreItem>
</file>

<file path=customXml/itemProps2.xml><?xml version="1.0" encoding="utf-8"?>
<ds:datastoreItem xmlns:ds="http://schemas.openxmlformats.org/officeDocument/2006/customXml" ds:itemID="{033830B6-C652-4773-8FE6-B873663DE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73886a-cc63-471b-8c8d-f732d6f1cb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88D580-2D54-4174-A97F-26862B5BBB5B}">
  <ds:schemaRefs>
    <ds:schemaRef ds:uri="http://schemas.microsoft.com/office/2006/documentManagement/types"/>
    <ds:schemaRef ds:uri="http://purl.org/dc/dcmitype/"/>
    <ds:schemaRef ds:uri="http://purl.org/dc/terms/"/>
    <ds:schemaRef ds:uri="http://schemas.microsoft.com/office/infopath/2007/PartnerControls"/>
    <ds:schemaRef ds:uri="e23bff35-f382-40c7-878a-f284ea69473f"/>
    <ds:schemaRef ds:uri="http://schemas.microsoft.com/office/2006/metadata/properties"/>
    <ds:schemaRef ds:uri="http://www.w3.org/XML/1998/namespace"/>
    <ds:schemaRef ds:uri="http://schemas.microsoft.com/sharepoint/v3"/>
    <ds:schemaRef ds:uri="http://schemas.openxmlformats.org/package/2006/metadata/core-properties"/>
    <ds:schemaRef ds:uri="f5ccd21a-6158-42e1-80d2-ecac5b9ae4a4"/>
    <ds:schemaRef ds:uri="http://purl.org/dc/elements/1.1/"/>
    <ds:schemaRef ds:uri="e373886a-cc63-471b-8c8d-f732d6f1cba6"/>
  </ds:schemaRefs>
</ds:datastoreItem>
</file>

<file path=docProps/app.xml><?xml version="1.0" encoding="utf-8"?>
<Properties xmlns="http://schemas.openxmlformats.org/officeDocument/2006/extended-properties" xmlns:vt="http://schemas.openxmlformats.org/officeDocument/2006/docPropsVTypes">
  <TotalTime>610</TotalTime>
  <Words>2447</Words>
  <Application>Microsoft Office PowerPoint</Application>
  <PresentationFormat>Widescreen</PresentationFormat>
  <Paragraphs>257</Paragraphs>
  <Slides>30</Slides>
  <Notes>10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0</vt:i4>
      </vt:variant>
      <vt:variant>
        <vt:lpstr>Slide Titles</vt:lpstr>
      </vt:variant>
      <vt:variant>
        <vt:i4>30</vt:i4>
      </vt:variant>
    </vt:vector>
  </HeadingPairs>
  <TitlesOfParts>
    <vt:vector size="36" baseType="lpstr">
      <vt:lpstr>Arial</vt:lpstr>
      <vt:lpstr>Calibri</vt:lpstr>
      <vt:lpstr>Inter</vt:lpstr>
      <vt:lpstr>Wingdings</vt:lpstr>
      <vt:lpstr>Office Theme</vt:lpstr>
      <vt:lpstr>Custom Design</vt:lpstr>
      <vt:lpstr>PowerPoint Presentation</vt:lpstr>
      <vt:lpstr>Global Reinsurance Market – Discussion Outline</vt:lpstr>
      <vt:lpstr>PowerPoint Presentation</vt:lpstr>
      <vt:lpstr>AM Best’s Market Segment Outlook – Global Reinsurance</vt:lpstr>
      <vt:lpstr>AM Best’s Expectations – What AM Best Said Last Year</vt:lpstr>
      <vt:lpstr>Global Reinsurance Market Outlook – Positive </vt:lpstr>
      <vt:lpstr>PowerPoint Presentation</vt:lpstr>
      <vt:lpstr>Cost of Capital and Realignment of Risk</vt:lpstr>
      <vt:lpstr>Global Reinsurance Market Performance</vt:lpstr>
      <vt:lpstr>Global Reinsurance Market Performance by Reinsurance Sector </vt:lpstr>
      <vt:lpstr>Life Reinsurance – Mortality Trends</vt:lpstr>
      <vt:lpstr>Life Reinsurance – Adds Diversification but can be Volatile</vt:lpstr>
      <vt:lpstr>PowerPoint Presentation</vt:lpstr>
      <vt:lpstr>Global Reinsurance – Capital Utilization</vt:lpstr>
      <vt:lpstr>A Hard Cycle With Excess Capital</vt:lpstr>
      <vt:lpstr>ILS Trends</vt:lpstr>
      <vt:lpstr>ILS Trends</vt:lpstr>
      <vt:lpstr>PowerPoint Presentation</vt:lpstr>
      <vt:lpstr>Near Term</vt:lpstr>
      <vt:lpstr>AM Best’s Market Segment Outlook – Global Reinsurance</vt:lpstr>
      <vt:lpstr>Longer Term</vt:lpstr>
      <vt:lpstr>Longer Term</vt:lpstr>
      <vt:lpstr>PowerPoint Presentation</vt:lpstr>
      <vt:lpstr>AM Best’s Expectations – The Next 12 Months</vt:lpstr>
      <vt:lpstr>AM Best’s Key Themes – Monte Carlo Rendez-Vous 2025</vt:lpstr>
      <vt:lpstr>PowerPoint Presentation</vt:lpstr>
      <vt:lpstr>AM Best’s Upcoming Events – Autumn 2025</vt:lpstr>
      <vt:lpstr>PowerPoint Presentation</vt:lpstr>
      <vt:lpstr>Disclaimer</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Jenica R. Thomas</dc:creator>
  <cp:keywords/>
  <cp:lastModifiedBy>Steven M. Chirico</cp:lastModifiedBy>
  <cp:revision>48</cp:revision>
  <dcterms:created xsi:type="dcterms:W3CDTF">2019-06-04T17:36:51Z</dcterms:created>
  <dcterms:modified xsi:type="dcterms:W3CDTF">2025-09-11T14:05:05Z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0x01010099598DEE4CB45F499F2FD08DE2A7BCD2</vt:lpwstr>
  </property>
  <property fmtid="{D5CDD505-2E9C-101B-9397-08002B2CF9AE}" pid="3" name="TaxKeyword">
    <vt:lpwstr/>
  </property>
  <property fmtid="{D5CDD505-2E9C-101B-9397-08002B2CF9AE}" pid="4" name="Document Type">
    <vt:lpwstr/>
  </property>
  <property fmtid="{D5CDD505-2E9C-101B-9397-08002B2CF9AE}" pid="5" name="MediaServiceImageTags">
    <vt:lpwstr/>
  </property>
</Properties>
</file>