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 autoAdjust="0"/>
    <p:restoredTop sz="94662"/>
  </p:normalViewPr>
  <p:slideViewPr>
    <p:cSldViewPr snapToGrid="0">
      <p:cViewPr varScale="1">
        <p:scale>
          <a:sx n="109" d="100"/>
          <a:sy n="109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27DA2-4C3E-48FE-8DEE-44591FAF712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813C5A-B541-4FE0-9D04-EC7D31B61A47}">
      <dgm:prSet/>
      <dgm:spPr/>
      <dgm:t>
        <a:bodyPr/>
        <a:lstStyle/>
        <a:p>
          <a:r>
            <a:rPr lang="en-US"/>
            <a:t>Climate change and natural disasters</a:t>
          </a:r>
        </a:p>
      </dgm:t>
    </dgm:pt>
    <dgm:pt modelId="{EC4E8DB9-F23F-4F5C-9AFD-5132BC34265A}" type="parTrans" cxnId="{97C159DF-260C-4FCD-9820-F4D0482E48AF}">
      <dgm:prSet/>
      <dgm:spPr/>
      <dgm:t>
        <a:bodyPr/>
        <a:lstStyle/>
        <a:p>
          <a:endParaRPr lang="en-US"/>
        </a:p>
      </dgm:t>
    </dgm:pt>
    <dgm:pt modelId="{D27D040E-4E62-44FC-8E6F-8ADC5856C986}" type="sibTrans" cxnId="{97C159DF-260C-4FCD-9820-F4D0482E48AF}">
      <dgm:prSet/>
      <dgm:spPr/>
      <dgm:t>
        <a:bodyPr/>
        <a:lstStyle/>
        <a:p>
          <a:endParaRPr lang="en-US"/>
        </a:p>
      </dgm:t>
    </dgm:pt>
    <dgm:pt modelId="{3E5A05D0-898D-4344-AAEC-F1B0A8981C76}">
      <dgm:prSet/>
      <dgm:spPr/>
      <dgm:t>
        <a:bodyPr/>
        <a:lstStyle/>
        <a:p>
          <a:r>
            <a:rPr lang="en-US"/>
            <a:t>Cybersecurity risks</a:t>
          </a:r>
        </a:p>
      </dgm:t>
    </dgm:pt>
    <dgm:pt modelId="{0E113475-A085-41E3-9DA5-E1120D216BDF}" type="parTrans" cxnId="{60532AE8-ED4C-48E4-99DF-4F4AE7DC7521}">
      <dgm:prSet/>
      <dgm:spPr/>
      <dgm:t>
        <a:bodyPr/>
        <a:lstStyle/>
        <a:p>
          <a:endParaRPr lang="en-US"/>
        </a:p>
      </dgm:t>
    </dgm:pt>
    <dgm:pt modelId="{2502E0E4-7985-4D4F-AEE3-48FA182515CD}" type="sibTrans" cxnId="{60532AE8-ED4C-48E4-99DF-4F4AE7DC7521}">
      <dgm:prSet/>
      <dgm:spPr/>
      <dgm:t>
        <a:bodyPr/>
        <a:lstStyle/>
        <a:p>
          <a:endParaRPr lang="en-US"/>
        </a:p>
      </dgm:t>
    </dgm:pt>
    <dgm:pt modelId="{8A2B10FE-9719-4059-9C6E-EAFF06257991}">
      <dgm:prSet/>
      <dgm:spPr/>
      <dgm:t>
        <a:bodyPr/>
        <a:lstStyle/>
        <a:p>
          <a:r>
            <a:rPr lang="en-US"/>
            <a:t>Evolving regulations and compliance</a:t>
          </a:r>
        </a:p>
      </dgm:t>
    </dgm:pt>
    <dgm:pt modelId="{98FF48DE-6F35-4DD8-BF62-AD38F2D9EEE5}" type="parTrans" cxnId="{FCA7ED19-7512-42DE-BFB2-B115C4B03FEB}">
      <dgm:prSet/>
      <dgm:spPr/>
      <dgm:t>
        <a:bodyPr/>
        <a:lstStyle/>
        <a:p>
          <a:endParaRPr lang="en-US"/>
        </a:p>
      </dgm:t>
    </dgm:pt>
    <dgm:pt modelId="{89DE3234-66AE-4059-8C6F-8321A9EDEFCC}" type="sibTrans" cxnId="{FCA7ED19-7512-42DE-BFB2-B115C4B03FEB}">
      <dgm:prSet/>
      <dgm:spPr/>
      <dgm:t>
        <a:bodyPr/>
        <a:lstStyle/>
        <a:p>
          <a:endParaRPr lang="en-US"/>
        </a:p>
      </dgm:t>
    </dgm:pt>
    <dgm:pt modelId="{EB07E946-4FE8-4DA9-A1A4-38FCC406CD02}">
      <dgm:prSet/>
      <dgm:spPr/>
      <dgm:t>
        <a:bodyPr/>
        <a:lstStyle/>
        <a:p>
          <a:r>
            <a:rPr lang="en-US"/>
            <a:t>Talent acquisition and retention</a:t>
          </a:r>
        </a:p>
      </dgm:t>
    </dgm:pt>
    <dgm:pt modelId="{E23D5D17-6436-4144-AAF4-3BAD2EBA1DC0}" type="parTrans" cxnId="{893732B6-75F3-4022-B6C6-8F4A0EC5603C}">
      <dgm:prSet/>
      <dgm:spPr/>
      <dgm:t>
        <a:bodyPr/>
        <a:lstStyle/>
        <a:p>
          <a:endParaRPr lang="en-US"/>
        </a:p>
      </dgm:t>
    </dgm:pt>
    <dgm:pt modelId="{4B9DD3F9-B9DF-4DEB-BCFB-C0A2D5BBAA73}" type="sibTrans" cxnId="{893732B6-75F3-4022-B6C6-8F4A0EC5603C}">
      <dgm:prSet/>
      <dgm:spPr/>
      <dgm:t>
        <a:bodyPr/>
        <a:lstStyle/>
        <a:p>
          <a:endParaRPr lang="en-US"/>
        </a:p>
      </dgm:t>
    </dgm:pt>
    <dgm:pt modelId="{2101A98B-E2D5-42F3-873B-EDA078F3E47F}">
      <dgm:prSet/>
      <dgm:spPr/>
      <dgm:t>
        <a:bodyPr/>
        <a:lstStyle/>
        <a:p>
          <a:r>
            <a:rPr lang="en-US"/>
            <a:t>Technological disruption and AI/Insurtech</a:t>
          </a:r>
        </a:p>
      </dgm:t>
    </dgm:pt>
    <dgm:pt modelId="{7F230B5F-C18E-4C81-A7AD-1EA9E889E94D}" type="parTrans" cxnId="{ECAD65F6-12EE-407B-A700-D53282946754}">
      <dgm:prSet/>
      <dgm:spPr/>
      <dgm:t>
        <a:bodyPr/>
        <a:lstStyle/>
        <a:p>
          <a:endParaRPr lang="en-US"/>
        </a:p>
      </dgm:t>
    </dgm:pt>
    <dgm:pt modelId="{68EAE27A-2965-4863-AC3D-440C413537D4}" type="sibTrans" cxnId="{ECAD65F6-12EE-407B-A700-D53282946754}">
      <dgm:prSet/>
      <dgm:spPr/>
      <dgm:t>
        <a:bodyPr/>
        <a:lstStyle/>
        <a:p>
          <a:endParaRPr lang="en-US"/>
        </a:p>
      </dgm:t>
    </dgm:pt>
    <dgm:pt modelId="{8212276C-2068-4F02-AFA5-9B0E35AA3C88}">
      <dgm:prSet/>
      <dgm:spPr/>
      <dgm:t>
        <a:bodyPr/>
        <a:lstStyle/>
        <a:p>
          <a:r>
            <a:rPr lang="en-US"/>
            <a:t>Economic uncertainty and shifting consumer expectations</a:t>
          </a:r>
        </a:p>
      </dgm:t>
    </dgm:pt>
    <dgm:pt modelId="{AB35E4AF-C465-4A0F-B0BC-A99768B884B1}" type="parTrans" cxnId="{2D6F8357-9713-418F-BD6C-A5B22F482CED}">
      <dgm:prSet/>
      <dgm:spPr/>
      <dgm:t>
        <a:bodyPr/>
        <a:lstStyle/>
        <a:p>
          <a:endParaRPr lang="en-US"/>
        </a:p>
      </dgm:t>
    </dgm:pt>
    <dgm:pt modelId="{D96EEE02-B7F5-4CBA-BACD-25D0166921BD}" type="sibTrans" cxnId="{2D6F8357-9713-418F-BD6C-A5B22F482CED}">
      <dgm:prSet/>
      <dgm:spPr/>
      <dgm:t>
        <a:bodyPr/>
        <a:lstStyle/>
        <a:p>
          <a:endParaRPr lang="en-US"/>
        </a:p>
      </dgm:t>
    </dgm:pt>
    <dgm:pt modelId="{4DAD0716-C9F8-4200-83A3-E21F704A9904}">
      <dgm:prSet/>
      <dgm:spPr/>
      <dgm:t>
        <a:bodyPr/>
        <a:lstStyle/>
        <a:p>
          <a:r>
            <a:rPr lang="en-US"/>
            <a:t>Disintermediation and changing distribution channels</a:t>
          </a:r>
        </a:p>
      </dgm:t>
    </dgm:pt>
    <dgm:pt modelId="{3CF5F331-B338-4B77-9B0B-5CB1D72AC704}" type="parTrans" cxnId="{A619190E-6A9F-4D01-90E9-CDAE6B25941E}">
      <dgm:prSet/>
      <dgm:spPr/>
      <dgm:t>
        <a:bodyPr/>
        <a:lstStyle/>
        <a:p>
          <a:endParaRPr lang="en-US"/>
        </a:p>
      </dgm:t>
    </dgm:pt>
    <dgm:pt modelId="{58267D53-0622-4B8F-AF4C-1B3DD87FD45B}" type="sibTrans" cxnId="{A619190E-6A9F-4D01-90E9-CDAE6B25941E}">
      <dgm:prSet/>
      <dgm:spPr/>
      <dgm:t>
        <a:bodyPr/>
        <a:lstStyle/>
        <a:p>
          <a:endParaRPr lang="en-US"/>
        </a:p>
      </dgm:t>
    </dgm:pt>
    <dgm:pt modelId="{33536E7F-01F2-46CC-AAD3-676C5AFC2DCA}">
      <dgm:prSet/>
      <dgm:spPr/>
      <dgm:t>
        <a:bodyPr/>
        <a:lstStyle/>
        <a:p>
          <a:r>
            <a:rPr lang="en-US"/>
            <a:t>Global reinsurance market outlook</a:t>
          </a:r>
        </a:p>
      </dgm:t>
    </dgm:pt>
    <dgm:pt modelId="{CDA4269C-9330-48CF-95ED-3335F5870A6B}" type="parTrans" cxnId="{17D9B49A-BD0B-43F7-8EC6-FC6F001D620D}">
      <dgm:prSet/>
      <dgm:spPr/>
      <dgm:t>
        <a:bodyPr/>
        <a:lstStyle/>
        <a:p>
          <a:endParaRPr lang="en-US"/>
        </a:p>
      </dgm:t>
    </dgm:pt>
    <dgm:pt modelId="{DA5CC07D-AAF8-46E4-8E9E-1787E3026037}" type="sibTrans" cxnId="{17D9B49A-BD0B-43F7-8EC6-FC6F001D620D}">
      <dgm:prSet/>
      <dgm:spPr/>
      <dgm:t>
        <a:bodyPr/>
        <a:lstStyle/>
        <a:p>
          <a:endParaRPr lang="en-US"/>
        </a:p>
      </dgm:t>
    </dgm:pt>
    <dgm:pt modelId="{A5ACB614-3F4D-4616-90C8-611662ABFC63}">
      <dgm:prSet/>
      <dgm:spPr/>
      <dgm:t>
        <a:bodyPr/>
        <a:lstStyle/>
        <a:p>
          <a:r>
            <a:rPr lang="en-US"/>
            <a:t>Pandemic preparedness</a:t>
          </a:r>
        </a:p>
      </dgm:t>
    </dgm:pt>
    <dgm:pt modelId="{04BC3FF9-BEE1-4877-ACD5-AE326C8C7EA2}" type="parTrans" cxnId="{3D5202E3-C99E-49BA-B817-C1EE8BE79A62}">
      <dgm:prSet/>
      <dgm:spPr/>
      <dgm:t>
        <a:bodyPr/>
        <a:lstStyle/>
        <a:p>
          <a:endParaRPr lang="en-US"/>
        </a:p>
      </dgm:t>
    </dgm:pt>
    <dgm:pt modelId="{BB84C857-F4D5-42E2-BD43-34AD3CA0ABF0}" type="sibTrans" cxnId="{3D5202E3-C99E-49BA-B817-C1EE8BE79A62}">
      <dgm:prSet/>
      <dgm:spPr/>
      <dgm:t>
        <a:bodyPr/>
        <a:lstStyle/>
        <a:p>
          <a:endParaRPr lang="en-US"/>
        </a:p>
      </dgm:t>
    </dgm:pt>
    <dgm:pt modelId="{F5BCB306-9368-4D9A-ABB5-D5C98384F59C}">
      <dgm:prSet/>
      <dgm:spPr/>
      <dgm:t>
        <a:bodyPr/>
        <a:lstStyle/>
        <a:p>
          <a:r>
            <a:rPr lang="en-US"/>
            <a:t>Focus on ESG (environmental, social &amp; governance)</a:t>
          </a:r>
        </a:p>
      </dgm:t>
    </dgm:pt>
    <dgm:pt modelId="{1F634610-3CA7-4AB9-AE43-00B7F149500F}" type="parTrans" cxnId="{F6A4819D-CFB9-429D-BC1C-2A1BF711B7BB}">
      <dgm:prSet/>
      <dgm:spPr/>
      <dgm:t>
        <a:bodyPr/>
        <a:lstStyle/>
        <a:p>
          <a:endParaRPr lang="en-US"/>
        </a:p>
      </dgm:t>
    </dgm:pt>
    <dgm:pt modelId="{779E7552-58AD-4C9A-8794-A4B736879BD6}" type="sibTrans" cxnId="{F6A4819D-CFB9-429D-BC1C-2A1BF711B7BB}">
      <dgm:prSet/>
      <dgm:spPr/>
      <dgm:t>
        <a:bodyPr/>
        <a:lstStyle/>
        <a:p>
          <a:endParaRPr lang="en-US"/>
        </a:p>
      </dgm:t>
    </dgm:pt>
    <dgm:pt modelId="{C3F437F8-E5D9-4175-81BB-EC5467F9EC0F}" type="pres">
      <dgm:prSet presAssocID="{55927DA2-4C3E-48FE-8DEE-44591FAF712E}" presName="diagram" presStyleCnt="0">
        <dgm:presLayoutVars>
          <dgm:dir/>
          <dgm:resizeHandles val="exact"/>
        </dgm:presLayoutVars>
      </dgm:prSet>
      <dgm:spPr/>
    </dgm:pt>
    <dgm:pt modelId="{21CDB1BC-34D7-40D2-8F37-0D0FAFAAB107}" type="pres">
      <dgm:prSet presAssocID="{78813C5A-B541-4FE0-9D04-EC7D31B61A47}" presName="node" presStyleLbl="node1" presStyleIdx="0" presStyleCnt="10">
        <dgm:presLayoutVars>
          <dgm:bulletEnabled val="1"/>
        </dgm:presLayoutVars>
      </dgm:prSet>
      <dgm:spPr/>
    </dgm:pt>
    <dgm:pt modelId="{6C3D8018-DC78-4F85-BD48-9BC22F619CE6}" type="pres">
      <dgm:prSet presAssocID="{D27D040E-4E62-44FC-8E6F-8ADC5856C986}" presName="sibTrans" presStyleCnt="0"/>
      <dgm:spPr/>
    </dgm:pt>
    <dgm:pt modelId="{25C98820-B117-406C-8B11-FE2104B27103}" type="pres">
      <dgm:prSet presAssocID="{3E5A05D0-898D-4344-AAEC-F1B0A8981C76}" presName="node" presStyleLbl="node1" presStyleIdx="1" presStyleCnt="10">
        <dgm:presLayoutVars>
          <dgm:bulletEnabled val="1"/>
        </dgm:presLayoutVars>
      </dgm:prSet>
      <dgm:spPr/>
    </dgm:pt>
    <dgm:pt modelId="{37D8E846-D258-4EDF-B9D6-2CD5BF16B6E1}" type="pres">
      <dgm:prSet presAssocID="{2502E0E4-7985-4D4F-AEE3-48FA182515CD}" presName="sibTrans" presStyleCnt="0"/>
      <dgm:spPr/>
    </dgm:pt>
    <dgm:pt modelId="{54B77460-A260-4153-9746-19B1C8EB970C}" type="pres">
      <dgm:prSet presAssocID="{8A2B10FE-9719-4059-9C6E-EAFF06257991}" presName="node" presStyleLbl="node1" presStyleIdx="2" presStyleCnt="10">
        <dgm:presLayoutVars>
          <dgm:bulletEnabled val="1"/>
        </dgm:presLayoutVars>
      </dgm:prSet>
      <dgm:spPr/>
    </dgm:pt>
    <dgm:pt modelId="{52BA013A-AFE7-47E6-A938-B15B4EAA78F4}" type="pres">
      <dgm:prSet presAssocID="{89DE3234-66AE-4059-8C6F-8321A9EDEFCC}" presName="sibTrans" presStyleCnt="0"/>
      <dgm:spPr/>
    </dgm:pt>
    <dgm:pt modelId="{393A1F4A-C681-4181-8D18-3C1A92964342}" type="pres">
      <dgm:prSet presAssocID="{EB07E946-4FE8-4DA9-A1A4-38FCC406CD02}" presName="node" presStyleLbl="node1" presStyleIdx="3" presStyleCnt="10">
        <dgm:presLayoutVars>
          <dgm:bulletEnabled val="1"/>
        </dgm:presLayoutVars>
      </dgm:prSet>
      <dgm:spPr/>
    </dgm:pt>
    <dgm:pt modelId="{6966E068-2DC9-4EBA-A2FF-18EF859F9194}" type="pres">
      <dgm:prSet presAssocID="{4B9DD3F9-B9DF-4DEB-BCFB-C0A2D5BBAA73}" presName="sibTrans" presStyleCnt="0"/>
      <dgm:spPr/>
    </dgm:pt>
    <dgm:pt modelId="{218BA362-25FF-4C95-94F7-87B31B079FA1}" type="pres">
      <dgm:prSet presAssocID="{2101A98B-E2D5-42F3-873B-EDA078F3E47F}" presName="node" presStyleLbl="node1" presStyleIdx="4" presStyleCnt="10">
        <dgm:presLayoutVars>
          <dgm:bulletEnabled val="1"/>
        </dgm:presLayoutVars>
      </dgm:prSet>
      <dgm:spPr/>
    </dgm:pt>
    <dgm:pt modelId="{A7FD14EF-3520-4642-8737-7D737828423D}" type="pres">
      <dgm:prSet presAssocID="{68EAE27A-2965-4863-AC3D-440C413537D4}" presName="sibTrans" presStyleCnt="0"/>
      <dgm:spPr/>
    </dgm:pt>
    <dgm:pt modelId="{05DB2C99-F928-4227-971D-1B7D63BBD7A8}" type="pres">
      <dgm:prSet presAssocID="{8212276C-2068-4F02-AFA5-9B0E35AA3C88}" presName="node" presStyleLbl="node1" presStyleIdx="5" presStyleCnt="10">
        <dgm:presLayoutVars>
          <dgm:bulletEnabled val="1"/>
        </dgm:presLayoutVars>
      </dgm:prSet>
      <dgm:spPr/>
    </dgm:pt>
    <dgm:pt modelId="{C59BAEC8-0C2E-40DB-9512-6E67D8301B08}" type="pres">
      <dgm:prSet presAssocID="{D96EEE02-B7F5-4CBA-BACD-25D0166921BD}" presName="sibTrans" presStyleCnt="0"/>
      <dgm:spPr/>
    </dgm:pt>
    <dgm:pt modelId="{DE20089E-79E8-40A2-AFA1-2971C7DD6761}" type="pres">
      <dgm:prSet presAssocID="{4DAD0716-C9F8-4200-83A3-E21F704A9904}" presName="node" presStyleLbl="node1" presStyleIdx="6" presStyleCnt="10">
        <dgm:presLayoutVars>
          <dgm:bulletEnabled val="1"/>
        </dgm:presLayoutVars>
      </dgm:prSet>
      <dgm:spPr/>
    </dgm:pt>
    <dgm:pt modelId="{8EB54163-B46E-4BB0-90B8-E50E1ABB5771}" type="pres">
      <dgm:prSet presAssocID="{58267D53-0622-4B8F-AF4C-1B3DD87FD45B}" presName="sibTrans" presStyleCnt="0"/>
      <dgm:spPr/>
    </dgm:pt>
    <dgm:pt modelId="{1541DA44-5936-4317-B171-0E0303FE9CA6}" type="pres">
      <dgm:prSet presAssocID="{33536E7F-01F2-46CC-AAD3-676C5AFC2DCA}" presName="node" presStyleLbl="node1" presStyleIdx="7" presStyleCnt="10">
        <dgm:presLayoutVars>
          <dgm:bulletEnabled val="1"/>
        </dgm:presLayoutVars>
      </dgm:prSet>
      <dgm:spPr/>
    </dgm:pt>
    <dgm:pt modelId="{74DCE0F3-657A-4FAE-9649-07E1D64126FE}" type="pres">
      <dgm:prSet presAssocID="{DA5CC07D-AAF8-46E4-8E9E-1787E3026037}" presName="sibTrans" presStyleCnt="0"/>
      <dgm:spPr/>
    </dgm:pt>
    <dgm:pt modelId="{8F19F355-A1FA-439C-89AF-F9732D5FB77C}" type="pres">
      <dgm:prSet presAssocID="{A5ACB614-3F4D-4616-90C8-611662ABFC63}" presName="node" presStyleLbl="node1" presStyleIdx="8" presStyleCnt="10">
        <dgm:presLayoutVars>
          <dgm:bulletEnabled val="1"/>
        </dgm:presLayoutVars>
      </dgm:prSet>
      <dgm:spPr/>
    </dgm:pt>
    <dgm:pt modelId="{0AFA059F-BAF5-4360-9C4F-83481A834E8F}" type="pres">
      <dgm:prSet presAssocID="{BB84C857-F4D5-42E2-BD43-34AD3CA0ABF0}" presName="sibTrans" presStyleCnt="0"/>
      <dgm:spPr/>
    </dgm:pt>
    <dgm:pt modelId="{5778F8E8-C682-4C64-8E51-14B64A351ECB}" type="pres">
      <dgm:prSet presAssocID="{F5BCB306-9368-4D9A-ABB5-D5C98384F59C}" presName="node" presStyleLbl="node1" presStyleIdx="9" presStyleCnt="10">
        <dgm:presLayoutVars>
          <dgm:bulletEnabled val="1"/>
        </dgm:presLayoutVars>
      </dgm:prSet>
      <dgm:spPr/>
    </dgm:pt>
  </dgm:ptLst>
  <dgm:cxnLst>
    <dgm:cxn modelId="{A619190E-6A9F-4D01-90E9-CDAE6B25941E}" srcId="{55927DA2-4C3E-48FE-8DEE-44591FAF712E}" destId="{4DAD0716-C9F8-4200-83A3-E21F704A9904}" srcOrd="6" destOrd="0" parTransId="{3CF5F331-B338-4B77-9B0B-5CB1D72AC704}" sibTransId="{58267D53-0622-4B8F-AF4C-1B3DD87FD45B}"/>
    <dgm:cxn modelId="{FCA7ED19-7512-42DE-BFB2-B115C4B03FEB}" srcId="{55927DA2-4C3E-48FE-8DEE-44591FAF712E}" destId="{8A2B10FE-9719-4059-9C6E-EAFF06257991}" srcOrd="2" destOrd="0" parTransId="{98FF48DE-6F35-4DD8-BF62-AD38F2D9EEE5}" sibTransId="{89DE3234-66AE-4059-8C6F-8321A9EDEFCC}"/>
    <dgm:cxn modelId="{B144E23C-F849-43D7-B17B-6A11C57FFB2B}" type="presOf" srcId="{33536E7F-01F2-46CC-AAD3-676C5AFC2DCA}" destId="{1541DA44-5936-4317-B171-0E0303FE9CA6}" srcOrd="0" destOrd="0" presId="urn:microsoft.com/office/officeart/2005/8/layout/default"/>
    <dgm:cxn modelId="{8089F73C-253F-46BD-A0EA-D9A45C37D8C0}" type="presOf" srcId="{8A2B10FE-9719-4059-9C6E-EAFF06257991}" destId="{54B77460-A260-4153-9746-19B1C8EB970C}" srcOrd="0" destOrd="0" presId="urn:microsoft.com/office/officeart/2005/8/layout/default"/>
    <dgm:cxn modelId="{E9A37853-2532-4AB7-9805-DDB0B9FCBCD8}" type="presOf" srcId="{2101A98B-E2D5-42F3-873B-EDA078F3E47F}" destId="{218BA362-25FF-4C95-94F7-87B31B079FA1}" srcOrd="0" destOrd="0" presId="urn:microsoft.com/office/officeart/2005/8/layout/default"/>
    <dgm:cxn modelId="{2D6F8357-9713-418F-BD6C-A5B22F482CED}" srcId="{55927DA2-4C3E-48FE-8DEE-44591FAF712E}" destId="{8212276C-2068-4F02-AFA5-9B0E35AA3C88}" srcOrd="5" destOrd="0" parTransId="{AB35E4AF-C465-4A0F-B0BC-A99768B884B1}" sibTransId="{D96EEE02-B7F5-4CBA-BACD-25D0166921BD}"/>
    <dgm:cxn modelId="{6D4AFE63-A551-43E6-9EEC-9604E7FE1635}" type="presOf" srcId="{55927DA2-4C3E-48FE-8DEE-44591FAF712E}" destId="{C3F437F8-E5D9-4175-81BB-EC5467F9EC0F}" srcOrd="0" destOrd="0" presId="urn:microsoft.com/office/officeart/2005/8/layout/default"/>
    <dgm:cxn modelId="{B3A50764-98E6-451D-A561-46523E989EAE}" type="presOf" srcId="{EB07E946-4FE8-4DA9-A1A4-38FCC406CD02}" destId="{393A1F4A-C681-4181-8D18-3C1A92964342}" srcOrd="0" destOrd="0" presId="urn:microsoft.com/office/officeart/2005/8/layout/default"/>
    <dgm:cxn modelId="{F53D9A66-2F92-4DC3-BDEC-4FC1678B82AA}" type="presOf" srcId="{3E5A05D0-898D-4344-AAEC-F1B0A8981C76}" destId="{25C98820-B117-406C-8B11-FE2104B27103}" srcOrd="0" destOrd="0" presId="urn:microsoft.com/office/officeart/2005/8/layout/default"/>
    <dgm:cxn modelId="{17D9B49A-BD0B-43F7-8EC6-FC6F001D620D}" srcId="{55927DA2-4C3E-48FE-8DEE-44591FAF712E}" destId="{33536E7F-01F2-46CC-AAD3-676C5AFC2DCA}" srcOrd="7" destOrd="0" parTransId="{CDA4269C-9330-48CF-95ED-3335F5870A6B}" sibTransId="{DA5CC07D-AAF8-46E4-8E9E-1787E3026037}"/>
    <dgm:cxn modelId="{F6A4819D-CFB9-429D-BC1C-2A1BF711B7BB}" srcId="{55927DA2-4C3E-48FE-8DEE-44591FAF712E}" destId="{F5BCB306-9368-4D9A-ABB5-D5C98384F59C}" srcOrd="9" destOrd="0" parTransId="{1F634610-3CA7-4AB9-AE43-00B7F149500F}" sibTransId="{779E7552-58AD-4C9A-8794-A4B736879BD6}"/>
    <dgm:cxn modelId="{893732B6-75F3-4022-B6C6-8F4A0EC5603C}" srcId="{55927DA2-4C3E-48FE-8DEE-44591FAF712E}" destId="{EB07E946-4FE8-4DA9-A1A4-38FCC406CD02}" srcOrd="3" destOrd="0" parTransId="{E23D5D17-6436-4144-AAF4-3BAD2EBA1DC0}" sibTransId="{4B9DD3F9-B9DF-4DEB-BCFB-C0A2D5BBAA73}"/>
    <dgm:cxn modelId="{E549BAB7-66AB-49A0-9D70-097288D1FAB5}" type="presOf" srcId="{78813C5A-B541-4FE0-9D04-EC7D31B61A47}" destId="{21CDB1BC-34D7-40D2-8F37-0D0FAFAAB107}" srcOrd="0" destOrd="0" presId="urn:microsoft.com/office/officeart/2005/8/layout/default"/>
    <dgm:cxn modelId="{C15640DA-7F54-4F24-94D0-84AA81EE3D10}" type="presOf" srcId="{4DAD0716-C9F8-4200-83A3-E21F704A9904}" destId="{DE20089E-79E8-40A2-AFA1-2971C7DD6761}" srcOrd="0" destOrd="0" presId="urn:microsoft.com/office/officeart/2005/8/layout/default"/>
    <dgm:cxn modelId="{97C159DF-260C-4FCD-9820-F4D0482E48AF}" srcId="{55927DA2-4C3E-48FE-8DEE-44591FAF712E}" destId="{78813C5A-B541-4FE0-9D04-EC7D31B61A47}" srcOrd="0" destOrd="0" parTransId="{EC4E8DB9-F23F-4F5C-9AFD-5132BC34265A}" sibTransId="{D27D040E-4E62-44FC-8E6F-8ADC5856C986}"/>
    <dgm:cxn modelId="{3D5202E3-C99E-49BA-B817-C1EE8BE79A62}" srcId="{55927DA2-4C3E-48FE-8DEE-44591FAF712E}" destId="{A5ACB614-3F4D-4616-90C8-611662ABFC63}" srcOrd="8" destOrd="0" parTransId="{04BC3FF9-BEE1-4877-ACD5-AE326C8C7EA2}" sibTransId="{BB84C857-F4D5-42E2-BD43-34AD3CA0ABF0}"/>
    <dgm:cxn modelId="{60532AE8-ED4C-48E4-99DF-4F4AE7DC7521}" srcId="{55927DA2-4C3E-48FE-8DEE-44591FAF712E}" destId="{3E5A05D0-898D-4344-AAEC-F1B0A8981C76}" srcOrd="1" destOrd="0" parTransId="{0E113475-A085-41E3-9DA5-E1120D216BDF}" sibTransId="{2502E0E4-7985-4D4F-AEE3-48FA182515CD}"/>
    <dgm:cxn modelId="{C219F3F5-D547-4B0D-B6A0-001BB2FFE743}" type="presOf" srcId="{A5ACB614-3F4D-4616-90C8-611662ABFC63}" destId="{8F19F355-A1FA-439C-89AF-F9732D5FB77C}" srcOrd="0" destOrd="0" presId="urn:microsoft.com/office/officeart/2005/8/layout/default"/>
    <dgm:cxn modelId="{ECAD65F6-12EE-407B-A700-D53282946754}" srcId="{55927DA2-4C3E-48FE-8DEE-44591FAF712E}" destId="{2101A98B-E2D5-42F3-873B-EDA078F3E47F}" srcOrd="4" destOrd="0" parTransId="{7F230B5F-C18E-4C81-A7AD-1EA9E889E94D}" sibTransId="{68EAE27A-2965-4863-AC3D-440C413537D4}"/>
    <dgm:cxn modelId="{FCA998F9-F9EC-4C8D-BF3F-D71F5F32FA95}" type="presOf" srcId="{F5BCB306-9368-4D9A-ABB5-D5C98384F59C}" destId="{5778F8E8-C682-4C64-8E51-14B64A351ECB}" srcOrd="0" destOrd="0" presId="urn:microsoft.com/office/officeart/2005/8/layout/default"/>
    <dgm:cxn modelId="{E84555FB-14DF-4AB9-9A57-3CD5F9693521}" type="presOf" srcId="{8212276C-2068-4F02-AFA5-9B0E35AA3C88}" destId="{05DB2C99-F928-4227-971D-1B7D63BBD7A8}" srcOrd="0" destOrd="0" presId="urn:microsoft.com/office/officeart/2005/8/layout/default"/>
    <dgm:cxn modelId="{4E5F9383-F6E3-49F8-9AAF-0C0CFC172CC3}" type="presParOf" srcId="{C3F437F8-E5D9-4175-81BB-EC5467F9EC0F}" destId="{21CDB1BC-34D7-40D2-8F37-0D0FAFAAB107}" srcOrd="0" destOrd="0" presId="urn:microsoft.com/office/officeart/2005/8/layout/default"/>
    <dgm:cxn modelId="{3B1F981C-7A67-4B29-828A-9CEAB713F238}" type="presParOf" srcId="{C3F437F8-E5D9-4175-81BB-EC5467F9EC0F}" destId="{6C3D8018-DC78-4F85-BD48-9BC22F619CE6}" srcOrd="1" destOrd="0" presId="urn:microsoft.com/office/officeart/2005/8/layout/default"/>
    <dgm:cxn modelId="{9CE8F8F5-38F9-4E4E-BB50-19ADAA16D7D7}" type="presParOf" srcId="{C3F437F8-E5D9-4175-81BB-EC5467F9EC0F}" destId="{25C98820-B117-406C-8B11-FE2104B27103}" srcOrd="2" destOrd="0" presId="urn:microsoft.com/office/officeart/2005/8/layout/default"/>
    <dgm:cxn modelId="{0E1CB31E-11BB-4FAE-A54B-5B4D0B04D0DC}" type="presParOf" srcId="{C3F437F8-E5D9-4175-81BB-EC5467F9EC0F}" destId="{37D8E846-D258-4EDF-B9D6-2CD5BF16B6E1}" srcOrd="3" destOrd="0" presId="urn:microsoft.com/office/officeart/2005/8/layout/default"/>
    <dgm:cxn modelId="{AC0FC2AE-6F2A-40B9-9504-B9E014BF7F70}" type="presParOf" srcId="{C3F437F8-E5D9-4175-81BB-EC5467F9EC0F}" destId="{54B77460-A260-4153-9746-19B1C8EB970C}" srcOrd="4" destOrd="0" presId="urn:microsoft.com/office/officeart/2005/8/layout/default"/>
    <dgm:cxn modelId="{FCD68864-D77B-4554-AB04-A58FAB0CECA1}" type="presParOf" srcId="{C3F437F8-E5D9-4175-81BB-EC5467F9EC0F}" destId="{52BA013A-AFE7-47E6-A938-B15B4EAA78F4}" srcOrd="5" destOrd="0" presId="urn:microsoft.com/office/officeart/2005/8/layout/default"/>
    <dgm:cxn modelId="{92511ACA-F29B-4685-9018-DF42945804A6}" type="presParOf" srcId="{C3F437F8-E5D9-4175-81BB-EC5467F9EC0F}" destId="{393A1F4A-C681-4181-8D18-3C1A92964342}" srcOrd="6" destOrd="0" presId="urn:microsoft.com/office/officeart/2005/8/layout/default"/>
    <dgm:cxn modelId="{1302C8F2-70CC-40E0-809F-3120B861D14F}" type="presParOf" srcId="{C3F437F8-E5D9-4175-81BB-EC5467F9EC0F}" destId="{6966E068-2DC9-4EBA-A2FF-18EF859F9194}" srcOrd="7" destOrd="0" presId="urn:microsoft.com/office/officeart/2005/8/layout/default"/>
    <dgm:cxn modelId="{1E6F5800-CA3C-478F-AA82-E4F62EF4A6D4}" type="presParOf" srcId="{C3F437F8-E5D9-4175-81BB-EC5467F9EC0F}" destId="{218BA362-25FF-4C95-94F7-87B31B079FA1}" srcOrd="8" destOrd="0" presId="urn:microsoft.com/office/officeart/2005/8/layout/default"/>
    <dgm:cxn modelId="{092B67A2-0D09-4969-AAFB-6140ADE5F675}" type="presParOf" srcId="{C3F437F8-E5D9-4175-81BB-EC5467F9EC0F}" destId="{A7FD14EF-3520-4642-8737-7D737828423D}" srcOrd="9" destOrd="0" presId="urn:microsoft.com/office/officeart/2005/8/layout/default"/>
    <dgm:cxn modelId="{189F2B67-6497-4680-BA0D-3F3282DCF06C}" type="presParOf" srcId="{C3F437F8-E5D9-4175-81BB-EC5467F9EC0F}" destId="{05DB2C99-F928-4227-971D-1B7D63BBD7A8}" srcOrd="10" destOrd="0" presId="urn:microsoft.com/office/officeart/2005/8/layout/default"/>
    <dgm:cxn modelId="{72EF8663-0AA9-4C73-AB70-D95B21AB005A}" type="presParOf" srcId="{C3F437F8-E5D9-4175-81BB-EC5467F9EC0F}" destId="{C59BAEC8-0C2E-40DB-9512-6E67D8301B08}" srcOrd="11" destOrd="0" presId="urn:microsoft.com/office/officeart/2005/8/layout/default"/>
    <dgm:cxn modelId="{38CEC74C-2B65-4B75-A506-BD1A8AB87726}" type="presParOf" srcId="{C3F437F8-E5D9-4175-81BB-EC5467F9EC0F}" destId="{DE20089E-79E8-40A2-AFA1-2971C7DD6761}" srcOrd="12" destOrd="0" presId="urn:microsoft.com/office/officeart/2005/8/layout/default"/>
    <dgm:cxn modelId="{6F592B7C-0EA0-436E-8C06-EA28B59586DC}" type="presParOf" srcId="{C3F437F8-E5D9-4175-81BB-EC5467F9EC0F}" destId="{8EB54163-B46E-4BB0-90B8-E50E1ABB5771}" srcOrd="13" destOrd="0" presId="urn:microsoft.com/office/officeart/2005/8/layout/default"/>
    <dgm:cxn modelId="{4966474D-9214-4F01-A647-3257AB8E95DB}" type="presParOf" srcId="{C3F437F8-E5D9-4175-81BB-EC5467F9EC0F}" destId="{1541DA44-5936-4317-B171-0E0303FE9CA6}" srcOrd="14" destOrd="0" presId="urn:microsoft.com/office/officeart/2005/8/layout/default"/>
    <dgm:cxn modelId="{5645F34E-6303-4E9F-9399-8B470A7D55B1}" type="presParOf" srcId="{C3F437F8-E5D9-4175-81BB-EC5467F9EC0F}" destId="{74DCE0F3-657A-4FAE-9649-07E1D64126FE}" srcOrd="15" destOrd="0" presId="urn:microsoft.com/office/officeart/2005/8/layout/default"/>
    <dgm:cxn modelId="{2AB13567-0EC9-495A-AB71-E14A3B4615E9}" type="presParOf" srcId="{C3F437F8-E5D9-4175-81BB-EC5467F9EC0F}" destId="{8F19F355-A1FA-439C-89AF-F9732D5FB77C}" srcOrd="16" destOrd="0" presId="urn:microsoft.com/office/officeart/2005/8/layout/default"/>
    <dgm:cxn modelId="{9264900F-0924-435B-850B-C02D69A84301}" type="presParOf" srcId="{C3F437F8-E5D9-4175-81BB-EC5467F9EC0F}" destId="{0AFA059F-BAF5-4360-9C4F-83481A834E8F}" srcOrd="17" destOrd="0" presId="urn:microsoft.com/office/officeart/2005/8/layout/default"/>
    <dgm:cxn modelId="{2D7F9146-803B-47DB-8735-4B9605AC5655}" type="presParOf" srcId="{C3F437F8-E5D9-4175-81BB-EC5467F9EC0F}" destId="{5778F8E8-C682-4C64-8E51-14B64A351EC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2313E-00D2-4DAA-BD2F-8E697392300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74ABB4-7EFE-4F6D-A250-E28B30F3FD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Increased costs of products increases costs to insurance companies</a:t>
          </a:r>
        </a:p>
      </dgm:t>
    </dgm:pt>
    <dgm:pt modelId="{ACC23840-BD6E-4603-8BE0-0F8650A76EF5}" type="parTrans" cxnId="{A0400919-4B3F-41CC-A08F-BFEEEAEB18A0}">
      <dgm:prSet/>
      <dgm:spPr/>
      <dgm:t>
        <a:bodyPr/>
        <a:lstStyle/>
        <a:p>
          <a:endParaRPr lang="en-US"/>
        </a:p>
      </dgm:t>
    </dgm:pt>
    <dgm:pt modelId="{758E926C-9C4F-4A7C-832D-CEC85E0434E5}" type="sibTrans" cxnId="{A0400919-4B3F-41CC-A08F-BFEEEAEB18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492FE4-034E-4F89-A49A-F5EDFB62A8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Interest rates impact the profitability of insurers</a:t>
          </a:r>
        </a:p>
      </dgm:t>
    </dgm:pt>
    <dgm:pt modelId="{DC074797-9DEA-44A7-B8C8-3FAAF5028321}" type="parTrans" cxnId="{43A9BC13-99DC-4504-BBD7-6544DAADFA64}">
      <dgm:prSet/>
      <dgm:spPr/>
      <dgm:t>
        <a:bodyPr/>
        <a:lstStyle/>
        <a:p>
          <a:endParaRPr lang="en-US"/>
        </a:p>
      </dgm:t>
    </dgm:pt>
    <dgm:pt modelId="{630B0E55-5410-479D-8D48-70F7D7051EDB}" type="sibTrans" cxnId="{43A9BC13-99DC-4504-BBD7-6544DAADFA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EEDC76-BF2B-42DF-A30F-258706EA56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Customers will price shop more frequently, show no carrier loyalty and have increased standards for satisfaction, whether product related or claim related</a:t>
          </a:r>
        </a:p>
      </dgm:t>
    </dgm:pt>
    <dgm:pt modelId="{0F7ED3F1-903D-4DC7-A418-581725C88280}" type="parTrans" cxnId="{9E7D8167-A718-4BA8-BC59-59F46977CBB0}">
      <dgm:prSet/>
      <dgm:spPr/>
      <dgm:t>
        <a:bodyPr/>
        <a:lstStyle/>
        <a:p>
          <a:endParaRPr lang="en-US"/>
        </a:p>
      </dgm:t>
    </dgm:pt>
    <dgm:pt modelId="{85BFA168-6EC6-420B-8994-EBFCEAC8DAFE}" type="sibTrans" cxnId="{9E7D8167-A718-4BA8-BC59-59F46977CB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0813A2B-25C6-43D5-84C4-40614984F0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Demand for personalized products increases, resulting in a focus on improving customer experience and engagement</a:t>
          </a:r>
        </a:p>
      </dgm:t>
    </dgm:pt>
    <dgm:pt modelId="{3A0D4316-0330-4364-A581-A826159FE245}" type="parTrans" cxnId="{AA141389-ECCE-4C3A-9B40-BF7AE9F0C803}">
      <dgm:prSet/>
      <dgm:spPr/>
      <dgm:t>
        <a:bodyPr/>
        <a:lstStyle/>
        <a:p>
          <a:endParaRPr lang="en-US"/>
        </a:p>
      </dgm:t>
    </dgm:pt>
    <dgm:pt modelId="{CBE8BFFD-D846-4122-B705-596A80283EE6}" type="sibTrans" cxnId="{AA141389-ECCE-4C3A-9B40-BF7AE9F0C8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558873-FE78-4DBA-8F06-4688E0D9C1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Increased digital channels available, removing the personal touch that once held value</a:t>
          </a:r>
        </a:p>
      </dgm:t>
    </dgm:pt>
    <dgm:pt modelId="{54F97F2E-73CD-4D9D-A518-AE06B8DC11D4}" type="parTrans" cxnId="{0A427E03-DFE7-4EF3-B729-66822070526B}">
      <dgm:prSet/>
      <dgm:spPr/>
      <dgm:t>
        <a:bodyPr/>
        <a:lstStyle/>
        <a:p>
          <a:endParaRPr lang="en-US"/>
        </a:p>
      </dgm:t>
    </dgm:pt>
    <dgm:pt modelId="{385FB414-C271-47D8-AF8A-0ACAD2C0A7A2}" type="sibTrans" cxnId="{0A427E03-DFE7-4EF3-B729-6682207052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B7BC53-C789-475B-8D49-51DE643988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Expectation by consumer of near immediate resolution </a:t>
          </a:r>
        </a:p>
      </dgm:t>
    </dgm:pt>
    <dgm:pt modelId="{CB5E35DC-6EA7-44E9-B187-AB371210B8C6}" type="parTrans" cxnId="{695B4BE6-F347-46A0-AA81-945D6D8E2DFC}">
      <dgm:prSet/>
      <dgm:spPr/>
      <dgm:t>
        <a:bodyPr/>
        <a:lstStyle/>
        <a:p>
          <a:endParaRPr lang="en-US"/>
        </a:p>
      </dgm:t>
    </dgm:pt>
    <dgm:pt modelId="{B7A02144-892D-4384-A034-DFDEC7E415D1}" type="sibTrans" cxnId="{695B4BE6-F347-46A0-AA81-945D6D8E2DF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8C3A7F-7CBF-4666-A142-56ECBD9BAD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Direct link to talent acquisition and retention </a:t>
          </a:r>
        </a:p>
      </dgm:t>
    </dgm:pt>
    <dgm:pt modelId="{2858EC8D-A9E8-4EDE-A700-8E47B755B2ED}" type="parTrans" cxnId="{D4E6DD6F-C05B-4664-B2C7-390B356458B7}">
      <dgm:prSet/>
      <dgm:spPr/>
      <dgm:t>
        <a:bodyPr/>
        <a:lstStyle/>
        <a:p>
          <a:endParaRPr lang="en-US"/>
        </a:p>
      </dgm:t>
    </dgm:pt>
    <dgm:pt modelId="{AADE6CBF-4021-4BB6-ACAB-B111C3784835}" type="sibTrans" cxnId="{D4E6DD6F-C05B-4664-B2C7-390B356458B7}">
      <dgm:prSet/>
      <dgm:spPr/>
      <dgm:t>
        <a:bodyPr/>
        <a:lstStyle/>
        <a:p>
          <a:endParaRPr lang="en-US"/>
        </a:p>
      </dgm:t>
    </dgm:pt>
    <dgm:pt modelId="{D7120E72-B58D-4CAB-AF70-C2D9AB72FBAD}" type="pres">
      <dgm:prSet presAssocID="{4562313E-00D2-4DAA-BD2F-8E6973923007}" presName="root" presStyleCnt="0">
        <dgm:presLayoutVars>
          <dgm:dir/>
          <dgm:resizeHandles val="exact"/>
        </dgm:presLayoutVars>
      </dgm:prSet>
      <dgm:spPr/>
    </dgm:pt>
    <dgm:pt modelId="{08CD3EB8-9180-4B5F-8028-9FD1D7D29E45}" type="pres">
      <dgm:prSet presAssocID="{4562313E-00D2-4DAA-BD2F-8E6973923007}" presName="container" presStyleCnt="0">
        <dgm:presLayoutVars>
          <dgm:dir/>
          <dgm:resizeHandles val="exact"/>
        </dgm:presLayoutVars>
      </dgm:prSet>
      <dgm:spPr/>
    </dgm:pt>
    <dgm:pt modelId="{AE5E10E7-A4B5-4B37-AA92-B5D009301D99}" type="pres">
      <dgm:prSet presAssocID="{6074ABB4-7EFE-4F6D-A250-E28B30F3FD4D}" presName="compNode" presStyleCnt="0"/>
      <dgm:spPr/>
    </dgm:pt>
    <dgm:pt modelId="{FDF3632D-3D18-4884-B912-ED8E59B917BB}" type="pres">
      <dgm:prSet presAssocID="{6074ABB4-7EFE-4F6D-A250-E28B30F3FD4D}" presName="iconBgRect" presStyleLbl="bgShp" presStyleIdx="0" presStyleCnt="7"/>
      <dgm:spPr/>
    </dgm:pt>
    <dgm:pt modelId="{367A8555-EB9C-4E9E-B9C9-15A1462ECCDA}" type="pres">
      <dgm:prSet presAssocID="{6074ABB4-7EFE-4F6D-A250-E28B30F3FD4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6FB053F-13B9-46C0-8783-4D9CE7EF95AE}" type="pres">
      <dgm:prSet presAssocID="{6074ABB4-7EFE-4F6D-A250-E28B30F3FD4D}" presName="spaceRect" presStyleCnt="0"/>
      <dgm:spPr/>
    </dgm:pt>
    <dgm:pt modelId="{A8B6E2C2-6D10-4504-8B56-B20B275208AA}" type="pres">
      <dgm:prSet presAssocID="{6074ABB4-7EFE-4F6D-A250-E28B30F3FD4D}" presName="textRect" presStyleLbl="revTx" presStyleIdx="0" presStyleCnt="7">
        <dgm:presLayoutVars>
          <dgm:chMax val="1"/>
          <dgm:chPref val="1"/>
        </dgm:presLayoutVars>
      </dgm:prSet>
      <dgm:spPr/>
    </dgm:pt>
    <dgm:pt modelId="{FEE13CDF-D785-4C99-87B6-FB8B00A049E6}" type="pres">
      <dgm:prSet presAssocID="{758E926C-9C4F-4A7C-832D-CEC85E0434E5}" presName="sibTrans" presStyleLbl="sibTrans2D1" presStyleIdx="0" presStyleCnt="0"/>
      <dgm:spPr/>
    </dgm:pt>
    <dgm:pt modelId="{AB401C8C-40BD-46E8-9BFF-850B18AC812F}" type="pres">
      <dgm:prSet presAssocID="{D3492FE4-034E-4F89-A49A-F5EDFB62A834}" presName="compNode" presStyleCnt="0"/>
      <dgm:spPr/>
    </dgm:pt>
    <dgm:pt modelId="{874B4436-FF18-475D-B00F-0E4AA1DEF0DA}" type="pres">
      <dgm:prSet presAssocID="{D3492FE4-034E-4F89-A49A-F5EDFB62A834}" presName="iconBgRect" presStyleLbl="bgShp" presStyleIdx="1" presStyleCnt="7"/>
      <dgm:spPr/>
    </dgm:pt>
    <dgm:pt modelId="{8F16152F-8142-4CF1-ADF3-900CA1F38317}" type="pres">
      <dgm:prSet presAssocID="{D3492FE4-034E-4F89-A49A-F5EDFB62A83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99C1395-0D52-448F-BA3C-2EDA651FBFA0}" type="pres">
      <dgm:prSet presAssocID="{D3492FE4-034E-4F89-A49A-F5EDFB62A834}" presName="spaceRect" presStyleCnt="0"/>
      <dgm:spPr/>
    </dgm:pt>
    <dgm:pt modelId="{4E804A96-DDB5-48BB-9E2D-2B3855E0DB9C}" type="pres">
      <dgm:prSet presAssocID="{D3492FE4-034E-4F89-A49A-F5EDFB62A834}" presName="textRect" presStyleLbl="revTx" presStyleIdx="1" presStyleCnt="7">
        <dgm:presLayoutVars>
          <dgm:chMax val="1"/>
          <dgm:chPref val="1"/>
        </dgm:presLayoutVars>
      </dgm:prSet>
      <dgm:spPr/>
    </dgm:pt>
    <dgm:pt modelId="{DE952C22-579F-4EE7-B3C3-8C6DE3F58CD4}" type="pres">
      <dgm:prSet presAssocID="{630B0E55-5410-479D-8D48-70F7D7051EDB}" presName="sibTrans" presStyleLbl="sibTrans2D1" presStyleIdx="0" presStyleCnt="0"/>
      <dgm:spPr/>
    </dgm:pt>
    <dgm:pt modelId="{DB8E02D0-1D32-49C5-B15A-F483DB83E979}" type="pres">
      <dgm:prSet presAssocID="{17EEDC76-BF2B-42DF-A30F-258706EA5664}" presName="compNode" presStyleCnt="0"/>
      <dgm:spPr/>
    </dgm:pt>
    <dgm:pt modelId="{9E5A8325-CC8D-4D73-879E-E6998CC12FCB}" type="pres">
      <dgm:prSet presAssocID="{17EEDC76-BF2B-42DF-A30F-258706EA5664}" presName="iconBgRect" presStyleLbl="bgShp" presStyleIdx="2" presStyleCnt="7"/>
      <dgm:spPr/>
    </dgm:pt>
    <dgm:pt modelId="{F6ECE23D-E46E-42F7-8749-DC17F733239D}" type="pres">
      <dgm:prSet presAssocID="{17EEDC76-BF2B-42DF-A30F-258706EA566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9DDC4CB6-12C6-41C4-A849-AE8366C762EB}" type="pres">
      <dgm:prSet presAssocID="{17EEDC76-BF2B-42DF-A30F-258706EA5664}" presName="spaceRect" presStyleCnt="0"/>
      <dgm:spPr/>
    </dgm:pt>
    <dgm:pt modelId="{6B5444F8-0DF1-469C-876E-3E2138A8A8A6}" type="pres">
      <dgm:prSet presAssocID="{17EEDC76-BF2B-42DF-A30F-258706EA5664}" presName="textRect" presStyleLbl="revTx" presStyleIdx="2" presStyleCnt="7" custLinFactNeighborY="29445">
        <dgm:presLayoutVars>
          <dgm:chMax val="1"/>
          <dgm:chPref val="1"/>
        </dgm:presLayoutVars>
      </dgm:prSet>
      <dgm:spPr/>
    </dgm:pt>
    <dgm:pt modelId="{66A2E5C1-E3BD-490A-AC2B-80D426CDB8C2}" type="pres">
      <dgm:prSet presAssocID="{85BFA168-6EC6-420B-8994-EBFCEAC8DAFE}" presName="sibTrans" presStyleLbl="sibTrans2D1" presStyleIdx="0" presStyleCnt="0"/>
      <dgm:spPr/>
    </dgm:pt>
    <dgm:pt modelId="{5FA0DE03-4A8E-4866-9ACB-3A78B235C40E}" type="pres">
      <dgm:prSet presAssocID="{E0813A2B-25C6-43D5-84C4-40614984F0A0}" presName="compNode" presStyleCnt="0"/>
      <dgm:spPr/>
    </dgm:pt>
    <dgm:pt modelId="{08A3DF60-F2B4-4645-B8B5-BBD275DA0CE3}" type="pres">
      <dgm:prSet presAssocID="{E0813A2B-25C6-43D5-84C4-40614984F0A0}" presName="iconBgRect" presStyleLbl="bgShp" presStyleIdx="3" presStyleCnt="7"/>
      <dgm:spPr/>
    </dgm:pt>
    <dgm:pt modelId="{23575DE5-6E26-4EC5-9A9D-D5DB4012B8E0}" type="pres">
      <dgm:prSet presAssocID="{E0813A2B-25C6-43D5-84C4-40614984F0A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EEE7927-7D46-4C62-8D0F-7F098272974C}" type="pres">
      <dgm:prSet presAssocID="{E0813A2B-25C6-43D5-84C4-40614984F0A0}" presName="spaceRect" presStyleCnt="0"/>
      <dgm:spPr/>
    </dgm:pt>
    <dgm:pt modelId="{26EDCF32-4E40-4302-B674-827885A3EBCB}" type="pres">
      <dgm:prSet presAssocID="{E0813A2B-25C6-43D5-84C4-40614984F0A0}" presName="textRect" presStyleLbl="revTx" presStyleIdx="3" presStyleCnt="7">
        <dgm:presLayoutVars>
          <dgm:chMax val="1"/>
          <dgm:chPref val="1"/>
        </dgm:presLayoutVars>
      </dgm:prSet>
      <dgm:spPr/>
    </dgm:pt>
    <dgm:pt modelId="{07CCA31A-E87C-4230-9E60-ABF72F6C532F}" type="pres">
      <dgm:prSet presAssocID="{CBE8BFFD-D846-4122-B705-596A80283EE6}" presName="sibTrans" presStyleLbl="sibTrans2D1" presStyleIdx="0" presStyleCnt="0"/>
      <dgm:spPr/>
    </dgm:pt>
    <dgm:pt modelId="{CDE4A034-F7C6-4E95-A1C5-F62EC0C700F8}" type="pres">
      <dgm:prSet presAssocID="{D9558873-FE78-4DBA-8F06-4688E0D9C173}" presName="compNode" presStyleCnt="0"/>
      <dgm:spPr/>
    </dgm:pt>
    <dgm:pt modelId="{A444C60F-49EE-463B-A827-7AD37214B044}" type="pres">
      <dgm:prSet presAssocID="{D9558873-FE78-4DBA-8F06-4688E0D9C173}" presName="iconBgRect" presStyleLbl="bgShp" presStyleIdx="4" presStyleCnt="7"/>
      <dgm:spPr/>
    </dgm:pt>
    <dgm:pt modelId="{DA76438A-6AEA-4084-BE4B-2A8C0320F4E8}" type="pres">
      <dgm:prSet presAssocID="{D9558873-FE78-4DBA-8F06-4688E0D9C17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AB20291-6BF1-4B89-8196-32E8B62052E6}" type="pres">
      <dgm:prSet presAssocID="{D9558873-FE78-4DBA-8F06-4688E0D9C173}" presName="spaceRect" presStyleCnt="0"/>
      <dgm:spPr/>
    </dgm:pt>
    <dgm:pt modelId="{9B874D06-363D-4FC4-9BE3-EAE8292C96F0}" type="pres">
      <dgm:prSet presAssocID="{D9558873-FE78-4DBA-8F06-4688E0D9C173}" presName="textRect" presStyleLbl="revTx" presStyleIdx="4" presStyleCnt="7">
        <dgm:presLayoutVars>
          <dgm:chMax val="1"/>
          <dgm:chPref val="1"/>
        </dgm:presLayoutVars>
      </dgm:prSet>
      <dgm:spPr/>
    </dgm:pt>
    <dgm:pt modelId="{2B239D5A-CA9A-49AD-AD38-F9418D2AFB46}" type="pres">
      <dgm:prSet presAssocID="{385FB414-C271-47D8-AF8A-0ACAD2C0A7A2}" presName="sibTrans" presStyleLbl="sibTrans2D1" presStyleIdx="0" presStyleCnt="0"/>
      <dgm:spPr/>
    </dgm:pt>
    <dgm:pt modelId="{1733E809-A320-43BB-B777-0A7EB8670728}" type="pres">
      <dgm:prSet presAssocID="{64B7BC53-C789-475B-8D49-51DE6439886A}" presName="compNode" presStyleCnt="0"/>
      <dgm:spPr/>
    </dgm:pt>
    <dgm:pt modelId="{B4F2568E-9581-4FBC-B568-ECF59D6CAAE0}" type="pres">
      <dgm:prSet presAssocID="{64B7BC53-C789-475B-8D49-51DE6439886A}" presName="iconBgRect" presStyleLbl="bgShp" presStyleIdx="5" presStyleCnt="7"/>
      <dgm:spPr/>
    </dgm:pt>
    <dgm:pt modelId="{C57964DD-B241-45E0-BE34-A3B808A2EE93}" type="pres">
      <dgm:prSet presAssocID="{64B7BC53-C789-475B-8D49-51DE6439886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7822C1-6FA3-43A4-8615-5AB88F1C8F50}" type="pres">
      <dgm:prSet presAssocID="{64B7BC53-C789-475B-8D49-51DE6439886A}" presName="spaceRect" presStyleCnt="0"/>
      <dgm:spPr/>
    </dgm:pt>
    <dgm:pt modelId="{72A2D50D-FC1D-4C48-90A1-30C7BCFB38A9}" type="pres">
      <dgm:prSet presAssocID="{64B7BC53-C789-475B-8D49-51DE6439886A}" presName="textRect" presStyleLbl="revTx" presStyleIdx="5" presStyleCnt="7">
        <dgm:presLayoutVars>
          <dgm:chMax val="1"/>
          <dgm:chPref val="1"/>
        </dgm:presLayoutVars>
      </dgm:prSet>
      <dgm:spPr/>
    </dgm:pt>
    <dgm:pt modelId="{CD1C4C89-EE86-41BD-9DB5-79CA06FDD78E}" type="pres">
      <dgm:prSet presAssocID="{B7A02144-892D-4384-A034-DFDEC7E415D1}" presName="sibTrans" presStyleLbl="sibTrans2D1" presStyleIdx="0" presStyleCnt="0"/>
      <dgm:spPr/>
    </dgm:pt>
    <dgm:pt modelId="{61A529DB-851E-40EB-AF37-DCD2B9817B21}" type="pres">
      <dgm:prSet presAssocID="{2B8C3A7F-7CBF-4666-A142-56ECBD9BADAA}" presName="compNode" presStyleCnt="0"/>
      <dgm:spPr/>
    </dgm:pt>
    <dgm:pt modelId="{E396BF8A-AC04-44BD-9D80-2E9E3D4368D9}" type="pres">
      <dgm:prSet presAssocID="{2B8C3A7F-7CBF-4666-A142-56ECBD9BADAA}" presName="iconBgRect" presStyleLbl="bgShp" presStyleIdx="6" presStyleCnt="7"/>
      <dgm:spPr/>
    </dgm:pt>
    <dgm:pt modelId="{F98AD4CB-860B-4C15-AED2-F1D2FFF35022}" type="pres">
      <dgm:prSet presAssocID="{2B8C3A7F-7CBF-4666-A142-56ECBD9BADA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EC7EC4F-ECA4-4248-B1FD-869C0336EEDA}" type="pres">
      <dgm:prSet presAssocID="{2B8C3A7F-7CBF-4666-A142-56ECBD9BADAA}" presName="spaceRect" presStyleCnt="0"/>
      <dgm:spPr/>
    </dgm:pt>
    <dgm:pt modelId="{4D0A1AFA-E88B-4793-BA21-17A1581C58A6}" type="pres">
      <dgm:prSet presAssocID="{2B8C3A7F-7CBF-4666-A142-56ECBD9BADA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0A427E03-DFE7-4EF3-B729-66822070526B}" srcId="{4562313E-00D2-4DAA-BD2F-8E6973923007}" destId="{D9558873-FE78-4DBA-8F06-4688E0D9C173}" srcOrd="4" destOrd="0" parTransId="{54F97F2E-73CD-4D9D-A518-AE06B8DC11D4}" sibTransId="{385FB414-C271-47D8-AF8A-0ACAD2C0A7A2}"/>
    <dgm:cxn modelId="{91898E0F-2CE0-49F5-97BE-89A84263F09E}" type="presOf" srcId="{17EEDC76-BF2B-42DF-A30F-258706EA5664}" destId="{6B5444F8-0DF1-469C-876E-3E2138A8A8A6}" srcOrd="0" destOrd="0" presId="urn:microsoft.com/office/officeart/2018/2/layout/IconCircleList"/>
    <dgm:cxn modelId="{2932FB10-5E42-4E77-9590-AC2B7FA86097}" type="presOf" srcId="{CBE8BFFD-D846-4122-B705-596A80283EE6}" destId="{07CCA31A-E87C-4230-9E60-ABF72F6C532F}" srcOrd="0" destOrd="0" presId="urn:microsoft.com/office/officeart/2018/2/layout/IconCircleList"/>
    <dgm:cxn modelId="{43A9BC13-99DC-4504-BBD7-6544DAADFA64}" srcId="{4562313E-00D2-4DAA-BD2F-8E6973923007}" destId="{D3492FE4-034E-4F89-A49A-F5EDFB62A834}" srcOrd="1" destOrd="0" parTransId="{DC074797-9DEA-44A7-B8C8-3FAAF5028321}" sibTransId="{630B0E55-5410-479D-8D48-70F7D7051EDB}"/>
    <dgm:cxn modelId="{A0400919-4B3F-41CC-A08F-BFEEEAEB18A0}" srcId="{4562313E-00D2-4DAA-BD2F-8E6973923007}" destId="{6074ABB4-7EFE-4F6D-A250-E28B30F3FD4D}" srcOrd="0" destOrd="0" parTransId="{ACC23840-BD6E-4603-8BE0-0F8650A76EF5}" sibTransId="{758E926C-9C4F-4A7C-832D-CEC85E0434E5}"/>
    <dgm:cxn modelId="{4B12B521-7363-49D1-BEF6-2034445EB2D1}" type="presOf" srcId="{D3492FE4-034E-4F89-A49A-F5EDFB62A834}" destId="{4E804A96-DDB5-48BB-9E2D-2B3855E0DB9C}" srcOrd="0" destOrd="0" presId="urn:microsoft.com/office/officeart/2018/2/layout/IconCircleList"/>
    <dgm:cxn modelId="{9AD5AD29-F7F9-4286-8CAF-0B8ABC3B3234}" type="presOf" srcId="{D9558873-FE78-4DBA-8F06-4688E0D9C173}" destId="{9B874D06-363D-4FC4-9BE3-EAE8292C96F0}" srcOrd="0" destOrd="0" presId="urn:microsoft.com/office/officeart/2018/2/layout/IconCircleList"/>
    <dgm:cxn modelId="{E10DC92D-DD12-4629-A772-C164FED01D4C}" type="presOf" srcId="{630B0E55-5410-479D-8D48-70F7D7051EDB}" destId="{DE952C22-579F-4EE7-B3C3-8C6DE3F58CD4}" srcOrd="0" destOrd="0" presId="urn:microsoft.com/office/officeart/2018/2/layout/IconCircleList"/>
    <dgm:cxn modelId="{E6542938-CF56-4F90-8CEC-5DC9342D4980}" type="presOf" srcId="{4562313E-00D2-4DAA-BD2F-8E6973923007}" destId="{D7120E72-B58D-4CAB-AF70-C2D9AB72FBAD}" srcOrd="0" destOrd="0" presId="urn:microsoft.com/office/officeart/2018/2/layout/IconCircleList"/>
    <dgm:cxn modelId="{7432724C-0536-4839-86B4-250033DA2D79}" type="presOf" srcId="{385FB414-C271-47D8-AF8A-0ACAD2C0A7A2}" destId="{2B239D5A-CA9A-49AD-AD38-F9418D2AFB46}" srcOrd="0" destOrd="0" presId="urn:microsoft.com/office/officeart/2018/2/layout/IconCircleList"/>
    <dgm:cxn modelId="{6FE8794C-5BFB-458B-AF77-B5D633F4C157}" type="presOf" srcId="{64B7BC53-C789-475B-8D49-51DE6439886A}" destId="{72A2D50D-FC1D-4C48-90A1-30C7BCFB38A9}" srcOrd="0" destOrd="0" presId="urn:microsoft.com/office/officeart/2018/2/layout/IconCircleList"/>
    <dgm:cxn modelId="{D051F65E-2FDB-4C52-9D7D-A73010F8D01A}" type="presOf" srcId="{2B8C3A7F-7CBF-4666-A142-56ECBD9BADAA}" destId="{4D0A1AFA-E88B-4793-BA21-17A1581C58A6}" srcOrd="0" destOrd="0" presId="urn:microsoft.com/office/officeart/2018/2/layout/IconCircleList"/>
    <dgm:cxn modelId="{17819465-0617-4686-BC06-ABBA0E3C5532}" type="presOf" srcId="{E0813A2B-25C6-43D5-84C4-40614984F0A0}" destId="{26EDCF32-4E40-4302-B674-827885A3EBCB}" srcOrd="0" destOrd="0" presId="urn:microsoft.com/office/officeart/2018/2/layout/IconCircleList"/>
    <dgm:cxn modelId="{9E7D8167-A718-4BA8-BC59-59F46977CBB0}" srcId="{4562313E-00D2-4DAA-BD2F-8E6973923007}" destId="{17EEDC76-BF2B-42DF-A30F-258706EA5664}" srcOrd="2" destOrd="0" parTransId="{0F7ED3F1-903D-4DC7-A418-581725C88280}" sibTransId="{85BFA168-6EC6-420B-8994-EBFCEAC8DAFE}"/>
    <dgm:cxn modelId="{D4E6DD6F-C05B-4664-B2C7-390B356458B7}" srcId="{4562313E-00D2-4DAA-BD2F-8E6973923007}" destId="{2B8C3A7F-7CBF-4666-A142-56ECBD9BADAA}" srcOrd="6" destOrd="0" parTransId="{2858EC8D-A9E8-4EDE-A700-8E47B755B2ED}" sibTransId="{AADE6CBF-4021-4BB6-ACAB-B111C3784835}"/>
    <dgm:cxn modelId="{AA141389-ECCE-4C3A-9B40-BF7AE9F0C803}" srcId="{4562313E-00D2-4DAA-BD2F-8E6973923007}" destId="{E0813A2B-25C6-43D5-84C4-40614984F0A0}" srcOrd="3" destOrd="0" parTransId="{3A0D4316-0330-4364-A581-A826159FE245}" sibTransId="{CBE8BFFD-D846-4122-B705-596A80283EE6}"/>
    <dgm:cxn modelId="{A9A57B8A-DF61-4C67-AA2A-AEACB92F56EB}" type="presOf" srcId="{758E926C-9C4F-4A7C-832D-CEC85E0434E5}" destId="{FEE13CDF-D785-4C99-87B6-FB8B00A049E6}" srcOrd="0" destOrd="0" presId="urn:microsoft.com/office/officeart/2018/2/layout/IconCircleList"/>
    <dgm:cxn modelId="{1F4D4395-60ED-471C-975C-149BCF01C6B8}" type="presOf" srcId="{85BFA168-6EC6-420B-8994-EBFCEAC8DAFE}" destId="{66A2E5C1-E3BD-490A-AC2B-80D426CDB8C2}" srcOrd="0" destOrd="0" presId="urn:microsoft.com/office/officeart/2018/2/layout/IconCircleList"/>
    <dgm:cxn modelId="{2D6F3BC4-AE2B-4C5F-8F54-13CADDB2A3E3}" type="presOf" srcId="{6074ABB4-7EFE-4F6D-A250-E28B30F3FD4D}" destId="{A8B6E2C2-6D10-4504-8B56-B20B275208AA}" srcOrd="0" destOrd="0" presId="urn:microsoft.com/office/officeart/2018/2/layout/IconCircleList"/>
    <dgm:cxn modelId="{4F70CECC-44DF-4A83-B36D-B76836C0FC5F}" type="presOf" srcId="{B7A02144-892D-4384-A034-DFDEC7E415D1}" destId="{CD1C4C89-EE86-41BD-9DB5-79CA06FDD78E}" srcOrd="0" destOrd="0" presId="urn:microsoft.com/office/officeart/2018/2/layout/IconCircleList"/>
    <dgm:cxn modelId="{695B4BE6-F347-46A0-AA81-945D6D8E2DFC}" srcId="{4562313E-00D2-4DAA-BD2F-8E6973923007}" destId="{64B7BC53-C789-475B-8D49-51DE6439886A}" srcOrd="5" destOrd="0" parTransId="{CB5E35DC-6EA7-44E9-B187-AB371210B8C6}" sibTransId="{B7A02144-892D-4384-A034-DFDEC7E415D1}"/>
    <dgm:cxn modelId="{68DB3EF1-E54E-4AB5-9BA3-4ADD9FE8B4E0}" type="presParOf" srcId="{D7120E72-B58D-4CAB-AF70-C2D9AB72FBAD}" destId="{08CD3EB8-9180-4B5F-8028-9FD1D7D29E45}" srcOrd="0" destOrd="0" presId="urn:microsoft.com/office/officeart/2018/2/layout/IconCircleList"/>
    <dgm:cxn modelId="{897E932F-F4E9-44A5-9861-57F13A38D0D7}" type="presParOf" srcId="{08CD3EB8-9180-4B5F-8028-9FD1D7D29E45}" destId="{AE5E10E7-A4B5-4B37-AA92-B5D009301D99}" srcOrd="0" destOrd="0" presId="urn:microsoft.com/office/officeart/2018/2/layout/IconCircleList"/>
    <dgm:cxn modelId="{74A693DA-8AA3-44C4-8D76-3E4C7B269C9C}" type="presParOf" srcId="{AE5E10E7-A4B5-4B37-AA92-B5D009301D99}" destId="{FDF3632D-3D18-4884-B912-ED8E59B917BB}" srcOrd="0" destOrd="0" presId="urn:microsoft.com/office/officeart/2018/2/layout/IconCircleList"/>
    <dgm:cxn modelId="{D2D068CD-F994-4949-825B-CD025359FC65}" type="presParOf" srcId="{AE5E10E7-A4B5-4B37-AA92-B5D009301D99}" destId="{367A8555-EB9C-4E9E-B9C9-15A1462ECCDA}" srcOrd="1" destOrd="0" presId="urn:microsoft.com/office/officeart/2018/2/layout/IconCircleList"/>
    <dgm:cxn modelId="{7C17AF2C-F9FD-488C-ACEC-9296B107E1CD}" type="presParOf" srcId="{AE5E10E7-A4B5-4B37-AA92-B5D009301D99}" destId="{26FB053F-13B9-46C0-8783-4D9CE7EF95AE}" srcOrd="2" destOrd="0" presId="urn:microsoft.com/office/officeart/2018/2/layout/IconCircleList"/>
    <dgm:cxn modelId="{766711D4-7809-4A2F-936E-20BB58140E55}" type="presParOf" srcId="{AE5E10E7-A4B5-4B37-AA92-B5D009301D99}" destId="{A8B6E2C2-6D10-4504-8B56-B20B275208AA}" srcOrd="3" destOrd="0" presId="urn:microsoft.com/office/officeart/2018/2/layout/IconCircleList"/>
    <dgm:cxn modelId="{8233240B-4099-4BEC-A19B-B4861EBFA149}" type="presParOf" srcId="{08CD3EB8-9180-4B5F-8028-9FD1D7D29E45}" destId="{FEE13CDF-D785-4C99-87B6-FB8B00A049E6}" srcOrd="1" destOrd="0" presId="urn:microsoft.com/office/officeart/2018/2/layout/IconCircleList"/>
    <dgm:cxn modelId="{54934114-EE27-4F27-95ED-F614B3BC9777}" type="presParOf" srcId="{08CD3EB8-9180-4B5F-8028-9FD1D7D29E45}" destId="{AB401C8C-40BD-46E8-9BFF-850B18AC812F}" srcOrd="2" destOrd="0" presId="urn:microsoft.com/office/officeart/2018/2/layout/IconCircleList"/>
    <dgm:cxn modelId="{AFAF2F73-8E95-403F-A5A2-C46605A5CDD6}" type="presParOf" srcId="{AB401C8C-40BD-46E8-9BFF-850B18AC812F}" destId="{874B4436-FF18-475D-B00F-0E4AA1DEF0DA}" srcOrd="0" destOrd="0" presId="urn:microsoft.com/office/officeart/2018/2/layout/IconCircleList"/>
    <dgm:cxn modelId="{02594A88-7CE4-4DF0-B52F-C2616175D386}" type="presParOf" srcId="{AB401C8C-40BD-46E8-9BFF-850B18AC812F}" destId="{8F16152F-8142-4CF1-ADF3-900CA1F38317}" srcOrd="1" destOrd="0" presId="urn:microsoft.com/office/officeart/2018/2/layout/IconCircleList"/>
    <dgm:cxn modelId="{B9FCDDAD-D745-4945-B6B0-83FFEB21BFD2}" type="presParOf" srcId="{AB401C8C-40BD-46E8-9BFF-850B18AC812F}" destId="{E99C1395-0D52-448F-BA3C-2EDA651FBFA0}" srcOrd="2" destOrd="0" presId="urn:microsoft.com/office/officeart/2018/2/layout/IconCircleList"/>
    <dgm:cxn modelId="{138BCCEA-625E-444D-97B0-F32FD9D66C55}" type="presParOf" srcId="{AB401C8C-40BD-46E8-9BFF-850B18AC812F}" destId="{4E804A96-DDB5-48BB-9E2D-2B3855E0DB9C}" srcOrd="3" destOrd="0" presId="urn:microsoft.com/office/officeart/2018/2/layout/IconCircleList"/>
    <dgm:cxn modelId="{3EF21B7E-DF96-4666-8424-613CAFE865A9}" type="presParOf" srcId="{08CD3EB8-9180-4B5F-8028-9FD1D7D29E45}" destId="{DE952C22-579F-4EE7-B3C3-8C6DE3F58CD4}" srcOrd="3" destOrd="0" presId="urn:microsoft.com/office/officeart/2018/2/layout/IconCircleList"/>
    <dgm:cxn modelId="{02CCD11A-395C-4F03-90A9-0FEE14F5836F}" type="presParOf" srcId="{08CD3EB8-9180-4B5F-8028-9FD1D7D29E45}" destId="{DB8E02D0-1D32-49C5-B15A-F483DB83E979}" srcOrd="4" destOrd="0" presId="urn:microsoft.com/office/officeart/2018/2/layout/IconCircleList"/>
    <dgm:cxn modelId="{968CC859-CAE9-4091-8260-F61FEB901A73}" type="presParOf" srcId="{DB8E02D0-1D32-49C5-B15A-F483DB83E979}" destId="{9E5A8325-CC8D-4D73-879E-E6998CC12FCB}" srcOrd="0" destOrd="0" presId="urn:microsoft.com/office/officeart/2018/2/layout/IconCircleList"/>
    <dgm:cxn modelId="{D155119F-8F73-46A2-AD20-07BAC7FE8B00}" type="presParOf" srcId="{DB8E02D0-1D32-49C5-B15A-F483DB83E979}" destId="{F6ECE23D-E46E-42F7-8749-DC17F733239D}" srcOrd="1" destOrd="0" presId="urn:microsoft.com/office/officeart/2018/2/layout/IconCircleList"/>
    <dgm:cxn modelId="{81D7E50A-F6B9-4813-92B3-012D6C8DFF26}" type="presParOf" srcId="{DB8E02D0-1D32-49C5-B15A-F483DB83E979}" destId="{9DDC4CB6-12C6-41C4-A849-AE8366C762EB}" srcOrd="2" destOrd="0" presId="urn:microsoft.com/office/officeart/2018/2/layout/IconCircleList"/>
    <dgm:cxn modelId="{A440E65C-BD85-4390-866E-200628F093FE}" type="presParOf" srcId="{DB8E02D0-1D32-49C5-B15A-F483DB83E979}" destId="{6B5444F8-0DF1-469C-876E-3E2138A8A8A6}" srcOrd="3" destOrd="0" presId="urn:microsoft.com/office/officeart/2018/2/layout/IconCircleList"/>
    <dgm:cxn modelId="{5509A0A4-CA02-49AB-8EB6-7E84921A29D4}" type="presParOf" srcId="{08CD3EB8-9180-4B5F-8028-9FD1D7D29E45}" destId="{66A2E5C1-E3BD-490A-AC2B-80D426CDB8C2}" srcOrd="5" destOrd="0" presId="urn:microsoft.com/office/officeart/2018/2/layout/IconCircleList"/>
    <dgm:cxn modelId="{C46B9A33-F1C7-4ED4-9FF0-7C17CE8A68F4}" type="presParOf" srcId="{08CD3EB8-9180-4B5F-8028-9FD1D7D29E45}" destId="{5FA0DE03-4A8E-4866-9ACB-3A78B235C40E}" srcOrd="6" destOrd="0" presId="urn:microsoft.com/office/officeart/2018/2/layout/IconCircleList"/>
    <dgm:cxn modelId="{D41BBB6B-3E78-4B1F-876D-F088FB2B6228}" type="presParOf" srcId="{5FA0DE03-4A8E-4866-9ACB-3A78B235C40E}" destId="{08A3DF60-F2B4-4645-B8B5-BBD275DA0CE3}" srcOrd="0" destOrd="0" presId="urn:microsoft.com/office/officeart/2018/2/layout/IconCircleList"/>
    <dgm:cxn modelId="{5A616348-622E-4315-B5F1-BC16C965A58F}" type="presParOf" srcId="{5FA0DE03-4A8E-4866-9ACB-3A78B235C40E}" destId="{23575DE5-6E26-4EC5-9A9D-D5DB4012B8E0}" srcOrd="1" destOrd="0" presId="urn:microsoft.com/office/officeart/2018/2/layout/IconCircleList"/>
    <dgm:cxn modelId="{805961FC-A34F-45D4-A987-D6453A29CBC1}" type="presParOf" srcId="{5FA0DE03-4A8E-4866-9ACB-3A78B235C40E}" destId="{BEEE7927-7D46-4C62-8D0F-7F098272974C}" srcOrd="2" destOrd="0" presId="urn:microsoft.com/office/officeart/2018/2/layout/IconCircleList"/>
    <dgm:cxn modelId="{B12520C1-CC9C-4CEC-A214-601C6E082092}" type="presParOf" srcId="{5FA0DE03-4A8E-4866-9ACB-3A78B235C40E}" destId="{26EDCF32-4E40-4302-B674-827885A3EBCB}" srcOrd="3" destOrd="0" presId="urn:microsoft.com/office/officeart/2018/2/layout/IconCircleList"/>
    <dgm:cxn modelId="{78829DA0-9328-41CC-8085-3B5CCFCE93D2}" type="presParOf" srcId="{08CD3EB8-9180-4B5F-8028-9FD1D7D29E45}" destId="{07CCA31A-E87C-4230-9E60-ABF72F6C532F}" srcOrd="7" destOrd="0" presId="urn:microsoft.com/office/officeart/2018/2/layout/IconCircleList"/>
    <dgm:cxn modelId="{B828BB8E-085F-4B18-954E-995F08A65524}" type="presParOf" srcId="{08CD3EB8-9180-4B5F-8028-9FD1D7D29E45}" destId="{CDE4A034-F7C6-4E95-A1C5-F62EC0C700F8}" srcOrd="8" destOrd="0" presId="urn:microsoft.com/office/officeart/2018/2/layout/IconCircleList"/>
    <dgm:cxn modelId="{706B97C4-46A4-46B1-9D8C-CCB84F9DD102}" type="presParOf" srcId="{CDE4A034-F7C6-4E95-A1C5-F62EC0C700F8}" destId="{A444C60F-49EE-463B-A827-7AD37214B044}" srcOrd="0" destOrd="0" presId="urn:microsoft.com/office/officeart/2018/2/layout/IconCircleList"/>
    <dgm:cxn modelId="{C08DECCC-7865-4CDC-860B-DB0BA2922DF3}" type="presParOf" srcId="{CDE4A034-F7C6-4E95-A1C5-F62EC0C700F8}" destId="{DA76438A-6AEA-4084-BE4B-2A8C0320F4E8}" srcOrd="1" destOrd="0" presId="urn:microsoft.com/office/officeart/2018/2/layout/IconCircleList"/>
    <dgm:cxn modelId="{4B61B36F-51C3-4A21-9E65-F593833078E5}" type="presParOf" srcId="{CDE4A034-F7C6-4E95-A1C5-F62EC0C700F8}" destId="{AAB20291-6BF1-4B89-8196-32E8B62052E6}" srcOrd="2" destOrd="0" presId="urn:microsoft.com/office/officeart/2018/2/layout/IconCircleList"/>
    <dgm:cxn modelId="{7A5E1D03-4677-418F-B860-39D686BA775A}" type="presParOf" srcId="{CDE4A034-F7C6-4E95-A1C5-F62EC0C700F8}" destId="{9B874D06-363D-4FC4-9BE3-EAE8292C96F0}" srcOrd="3" destOrd="0" presId="urn:microsoft.com/office/officeart/2018/2/layout/IconCircleList"/>
    <dgm:cxn modelId="{11DEAC1A-919C-42AD-8994-F18CFFB01536}" type="presParOf" srcId="{08CD3EB8-9180-4B5F-8028-9FD1D7D29E45}" destId="{2B239D5A-CA9A-49AD-AD38-F9418D2AFB46}" srcOrd="9" destOrd="0" presId="urn:microsoft.com/office/officeart/2018/2/layout/IconCircleList"/>
    <dgm:cxn modelId="{834B75A9-8D23-46B5-AB92-44D72D77FB0B}" type="presParOf" srcId="{08CD3EB8-9180-4B5F-8028-9FD1D7D29E45}" destId="{1733E809-A320-43BB-B777-0A7EB8670728}" srcOrd="10" destOrd="0" presId="urn:microsoft.com/office/officeart/2018/2/layout/IconCircleList"/>
    <dgm:cxn modelId="{5A89E36B-B085-4940-990D-07F91F88B440}" type="presParOf" srcId="{1733E809-A320-43BB-B777-0A7EB8670728}" destId="{B4F2568E-9581-4FBC-B568-ECF59D6CAAE0}" srcOrd="0" destOrd="0" presId="urn:microsoft.com/office/officeart/2018/2/layout/IconCircleList"/>
    <dgm:cxn modelId="{9E334105-47BB-492C-8B1F-72A3571CCE80}" type="presParOf" srcId="{1733E809-A320-43BB-B777-0A7EB8670728}" destId="{C57964DD-B241-45E0-BE34-A3B808A2EE93}" srcOrd="1" destOrd="0" presId="urn:microsoft.com/office/officeart/2018/2/layout/IconCircleList"/>
    <dgm:cxn modelId="{07E1EC68-32B7-41EE-BA5F-1C9950353341}" type="presParOf" srcId="{1733E809-A320-43BB-B777-0A7EB8670728}" destId="{AE7822C1-6FA3-43A4-8615-5AB88F1C8F50}" srcOrd="2" destOrd="0" presId="urn:microsoft.com/office/officeart/2018/2/layout/IconCircleList"/>
    <dgm:cxn modelId="{D96D8D17-A162-4233-BBA0-43C72B677D30}" type="presParOf" srcId="{1733E809-A320-43BB-B777-0A7EB8670728}" destId="{72A2D50D-FC1D-4C48-90A1-30C7BCFB38A9}" srcOrd="3" destOrd="0" presId="urn:microsoft.com/office/officeart/2018/2/layout/IconCircleList"/>
    <dgm:cxn modelId="{2CBF4F14-18F3-4EF8-96FD-A57BA1D93562}" type="presParOf" srcId="{08CD3EB8-9180-4B5F-8028-9FD1D7D29E45}" destId="{CD1C4C89-EE86-41BD-9DB5-79CA06FDD78E}" srcOrd="11" destOrd="0" presId="urn:microsoft.com/office/officeart/2018/2/layout/IconCircleList"/>
    <dgm:cxn modelId="{32130C9F-F62D-4AC7-B41B-2DD7F2636C0E}" type="presParOf" srcId="{08CD3EB8-9180-4B5F-8028-9FD1D7D29E45}" destId="{61A529DB-851E-40EB-AF37-DCD2B9817B21}" srcOrd="12" destOrd="0" presId="urn:microsoft.com/office/officeart/2018/2/layout/IconCircleList"/>
    <dgm:cxn modelId="{D9F428F8-AA1B-4482-A477-58F85731A1BF}" type="presParOf" srcId="{61A529DB-851E-40EB-AF37-DCD2B9817B21}" destId="{E396BF8A-AC04-44BD-9D80-2E9E3D4368D9}" srcOrd="0" destOrd="0" presId="urn:microsoft.com/office/officeart/2018/2/layout/IconCircleList"/>
    <dgm:cxn modelId="{9FAAB4D9-6A11-4A6F-B5D2-06964CBC857D}" type="presParOf" srcId="{61A529DB-851E-40EB-AF37-DCD2B9817B21}" destId="{F98AD4CB-860B-4C15-AED2-F1D2FFF35022}" srcOrd="1" destOrd="0" presId="urn:microsoft.com/office/officeart/2018/2/layout/IconCircleList"/>
    <dgm:cxn modelId="{A435804F-75FF-4422-B878-30057C3C910B}" type="presParOf" srcId="{61A529DB-851E-40EB-AF37-DCD2B9817B21}" destId="{4EC7EC4F-ECA4-4248-B1FD-869C0336EEDA}" srcOrd="2" destOrd="0" presId="urn:microsoft.com/office/officeart/2018/2/layout/IconCircleList"/>
    <dgm:cxn modelId="{74E091EE-492C-4BC6-97D0-D77F8794361D}" type="presParOf" srcId="{61A529DB-851E-40EB-AF37-DCD2B9817B21}" destId="{4D0A1AFA-E88B-4793-BA21-17A1581C58A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DB1BC-34D7-40D2-8F37-0D0FAFAAB107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Climate change and natural disasters</a:t>
          </a:r>
        </a:p>
      </dsp:txBody>
      <dsp:txXfrm>
        <a:off x="961120" y="2079"/>
        <a:ext cx="2094322" cy="1256593"/>
      </dsp:txXfrm>
    </dsp:sp>
    <dsp:sp modelId="{25C98820-B117-406C-8B11-FE2104B27103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Cybersecurity risks</a:t>
          </a:r>
        </a:p>
      </dsp:txBody>
      <dsp:txXfrm>
        <a:off x="3264875" y="2079"/>
        <a:ext cx="2094322" cy="1256593"/>
      </dsp:txXfrm>
    </dsp:sp>
    <dsp:sp modelId="{54B77460-A260-4153-9746-19B1C8EB970C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Evolving regulations and compliance</a:t>
          </a:r>
        </a:p>
      </dsp:txBody>
      <dsp:txXfrm>
        <a:off x="5568630" y="2079"/>
        <a:ext cx="2094322" cy="1256593"/>
      </dsp:txXfrm>
    </dsp:sp>
    <dsp:sp modelId="{393A1F4A-C681-4181-8D18-3C1A92964342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Talent acquisition and retention</a:t>
          </a:r>
        </a:p>
      </dsp:txBody>
      <dsp:txXfrm>
        <a:off x="7872385" y="2079"/>
        <a:ext cx="2094322" cy="1256593"/>
      </dsp:txXfrm>
    </dsp:sp>
    <dsp:sp modelId="{218BA362-25FF-4C95-94F7-87B31B079FA1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Technological disruption and AI/Insurtech</a:t>
          </a:r>
        </a:p>
      </dsp:txBody>
      <dsp:txXfrm>
        <a:off x="961120" y="1468105"/>
        <a:ext cx="2094322" cy="1256593"/>
      </dsp:txXfrm>
    </dsp:sp>
    <dsp:sp modelId="{05DB2C99-F928-4227-971D-1B7D63BBD7A8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Economic uncertainty and shifting consumer expectations</a:t>
          </a:r>
        </a:p>
      </dsp:txBody>
      <dsp:txXfrm>
        <a:off x="3264875" y="1468105"/>
        <a:ext cx="2094322" cy="1256593"/>
      </dsp:txXfrm>
    </dsp:sp>
    <dsp:sp modelId="{DE20089E-79E8-40A2-AFA1-2971C7DD6761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Disintermediation and changing distribution channels</a:t>
          </a:r>
        </a:p>
      </dsp:txBody>
      <dsp:txXfrm>
        <a:off x="5568630" y="1468105"/>
        <a:ext cx="2094322" cy="1256593"/>
      </dsp:txXfrm>
    </dsp:sp>
    <dsp:sp modelId="{1541DA44-5936-4317-B171-0E0303FE9CA6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Global reinsurance market outlook</a:t>
          </a:r>
        </a:p>
      </dsp:txBody>
      <dsp:txXfrm>
        <a:off x="7872385" y="1468105"/>
        <a:ext cx="2094322" cy="1256593"/>
      </dsp:txXfrm>
    </dsp:sp>
    <dsp:sp modelId="{8F19F355-A1FA-439C-89AF-F9732D5FB77C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Pandemic preparedness</a:t>
          </a:r>
        </a:p>
      </dsp:txBody>
      <dsp:txXfrm>
        <a:off x="3264875" y="2934131"/>
        <a:ext cx="2094322" cy="1256593"/>
      </dsp:txXfrm>
    </dsp:sp>
    <dsp:sp modelId="{5778F8E8-C682-4C64-8E51-14B64A351ECB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Focus on ESG (environmental, social &amp; governance)</a:t>
          </a:r>
        </a:p>
      </dsp:txBody>
      <dsp:txXfrm>
        <a:off x="5568630" y="2934131"/>
        <a:ext cx="2094322" cy="1256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3632D-3D18-4884-B912-ED8E59B917BB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A8555-EB9C-4E9E-B9C9-15A1462ECCDA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6E2C2-6D10-4504-8B56-B20B275208AA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Increased costs of products increases costs to insurance companies</a:t>
          </a:r>
        </a:p>
      </dsp:txBody>
      <dsp:txXfrm>
        <a:off x="1172126" y="90072"/>
        <a:ext cx="2114937" cy="897246"/>
      </dsp:txXfrm>
    </dsp:sp>
    <dsp:sp modelId="{874B4436-FF18-475D-B00F-0E4AA1DEF0DA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16152F-8142-4CF1-ADF3-900CA1F38317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04A96-DDB5-48BB-9E2D-2B3855E0DB9C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Interest rates impact the profitability of insurers</a:t>
          </a:r>
        </a:p>
      </dsp:txBody>
      <dsp:txXfrm>
        <a:off x="4745088" y="90072"/>
        <a:ext cx="2114937" cy="897246"/>
      </dsp:txXfrm>
    </dsp:sp>
    <dsp:sp modelId="{9E5A8325-CC8D-4D73-879E-E6998CC12FCB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CE23D-E46E-42F7-8749-DC17F733239D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444F8-0DF1-469C-876E-3E2138A8A8A6}">
      <dsp:nvSpPr>
        <dsp:cNvPr id="0" name=""/>
        <dsp:cNvSpPr/>
      </dsp:nvSpPr>
      <dsp:spPr>
        <a:xfrm>
          <a:off x="8318049" y="35426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Customers will price shop more frequently, show no carrier loyalty and have increased standards for satisfaction, whether product related or claim related</a:t>
          </a:r>
        </a:p>
      </dsp:txBody>
      <dsp:txXfrm>
        <a:off x="8318049" y="354266"/>
        <a:ext cx="2114937" cy="897246"/>
      </dsp:txXfrm>
    </dsp:sp>
    <dsp:sp modelId="{08A3DF60-F2B4-4645-B8B5-BBD275DA0CE3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75DE5-6E26-4EC5-9A9D-D5DB4012B8E0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DCF32-4E40-4302-B674-827885A3EBCB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Demand for personalized products increases, resulting in a focus on improving customer experience and engagement</a:t>
          </a:r>
        </a:p>
      </dsp:txBody>
      <dsp:txXfrm>
        <a:off x="1172126" y="1727045"/>
        <a:ext cx="2114937" cy="897246"/>
      </dsp:txXfrm>
    </dsp:sp>
    <dsp:sp modelId="{A444C60F-49EE-463B-A827-7AD37214B044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6438A-6AEA-4084-BE4B-2A8C0320F4E8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74D06-363D-4FC4-9BE3-EAE8292C96F0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Increased digital channels available, removing the personal touch that once held value</a:t>
          </a:r>
        </a:p>
      </dsp:txBody>
      <dsp:txXfrm>
        <a:off x="4745088" y="1727045"/>
        <a:ext cx="2114937" cy="897246"/>
      </dsp:txXfrm>
    </dsp:sp>
    <dsp:sp modelId="{B4F2568E-9581-4FBC-B568-ECF59D6CAAE0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964DD-B241-45E0-BE34-A3B808A2EE93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2D50D-FC1D-4C48-90A1-30C7BCFB38A9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Expectation by consumer of near immediate resolution </a:t>
          </a:r>
        </a:p>
      </dsp:txBody>
      <dsp:txXfrm>
        <a:off x="8318049" y="1727045"/>
        <a:ext cx="2114937" cy="897246"/>
      </dsp:txXfrm>
    </dsp:sp>
    <dsp:sp modelId="{E396BF8A-AC04-44BD-9D80-2E9E3D4368D9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AD4CB-860B-4C15-AED2-F1D2FFF35022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A1AFA-E88B-4793-BA21-17A1581C58A6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Direct link to talent acquisition and retention </a:t>
          </a:r>
        </a:p>
      </dsp:txBody>
      <dsp:txXfrm>
        <a:off x="1172126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A4CB4-1BEE-407A-9ACA-0309D5AA8F8C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6207-F01F-44C7-BD1E-888E3DEFC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want this to be boring!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D6207-F01F-44C7-BD1E-888E3DEFC0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Thoughts on this quote?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D6207-F01F-44C7-BD1E-888E3DEFC0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3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sets boundaries when working from home?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D6207-F01F-44C7-BD1E-888E3DEFC0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6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D6207-F01F-44C7-BD1E-888E3DEFC0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7E8C4-7D11-9C8F-5D52-9EAC45B3E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1895F4-C31B-D81A-87E0-BE9C760CA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54DDFC-4076-2CF3-E6AA-DC56C0691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F18B5-B42E-5CD1-C997-CEACE7014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D6207-F01F-44C7-BD1E-888E3DEFC0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2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28FAC-7EB4-171C-F47A-EA661B54A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888A8-8334-A0FE-E183-41069B478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531187-BBEB-07E6-5D42-9A3A3329C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Neat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CDB58-F7D5-E7BC-5F98-B5FF4CBD5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D6207-F01F-44C7-BD1E-888E3DEFC0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350F-2C72-ABA6-376A-269988AE2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71824-5E13-E805-7C17-02174CFCA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65DEF-C1A5-8B74-3760-0F28D73B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193E-54B9-8612-911F-5AC169D6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42606-2D03-79E0-748E-B076B12C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6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F021-985E-2C89-A007-C523A1FB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6A687-0059-342A-4C71-C0DF6FC45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89360-0020-01D3-4C21-89C66363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4D307-676B-1283-B8C3-24B2F5E8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A5C54-4C80-6782-072A-67B7DA41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89D43-4970-7B2A-F0B4-52C73855E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5F3CA-2F86-B24A-9E6F-DCB0951A0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55ECF-0A55-574E-3E10-7C887D10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CC65-9169-D277-B8FA-24D33F9C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39F4E-9E87-D460-BBB4-73A37121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BC9D-1878-2F14-5A89-998BD08C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79A2-61A7-8E64-8E07-8B61E3805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7A61-63FB-A286-B35C-61C9036A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369E9-4556-AD9D-C369-237A30A3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047F-B640-A09B-D512-D0635D95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3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3D13-57A4-D4E7-EB66-9EA69A45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52905-CEB3-23D0-C94A-BA0E15B1D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15460-EAD8-EE79-8BC0-6A3FE264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0162F-F3C9-088D-F666-A120AEB2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EFA0F-8447-129F-38A9-AE255EA8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C7B0-6FD3-4555-9113-2B68B37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8C9E3-3A6C-9936-2422-E960369EB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3B17F-8DBB-439C-657D-46AB55898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AF356-38AB-A255-41FB-96601D6A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D84E8-898A-9B0D-DED3-3FE3DC6C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2E6B1-53F2-EB63-D802-0B638705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59FF-5343-D53A-63B5-CBBEB634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24E61-498D-8854-3176-9D1A3B5C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4AB16-D07C-21AF-EC0C-2CD190870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24CE7-D328-F1C7-9B7F-782700561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3D4C5-1452-F1CF-40C3-AB73D5E30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A5B6E-3195-D76F-E836-FFE9C907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AC185-2D03-720B-51A5-4260FCDE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E45A66-C4A2-614E-49E6-3DA6CDE9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1FD1-4698-7F09-769A-EC01902C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65EED-6152-B8C4-2D07-359609FFF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75BFE-5143-E2E6-CFC6-8D288F4E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5E9F0-0D42-4EF4-08A6-467C8005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DCCF-29FE-90C9-C177-8DBCC740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10D04-B6E2-D710-2291-712D82E1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AFD69-E626-DB42-71F9-D8D5FE07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9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621A-8A1E-91B5-1391-C11EC6AE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884F0-ABC3-2690-D7C2-C6EDB733C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75D7-0F8E-C49F-28E4-928AAA56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43EAC-CCD0-343B-528F-33D44882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FA258-F0D1-3F53-E1B5-5E710F6A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F9FC4-57BF-BE58-5153-D6E0D8AD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1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B333-A731-E3D9-5D97-5A7A2613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DFEE80-549B-0651-4254-81A3E07E2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F58C6-6582-97FB-09DF-551A06AAA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16E1C-67FC-9F02-0121-66DE95827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9A9B5-6DD5-FFC2-5569-717DAA34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E7B26-986C-5167-EB7D-144246EA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6D43C-C9BF-8A9C-1D62-C662BD5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5BA63-B2BE-AFC3-F62B-2F54AE38D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D3940-FFDA-F6ED-6DBE-E476E7B19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459596-DB71-4802-9A80-510202C8978A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25C97-87F4-3248-CCD1-AEC85AAE9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0BB9-0947-9628-EDC3-E31160DFF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84C14D-1002-465C-9938-41096BB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5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policyoptions.irpp.org/magazines/north-american-integration/migration-trade-and-security-big-issues-come-in-combinations/" TargetMode="External"/><Relationship Id="rId7" Type="http://schemas.openxmlformats.org/officeDocument/2006/relationships/hyperlink" Target="https://vodkasoda.tistory.com/entry/Configuring-GPIO-Pins-Other-options-for-the-Bluepill-Board-Troubleshooting-Debugging-Issu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uta.pressbooks.pub/industrialengineeringintro/chapter/what-is-problem-solving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tablet/c/customer-satisfaction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abacademies.org/articles/a-model-of-service-quality-to-improve-international-airports-ranking-stars-8683.htm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bHwnxCGaI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6k3frF1V90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matters.in/article/culture/subscribing-to-the-right-culture-the-rentomojo-way-20199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rdendopesosite7.wikidot.com/blog:26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today-tomorrow-and-yesterday-beautiful-inspiring-quotes-hd-photos-wallpaper-tgyl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eadershipfreak.blog/2023/03/15/working-from-home-isnt-workin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ista.com/statistics/1331323/videoconferencing-market-share/" TargetMode="External"/><Relationship Id="rId3" Type="http://schemas.openxmlformats.org/officeDocument/2006/relationships/hyperlink" Target="https://www.statista.com/statistics/1401265/preferred-work-structure-remote-workers-globally/" TargetMode="External"/><Relationship Id="rId7" Type="http://schemas.openxmlformats.org/officeDocument/2006/relationships/hyperlink" Target="https://www.fortunebusinessinsights.com/industry-reports/video-conferencing-market-1002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ista.com/statistics/1451594/remote-work-share-by-industry-globally/" TargetMode="External"/><Relationship Id="rId5" Type="http://schemas.openxmlformats.org/officeDocument/2006/relationships/hyperlink" Target="https://www.usatoday.com/money/blueprint/business/hr-payroll/remote-work-statistics/" TargetMode="External"/><Relationship Id="rId10" Type="http://schemas.openxmlformats.org/officeDocument/2006/relationships/hyperlink" Target="https://www.nature.com/articles/s41586-024-07500-2" TargetMode="External"/><Relationship Id="rId4" Type="http://schemas.openxmlformats.org/officeDocument/2006/relationships/hyperlink" Target="https://www.pewresearch.org/short-reads/2023/03/30/about-a-third-of-us-workers-who-can-work-from-home-do-so-all-the-time/" TargetMode="External"/><Relationship Id="rId9" Type="http://schemas.openxmlformats.org/officeDocument/2006/relationships/hyperlink" Target="https://www.quantumworkplace.com/future-of-work/remote-work-statistic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umworkplace.com/future-of-work/remote-work-statisti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ffer.com/state-of-remote-work/2023" TargetMode="External"/><Relationship Id="rId4" Type="http://schemas.openxmlformats.org/officeDocument/2006/relationships/hyperlink" Target="https://www.flexjobs.com/blog/post/men-women-experience-remote-work-survey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ista.com/statistics/1337165/global-employment-rate-gender/" TargetMode="External"/><Relationship Id="rId3" Type="http://schemas.openxmlformats.org/officeDocument/2006/relationships/hyperlink" Target="https://www.statista.com/statistics/1451594/remote-work-share-by-industry-globally/" TargetMode="External"/><Relationship Id="rId7" Type="http://schemas.openxmlformats.org/officeDocument/2006/relationships/hyperlink" Target="https://www.forbes.com/advisor/in/business/remote-work-statistic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news.co.uk/20-24-year-olds-are-the-age-group-least-likely-to-apply-to-remote-roles/" TargetMode="External"/><Relationship Id="rId5" Type="http://schemas.openxmlformats.org/officeDocument/2006/relationships/hyperlink" Target="https://www.visionfactory.org/post/the-future-of-remote-work-in-the-post-pandemic-era" TargetMode="External"/><Relationship Id="rId4" Type="http://schemas.openxmlformats.org/officeDocument/2006/relationships/hyperlink" Target="https://www.bls.gov/news.release/brs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749BC1B-F965-413C-AC21-CAEF06043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DE751-273C-73C0-4103-FA5AEB0CE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Top 10 issues of 2024????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3AE7E-77EB-8015-C1DD-82BD17C25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3849845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look back and discussion of what may be ahead!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45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1" name="Picture 10" descr="A group of people walking on a street&#10;&#10;AI-generated content may be incorrect.">
            <a:extLst>
              <a:ext uri="{FF2B5EF4-FFF2-40B4-BE49-F238E27FC236}">
                <a16:creationId xmlns:a16="http://schemas.microsoft.com/office/drawing/2014/main" id="{4B676422-0952-AA90-0A5F-B5CDB35F2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13" r="19850" b="-1"/>
          <a:stretch/>
        </p:blipFill>
        <p:spPr>
          <a:xfrm>
            <a:off x="9547017" y="4405333"/>
            <a:ext cx="2644983" cy="2452667"/>
          </a:xfrm>
          <a:custGeom>
            <a:avLst/>
            <a:gdLst/>
            <a:ahLst/>
            <a:cxnLst/>
            <a:rect l="l" t="t" r="r" b="b"/>
            <a:pathLst>
              <a:path w="2644983" h="2452667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</p:spPr>
      </p:pic>
      <p:pic>
        <p:nvPicPr>
          <p:cNvPr id="5" name="Picture 4" descr="A diagram of a problem solving process&#10;&#10;AI-generated content may be incorrect.">
            <a:extLst>
              <a:ext uri="{FF2B5EF4-FFF2-40B4-BE49-F238E27FC236}">
                <a16:creationId xmlns:a16="http://schemas.microsoft.com/office/drawing/2014/main" id="{D5B0F657-C0CD-925A-B916-4C6FBAFBE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00" r="-2" b="-2"/>
          <a:stretch/>
        </p:blipFill>
        <p:spPr>
          <a:xfrm>
            <a:off x="6401202" y="1790202"/>
            <a:ext cx="3240592" cy="32405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080384-76E0-7FC1-C3A0-14AC6726A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0514" r="6021" b="-1"/>
          <a:stretch/>
        </p:blipFill>
        <p:spPr>
          <a:xfrm>
            <a:off x="9490668" y="10"/>
            <a:ext cx="2701332" cy="2553877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98158" y="2804429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85468" y="3311355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619555D-3337-4F1A-9AFF-1DA3B921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50037" y="5349205"/>
            <a:ext cx="1835725" cy="1850365"/>
          </a:xfrm>
          <a:custGeom>
            <a:avLst/>
            <a:gdLst>
              <a:gd name="connsiteX0" fmla="*/ 1801138 w 1835725"/>
              <a:gd name="connsiteY0" fmla="*/ 1622662 h 1850365"/>
              <a:gd name="connsiteX1" fmla="*/ 1835717 w 1835725"/>
              <a:gd name="connsiteY1" fmla="*/ 1680254 h 1850365"/>
              <a:gd name="connsiteX2" fmla="*/ 1815722 w 1835725"/>
              <a:gd name="connsiteY2" fmla="*/ 1850365 h 1850365"/>
              <a:gd name="connsiteX3" fmla="*/ 1693039 w 1835725"/>
              <a:gd name="connsiteY3" fmla="*/ 1808259 h 1850365"/>
              <a:gd name="connsiteX4" fmla="*/ 1708939 w 1835725"/>
              <a:gd name="connsiteY4" fmla="*/ 1673301 h 1850365"/>
              <a:gd name="connsiteX5" fmla="*/ 1778129 w 1835725"/>
              <a:gd name="connsiteY5" fmla="*/ 1615979 h 1850365"/>
              <a:gd name="connsiteX6" fmla="*/ 1801138 w 1835725"/>
              <a:gd name="connsiteY6" fmla="*/ 1622662 h 1850365"/>
              <a:gd name="connsiteX7" fmla="*/ 1585229 w 1835725"/>
              <a:gd name="connsiteY7" fmla="*/ 764759 h 1850365"/>
              <a:gd name="connsiteX8" fmla="*/ 1623024 w 1835725"/>
              <a:gd name="connsiteY8" fmla="*/ 792810 h 1850365"/>
              <a:gd name="connsiteX9" fmla="*/ 1777614 w 1835725"/>
              <a:gd name="connsiteY9" fmla="*/ 1157141 h 1850365"/>
              <a:gd name="connsiteX10" fmla="*/ 1733799 w 1835725"/>
              <a:gd name="connsiteY10" fmla="*/ 1235532 h 1850365"/>
              <a:gd name="connsiteX11" fmla="*/ 1716464 w 1835725"/>
              <a:gd name="connsiteY11" fmla="*/ 1237722 h 1850365"/>
              <a:gd name="connsiteX12" fmla="*/ 1716464 w 1835725"/>
              <a:gd name="connsiteY12" fmla="*/ 1237913 h 1850365"/>
              <a:gd name="connsiteX13" fmla="*/ 1655409 w 1835725"/>
              <a:gd name="connsiteY13" fmla="*/ 1191717 h 1850365"/>
              <a:gd name="connsiteX14" fmla="*/ 1513200 w 1835725"/>
              <a:gd name="connsiteY14" fmla="*/ 856627 h 1850365"/>
              <a:gd name="connsiteX15" fmla="*/ 1538499 w 1835725"/>
              <a:gd name="connsiteY15" fmla="*/ 770415 h 1850365"/>
              <a:gd name="connsiteX16" fmla="*/ 1585229 w 1835725"/>
              <a:gd name="connsiteY16" fmla="*/ 764759 h 1850365"/>
              <a:gd name="connsiteX17" fmla="*/ 477919 w 1835725"/>
              <a:gd name="connsiteY17" fmla="*/ 21437 h 1850365"/>
              <a:gd name="connsiteX18" fmla="*/ 509236 w 1835725"/>
              <a:gd name="connsiteY18" fmla="*/ 84182 h 1850365"/>
              <a:gd name="connsiteX19" fmla="*/ 445829 w 1835725"/>
              <a:gd name="connsiteY19" fmla="*/ 139871 h 1850365"/>
              <a:gd name="connsiteX20" fmla="*/ 437447 w 1835725"/>
              <a:gd name="connsiteY20" fmla="*/ 139395 h 1850365"/>
              <a:gd name="connsiteX21" fmla="*/ 73211 w 1835725"/>
              <a:gd name="connsiteY21" fmla="*/ 137204 h 1850365"/>
              <a:gd name="connsiteX22" fmla="*/ 749 w 1835725"/>
              <a:gd name="connsiteY22" fmla="*/ 84082 h 1850365"/>
              <a:gd name="connsiteX23" fmla="*/ 53871 w 1835725"/>
              <a:gd name="connsiteY23" fmla="*/ 11621 h 1850365"/>
              <a:gd name="connsiteX24" fmla="*/ 58352 w 1835725"/>
              <a:gd name="connsiteY24" fmla="*/ 11093 h 1850365"/>
              <a:gd name="connsiteX25" fmla="*/ 454020 w 1835725"/>
              <a:gd name="connsiteY25" fmla="*/ 13474 h 1850365"/>
              <a:gd name="connsiteX26" fmla="*/ 477919 w 1835725"/>
              <a:gd name="connsiteY26" fmla="*/ 21437 h 1850365"/>
              <a:gd name="connsiteX27" fmla="*/ 957797 w 1835725"/>
              <a:gd name="connsiteY27" fmla="*/ 167970 h 1850365"/>
              <a:gd name="connsiteX28" fmla="*/ 1286982 w 1835725"/>
              <a:gd name="connsiteY28" fmla="*/ 387616 h 1850365"/>
              <a:gd name="connsiteX29" fmla="*/ 1293725 w 1835725"/>
              <a:gd name="connsiteY29" fmla="*/ 477075 h 1850365"/>
              <a:gd name="connsiteX30" fmla="*/ 1245453 w 1835725"/>
              <a:gd name="connsiteY30" fmla="*/ 499154 h 1850365"/>
              <a:gd name="connsiteX31" fmla="*/ 1245167 w 1835725"/>
              <a:gd name="connsiteY31" fmla="*/ 499154 h 1850365"/>
              <a:gd name="connsiteX32" fmla="*/ 1203638 w 1835725"/>
              <a:gd name="connsiteY32" fmla="*/ 484104 h 1850365"/>
              <a:gd name="connsiteX33" fmla="*/ 900647 w 1835725"/>
              <a:gd name="connsiteY33" fmla="*/ 281508 h 1850365"/>
              <a:gd name="connsiteX34" fmla="*/ 872454 w 1835725"/>
              <a:gd name="connsiteY34" fmla="*/ 196164 h 1850365"/>
              <a:gd name="connsiteX35" fmla="*/ 957797 w 1835725"/>
              <a:gd name="connsiteY35" fmla="*/ 167970 h 185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F5E7AE0-415D-4236-B5E6-F2FC68DB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1302" y="6106160"/>
            <a:ext cx="1804272" cy="74688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EC289-AF3A-148E-0C88-35DDC2AD2B55}"/>
              </a:ext>
            </a:extLst>
          </p:cNvPr>
          <p:cNvSpPr txBox="1"/>
          <p:nvPr/>
        </p:nvSpPr>
        <p:spPr>
          <a:xfrm>
            <a:off x="9894576" y="6870700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uta.pressbooks.pub/industrialengineeringintro/chapter/what-is-problem-solv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B61563-67C3-DECA-0E71-9D7AAEBD0CB3}"/>
              </a:ext>
            </a:extLst>
          </p:cNvPr>
          <p:cNvSpPr txBox="1"/>
          <p:nvPr/>
        </p:nvSpPr>
        <p:spPr>
          <a:xfrm>
            <a:off x="5118837" y="6870700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vodkasoda.tistory.com/entry/Configuring-GPIO-Pins-Other-options-for-the-Bluepill-Board-Troubleshooting-Debugging-Issu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10BB9-4B43-1609-BD5E-2307CEB2CE32}"/>
              </a:ext>
            </a:extLst>
          </p:cNvPr>
          <p:cNvSpPr txBox="1"/>
          <p:nvPr/>
        </p:nvSpPr>
        <p:spPr>
          <a:xfrm>
            <a:off x="7428961" y="6870700"/>
            <a:ext cx="24529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olicyoptions.irpp.org/magazines/north-american-integration/migration-trade-and-security-big-issues-come-in-combina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9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EB5C8-FAC0-278A-E194-483D098E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ever shifting target…….</a:t>
            </a:r>
          </a:p>
        </p:txBody>
      </p:sp>
      <p:pic>
        <p:nvPicPr>
          <p:cNvPr id="5" name="Content Placeholder 4" descr="A tablet with words on it&#10;&#10;AI-generated content may be incorrect.">
            <a:extLst>
              <a:ext uri="{FF2B5EF4-FFF2-40B4-BE49-F238E27FC236}">
                <a16:creationId xmlns:a16="http://schemas.microsoft.com/office/drawing/2014/main" id="{ECBA155E-2490-6C5D-6BB0-CE91E98BC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748" y="2467744"/>
            <a:ext cx="5131088" cy="3425001"/>
          </a:xfrm>
          <a:prstGeom prst="rect">
            <a:avLst/>
          </a:prstGeom>
        </p:spPr>
      </p:pic>
      <p:pic>
        <p:nvPicPr>
          <p:cNvPr id="8" name="Picture 7" descr="A diagram of customer service&#10;&#10;AI-generated content may be incorrect.">
            <a:extLst>
              <a:ext uri="{FF2B5EF4-FFF2-40B4-BE49-F238E27FC236}">
                <a16:creationId xmlns:a16="http://schemas.microsoft.com/office/drawing/2014/main" id="{F683E635-7179-7E29-DB9E-92E586411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45165" y="2442186"/>
            <a:ext cx="5131087" cy="3549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92540-182D-4BA6-4985-85D990D334FC}"/>
              </a:ext>
            </a:extLst>
          </p:cNvPr>
          <p:cNvSpPr txBox="1"/>
          <p:nvPr/>
        </p:nvSpPr>
        <p:spPr>
          <a:xfrm>
            <a:off x="3414760" y="5692690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hebluediamondgallery.com/tablet/c/customer-satisfact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5DFB8-4A34-F2A2-6D64-7CAC75C3B1AD}"/>
              </a:ext>
            </a:extLst>
          </p:cNvPr>
          <p:cNvSpPr txBox="1"/>
          <p:nvPr/>
        </p:nvSpPr>
        <p:spPr>
          <a:xfrm>
            <a:off x="9178828" y="5791219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abacademies.org/articles/a-model-of-service-quality-to-improve-international-airports-ranking-stars-8683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7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Bad Customer Service Montage">
            <a:hlinkClick r:id="" action="ppaction://media"/>
            <a:extLst>
              <a:ext uri="{FF2B5EF4-FFF2-40B4-BE49-F238E27FC236}">
                <a16:creationId xmlns:a16="http://schemas.microsoft.com/office/drawing/2014/main" id="{3171D420-F592-9D1D-5CD2-AC2854AF6F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FE261-EDEC-77B9-3856-C4E52438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544989-A75B-C28D-5CCF-B377CCAA0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48206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5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CF5A8-AD1F-11D3-4535-8D32A568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How to Escape a Boring Meeting - The Office US">
            <a:hlinkClick r:id="" action="ppaction://media"/>
            <a:extLst>
              <a:ext uri="{FF2B5EF4-FFF2-40B4-BE49-F238E27FC236}">
                <a16:creationId xmlns:a16="http://schemas.microsoft.com/office/drawing/2014/main" id="{FC273842-3DC9-7F03-2927-3E8A4199FC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733425"/>
            <a:ext cx="10515600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73AC2-43FB-6178-AF99-3739CB0F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GOOGLE GEMINI SAYS…….TOP 10 OF 2024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5E8750-6889-C4A6-57AB-61005FB43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5634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020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8030-D62C-E359-5957-5E5DE9D0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under a vacuum cleaner&#10;&#10;AI-generated content may be incorrect.">
            <a:extLst>
              <a:ext uri="{FF2B5EF4-FFF2-40B4-BE49-F238E27FC236}">
                <a16:creationId xmlns:a16="http://schemas.microsoft.com/office/drawing/2014/main" id="{1B2FFD7B-1B7B-5018-5F49-B18D8A999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125" y="29078"/>
            <a:ext cx="5343524" cy="467818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847D5-FA5B-2E07-FC29-B48E68649DBA}"/>
              </a:ext>
            </a:extLst>
          </p:cNvPr>
          <p:cNvSpPr txBox="1"/>
          <p:nvPr/>
        </p:nvSpPr>
        <p:spPr>
          <a:xfrm>
            <a:off x="3924301" y="4591844"/>
            <a:ext cx="5343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eoplematters.in/article/culture/subscribing-to-the-right-culture-the-rentomojo-way-2019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0" name="Picture 9" descr="A person pulling a rope&#10;&#10;AI-generated content may be incorrect.">
            <a:extLst>
              <a:ext uri="{FF2B5EF4-FFF2-40B4-BE49-F238E27FC236}">
                <a16:creationId xmlns:a16="http://schemas.microsoft.com/office/drawing/2014/main" id="{D16D71C6-9CA2-314F-FFD8-262F27D77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91225" y="1871018"/>
            <a:ext cx="5962650" cy="4391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60DB6-594A-CCBF-1F4D-F7BE14D61EC2}"/>
              </a:ext>
            </a:extLst>
          </p:cNvPr>
          <p:cNvSpPr txBox="1"/>
          <p:nvPr/>
        </p:nvSpPr>
        <p:spPr>
          <a:xfrm>
            <a:off x="5991225" y="6262043"/>
            <a:ext cx="59626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perdendopesosite7.wikidot.com/blog: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0403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C8DB-FF90-0C11-9EB0-D8184DCA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9FF2040-59E0-23C0-26B4-DD6856EFA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58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A person sitting on a bed with a computer&#10;&#10;AI-generated content may be incorrect.">
            <a:extLst>
              <a:ext uri="{FF2B5EF4-FFF2-40B4-BE49-F238E27FC236}">
                <a16:creationId xmlns:a16="http://schemas.microsoft.com/office/drawing/2014/main" id="{BD0D19ED-B298-5D7E-45A6-979D15CB3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871" b="7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F6E1A-217B-F626-3AEA-D348D1CC394F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leadershipfreak.blog/2023/03/15/working-from-home-isnt-work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91F25-7F7C-4710-A96E-30CA6DFD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Statistics from August 2024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9CD5-9454-3BE5-085B-8B6ACD07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017" y="756488"/>
            <a:ext cx="5536397" cy="3935281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91% of employees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worldwide prefer to work fully or almost completely remotely.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14% of the US workforce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(approximately 22 million adults) work from home.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US, </a:t>
            </a: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58% of white-collar workers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prefer working remotely at least three days a week.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technology industry has the </a:t>
            </a: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highest percentage of remote workers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 67.8%.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global video conferencing market is projected to grow from </a:t>
            </a: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$33.04 billion in 2024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to $60.17 billion by 2032.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2024, video conferencing software has already seen a market penetration of </a:t>
            </a: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around 66%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78% of remote employees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say they are highly engaged compared to 72% working on-site.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Working from home can </a:t>
            </a:r>
            <a:r>
              <a:rPr lang="en-US" sz="7200" u="none" strike="noStrike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increase productivity by 13%</a:t>
            </a:r>
            <a:r>
              <a:rPr lang="en-US" sz="7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improve work satisfaction, and cut attrition rates by 50%.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5922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20949-756C-99A6-2D58-2C0F25FDD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4FDDF6-684B-37EA-0D01-4A379886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2AEBA-4D06-3171-9497-1408910BD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CD38-0EA3-F000-D1AE-19CE3150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Statistics from August 2024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3D3FEAD-1A9D-827C-E7EE-2B9D02D7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AA16F-8509-FC93-3BAD-A4A7D1DE0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834E39-148E-6340-E736-7FEA3B8A9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126" y="1825625"/>
            <a:ext cx="6244673" cy="4351338"/>
          </a:xfrm>
        </p:spPr>
        <p:txBody>
          <a:bodyPr>
            <a:normAutofit fontScale="92500" lnSpcReduction="1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so many employees globally preferring to work remotely, this style of work is one that a huge number of people and businesses are embracing. According to a </a:t>
            </a:r>
            <a:r>
              <a:rPr lang="en-US" sz="18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study by Quantum Workplace</a:t>
            </a:r>
            <a:r>
              <a:rPr lang="en-US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32% of employees prefer to work fully remotely, 41% prefer a hybrid work setup, and just 27% want to work full-time on-site.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fact, remote work is so important to employees that </a:t>
            </a:r>
            <a:r>
              <a:rPr lang="en-US" sz="18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52% of men and 60% of women</a:t>
            </a:r>
            <a:r>
              <a:rPr lang="en-US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say they would rather quit than return to the office full-time. Additionally, 80% of women and 69% of men consider remote work one of the most important factors when searching for new employment opportunities. </a:t>
            </a:r>
            <a:r>
              <a:rPr lang="en-US" sz="18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98% of remote workers</a:t>
            </a:r>
            <a:r>
              <a:rPr lang="en-US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will also recommend this work style to others, and only 1% cite having a negative experience with it. 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F815-D168-B74E-5EDA-20D141D89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F9C2A2-2503-A002-3FB4-77E86D743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66DBF1-B668-673B-A599-C8D83A548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168AE-964B-3DCE-AF4B-19BACDC6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is working remotely in 2024???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E23E141-A1AC-71D3-A7F8-713A3E7D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ADC1C0-5BD5-6512-C441-6371D86A4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53E8C-CBFF-8830-C5FB-29DD57B5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305" y="884064"/>
            <a:ext cx="5983647" cy="5578155"/>
          </a:xfrm>
        </p:spPr>
        <p:txBody>
          <a:bodyPr>
            <a:normAutofit fontScale="40000" lnSpcReduction="20000"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tech industry having the highest number of employees working remotely $67.8%), it’s </a:t>
            </a:r>
            <a:r>
              <a:rPr lang="en-US" sz="3500" kern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interestng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see how other industries stack up. </a:t>
            </a:r>
            <a:endParaRPr lang="en-US" sz="3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Statista’s 2023 statistics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reveal that the agencies and consulting industry is second with 50.6%, followed by the finance and insurance industry with 48.7%. These industries are all well-suited to remote work, and they can easily rely on videoconferencing and online collaboration tools to complete tasks, connect with other workers and clients, and manage projects.</a:t>
            </a:r>
            <a:endParaRPr lang="en-US" sz="3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the 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U.S. Bureau of Labor Statistics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there are an abundance of teleworkers in professional and business services (67.4%), educational services (49%), and wholesale trade (39%). This also highlights the fact that remote work is more prevalent in certain industries as it is better suited. </a:t>
            </a:r>
            <a:endParaRPr lang="en-US" sz="3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it comes to the age group of remote workers, 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Gen </a:t>
            </a:r>
            <a:r>
              <a:rPr lang="en-US" sz="3500" u="none" strike="noStrike" kern="0" dirty="0" err="1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Zers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and Millennials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between the ages of 24 and 35 are most likely to work remotely. However, younger 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Gen </a:t>
            </a:r>
            <a:r>
              <a:rPr lang="en-US" sz="3500" u="none" strike="noStrike" kern="0" dirty="0" err="1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Zers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aged 20 to 24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are the least likely to apply for remote work. </a:t>
            </a:r>
            <a:endParaRPr lang="en-US" sz="3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look at gender, 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38% of men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work remotely full-time and 23% part-time, compared to 30% of women who work full-time and 22% part-time. This means that more men than women work remotely, which correlates with the </a:t>
            </a:r>
            <a:r>
              <a:rPr lang="en-US" sz="3500" u="none" strike="noStrike" kern="0" dirty="0">
                <a:solidFill>
                  <a:srgbClr val="669D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employment-to-population ratio</a:t>
            </a:r>
            <a:r>
              <a:rPr lang="en-US" sz="35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being higher for men globally. </a:t>
            </a:r>
            <a:endParaRPr lang="en-US" sz="35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820</Words>
  <Application>Microsoft Macintosh PowerPoint</Application>
  <PresentationFormat>Widescreen</PresentationFormat>
  <Paragraphs>59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Symbol</vt:lpstr>
      <vt:lpstr>Office Theme</vt:lpstr>
      <vt:lpstr>Top 10 issues of 2024???? </vt:lpstr>
      <vt:lpstr>PowerPoint Presentation</vt:lpstr>
      <vt:lpstr>GOOGLE GEMINI SAYS…….TOP 10 OF 2024</vt:lpstr>
      <vt:lpstr>PowerPoint Presentation</vt:lpstr>
      <vt:lpstr>PowerPoint Presentation</vt:lpstr>
      <vt:lpstr>PowerPoint Presentation</vt:lpstr>
      <vt:lpstr>Statistics from August 2024</vt:lpstr>
      <vt:lpstr>Statistics from August 2024</vt:lpstr>
      <vt:lpstr>Who is working remotely in 2024???</vt:lpstr>
      <vt:lpstr>The ever shifting target…….</vt:lpstr>
      <vt:lpstr>PowerPoint Presentation</vt:lpstr>
      <vt:lpstr>PowerPoint Presentation</vt:lpstr>
    </vt:vector>
  </TitlesOfParts>
  <Company>Penn 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Norris, Heather</dc:creator>
  <cp:lastModifiedBy>Sarah DiCello</cp:lastModifiedBy>
  <cp:revision>2</cp:revision>
  <dcterms:created xsi:type="dcterms:W3CDTF">2025-04-08T16:02:26Z</dcterms:created>
  <dcterms:modified xsi:type="dcterms:W3CDTF">2025-04-08T17:48:11Z</dcterms:modified>
</cp:coreProperties>
</file>