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 id="2147483761" r:id="rId2"/>
  </p:sldMasterIdLst>
  <p:notesMasterIdLst>
    <p:notesMasterId r:id="rId39"/>
  </p:notesMasterIdLst>
  <p:handoutMasterIdLst>
    <p:handoutMasterId r:id="rId40"/>
  </p:handoutMasterIdLst>
  <p:sldIdLst>
    <p:sldId id="302" r:id="rId3"/>
    <p:sldId id="2924" r:id="rId4"/>
    <p:sldId id="2925" r:id="rId5"/>
    <p:sldId id="2916" r:id="rId6"/>
    <p:sldId id="2147479591" r:id="rId7"/>
    <p:sldId id="2147479592" r:id="rId8"/>
    <p:sldId id="7247" r:id="rId9"/>
    <p:sldId id="2147479543" r:id="rId10"/>
    <p:sldId id="2147479590" r:id="rId11"/>
    <p:sldId id="2147479602" r:id="rId12"/>
    <p:sldId id="2147479605" r:id="rId13"/>
    <p:sldId id="881" r:id="rId14"/>
    <p:sldId id="2147479575" r:id="rId15"/>
    <p:sldId id="2147479585" r:id="rId16"/>
    <p:sldId id="2147479570" r:id="rId17"/>
    <p:sldId id="2147479476" r:id="rId18"/>
    <p:sldId id="2147479576" r:id="rId19"/>
    <p:sldId id="2147479578" r:id="rId20"/>
    <p:sldId id="2147479593" r:id="rId21"/>
    <p:sldId id="684" r:id="rId22"/>
    <p:sldId id="256" r:id="rId23"/>
    <p:sldId id="271" r:id="rId24"/>
    <p:sldId id="7305" r:id="rId25"/>
    <p:sldId id="3134" r:id="rId26"/>
    <p:sldId id="263" r:id="rId27"/>
    <p:sldId id="2147479599" r:id="rId28"/>
    <p:sldId id="2147479598" r:id="rId29"/>
    <p:sldId id="2147479600" r:id="rId30"/>
    <p:sldId id="2147479606" r:id="rId31"/>
    <p:sldId id="2147479607" r:id="rId32"/>
    <p:sldId id="2147479544" r:id="rId33"/>
    <p:sldId id="2147479603" r:id="rId34"/>
    <p:sldId id="2147479604" r:id="rId35"/>
    <p:sldId id="2147479597" r:id="rId36"/>
    <p:sldId id="3114" r:id="rId37"/>
    <p:sldId id="2147479594"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Kirkner" initials="AK" lastIdx="2" clrIdx="0">
    <p:extLst>
      <p:ext uri="{19B8F6BF-5375-455C-9EA6-DF929625EA0E}">
        <p15:presenceInfo xmlns:p15="http://schemas.microsoft.com/office/powerpoint/2012/main" userId="S-1-5-21-1214440339-2052111302-839522115-6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B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DED7C-B463-4121-9000-68061158D492}" v="112" dt="2025-03-11T20:03:29.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96" autoAdjust="0"/>
    <p:restoredTop sz="89192" autoAdjust="0"/>
  </p:normalViewPr>
  <p:slideViewPr>
    <p:cSldViewPr snapToGrid="0" snapToObjects="1">
      <p:cViewPr varScale="1">
        <p:scale>
          <a:sx n="137" d="100"/>
          <a:sy n="137" d="100"/>
        </p:scale>
        <p:origin x="880" y="200"/>
      </p:cViewPr>
      <p:guideLst/>
    </p:cSldViewPr>
  </p:slideViewPr>
  <p:outlineViewPr>
    <p:cViewPr>
      <p:scale>
        <a:sx n="33" d="100"/>
        <a:sy n="33" d="100"/>
      </p:scale>
      <p:origin x="0" y="-2790"/>
    </p:cViewPr>
  </p:outlineViewPr>
  <p:notesTextViewPr>
    <p:cViewPr>
      <p:scale>
        <a:sx n="3" d="2"/>
        <a:sy n="3" d="2"/>
      </p:scale>
      <p:origin x="0" y="0"/>
    </p:cViewPr>
  </p:notesTextViewPr>
  <p:sorterViewPr>
    <p:cViewPr>
      <p:scale>
        <a:sx n="140" d="100"/>
        <a:sy n="140" d="100"/>
      </p:scale>
      <p:origin x="0" y="-10032"/>
    </p:cViewPr>
  </p:sorterViewPr>
  <p:notesViewPr>
    <p:cSldViewPr snapToGrid="0" snapToObjects="1">
      <p:cViewPr varScale="1">
        <p:scale>
          <a:sx n="60" d="100"/>
          <a:sy n="60" d="100"/>
        </p:scale>
        <p:origin x="3136"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A5D503-662B-96C4-2797-B47C2C74031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615359E-26A8-23D5-7B9A-5D8D808E5C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4FFC184-7679-4069-BC95-D8D170D4B7FD}" type="datetimeFigureOut">
              <a:rPr lang="en-US" smtClean="0"/>
              <a:t>3/11/25</a:t>
            </a:fld>
            <a:endParaRPr lang="en-US"/>
          </a:p>
        </p:txBody>
      </p:sp>
      <p:sp>
        <p:nvSpPr>
          <p:cNvPr id="4" name="Footer Placeholder 3">
            <a:extLst>
              <a:ext uri="{FF2B5EF4-FFF2-40B4-BE49-F238E27FC236}">
                <a16:creationId xmlns:a16="http://schemas.microsoft.com/office/drawing/2014/main" id="{8E95C52C-F48E-02B8-DED0-C30FA9EF28E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B21700-FBFE-DA16-848A-0E0F22E41FC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C41E8B8-B89F-42D3-B17B-A9B17FA7F303}" type="slidenum">
              <a:rPr lang="en-US" smtClean="0"/>
              <a:t>‹#›</a:t>
            </a:fld>
            <a:endParaRPr lang="en-US"/>
          </a:p>
        </p:txBody>
      </p:sp>
    </p:spTree>
    <p:extLst>
      <p:ext uri="{BB962C8B-B14F-4D97-AF65-F5344CB8AC3E}">
        <p14:creationId xmlns:p14="http://schemas.microsoft.com/office/powerpoint/2010/main" val="4289436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2530B7-C849-7F47-8B27-5C84152E7E8F}" type="datetimeFigureOut">
              <a:rPr lang="en-US" smtClean="0"/>
              <a:t>3/11/25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12BD40C-C06F-DE47-8299-34E515ADFB89}" type="slidenum">
              <a:rPr lang="en-US" smtClean="0"/>
              <a:t>‹#›</a:t>
            </a:fld>
            <a:endParaRPr lang="en-US" dirty="0"/>
          </a:p>
        </p:txBody>
      </p:sp>
    </p:spTree>
    <p:extLst>
      <p:ext uri="{BB962C8B-B14F-4D97-AF65-F5344CB8AC3E}">
        <p14:creationId xmlns:p14="http://schemas.microsoft.com/office/powerpoint/2010/main" val="185367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012BD40C-C06F-DE47-8299-34E515ADFB89}" type="slidenum">
              <a:rPr lang="en-US">
                <a:solidFill>
                  <a:prstClr val="black"/>
                </a:solidFill>
                <a:latin typeface="Calibri" panose="020F0502020204030204"/>
              </a:rPr>
              <a:pPr defTabSz="931774">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02606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2BD40C-C06F-DE47-8299-34E515ADFB89}" type="slidenum">
              <a:rPr lang="en-US" smtClean="0"/>
              <a:t>24</a:t>
            </a:fld>
            <a:endParaRPr lang="en-US" dirty="0"/>
          </a:p>
        </p:txBody>
      </p:sp>
    </p:spTree>
    <p:extLst>
      <p:ext uri="{BB962C8B-B14F-4D97-AF65-F5344CB8AC3E}">
        <p14:creationId xmlns:p14="http://schemas.microsoft.com/office/powerpoint/2010/main" val="297936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2BD40C-C06F-DE47-8299-34E515ADFB89}" type="slidenum">
              <a:rPr lang="en-US" smtClean="0"/>
              <a:t>25</a:t>
            </a:fld>
            <a:endParaRPr lang="en-US" dirty="0"/>
          </a:p>
        </p:txBody>
      </p:sp>
    </p:spTree>
    <p:extLst>
      <p:ext uri="{BB962C8B-B14F-4D97-AF65-F5344CB8AC3E}">
        <p14:creationId xmlns:p14="http://schemas.microsoft.com/office/powerpoint/2010/main" val="3018811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3D026-EF23-4477-CAFB-019DB0881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340556-92AC-54E9-A9EC-E703C42B9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BF959-A7D9-B25C-BE79-0CFE9940A4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6834-CEEF-E152-85B4-D4DBB3453397}"/>
              </a:ext>
            </a:extLst>
          </p:cNvPr>
          <p:cNvSpPr>
            <a:spLocks noGrp="1"/>
          </p:cNvSpPr>
          <p:nvPr>
            <p:ph type="sldNum" sz="quarter" idx="5"/>
          </p:nvPr>
        </p:nvSpPr>
        <p:spPr/>
        <p:txBody>
          <a:bodyPr/>
          <a:lstStyle/>
          <a:p>
            <a:fld id="{012BD40C-C06F-DE47-8299-34E515ADFB89}" type="slidenum">
              <a:rPr lang="en-US" smtClean="0"/>
              <a:t>26</a:t>
            </a:fld>
            <a:endParaRPr lang="en-US" dirty="0"/>
          </a:p>
        </p:txBody>
      </p:sp>
    </p:spTree>
    <p:extLst>
      <p:ext uri="{BB962C8B-B14F-4D97-AF65-F5344CB8AC3E}">
        <p14:creationId xmlns:p14="http://schemas.microsoft.com/office/powerpoint/2010/main" val="3005662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A95C3-9105-DBD8-567B-660DFBFCD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65DE8-906C-069C-C2D9-62B164494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0FD78-BA4F-D23A-8D83-EEC7504237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DFBB6E-2206-A1FF-9235-D9418CFC58DF}"/>
              </a:ext>
            </a:extLst>
          </p:cNvPr>
          <p:cNvSpPr>
            <a:spLocks noGrp="1"/>
          </p:cNvSpPr>
          <p:nvPr>
            <p:ph type="sldNum" sz="quarter" idx="5"/>
          </p:nvPr>
        </p:nvSpPr>
        <p:spPr/>
        <p:txBody>
          <a:bodyPr/>
          <a:lstStyle/>
          <a:p>
            <a:fld id="{012BD40C-C06F-DE47-8299-34E515ADFB89}" type="slidenum">
              <a:rPr lang="en-US" smtClean="0"/>
              <a:t>27</a:t>
            </a:fld>
            <a:endParaRPr lang="en-US" dirty="0"/>
          </a:p>
        </p:txBody>
      </p:sp>
    </p:spTree>
    <p:extLst>
      <p:ext uri="{BB962C8B-B14F-4D97-AF65-F5344CB8AC3E}">
        <p14:creationId xmlns:p14="http://schemas.microsoft.com/office/powerpoint/2010/main" val="351478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EF31-C00B-9DDA-0AFC-3988C7012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A6C59-B59F-15B0-0AAA-AD4CBFC9B8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FC424A-86F6-F046-B6FA-FD344671F5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7FF31C-1D87-48D6-4740-FB3628D9DA69}"/>
              </a:ext>
            </a:extLst>
          </p:cNvPr>
          <p:cNvSpPr>
            <a:spLocks noGrp="1"/>
          </p:cNvSpPr>
          <p:nvPr>
            <p:ph type="sldNum" sz="quarter" idx="5"/>
          </p:nvPr>
        </p:nvSpPr>
        <p:spPr/>
        <p:txBody>
          <a:bodyPr/>
          <a:lstStyle/>
          <a:p>
            <a:fld id="{012BD40C-C06F-DE47-8299-34E515ADFB89}" type="slidenum">
              <a:rPr lang="en-US" smtClean="0"/>
              <a:t>32</a:t>
            </a:fld>
            <a:endParaRPr lang="en-US" dirty="0"/>
          </a:p>
        </p:txBody>
      </p:sp>
    </p:spTree>
    <p:extLst>
      <p:ext uri="{BB962C8B-B14F-4D97-AF65-F5344CB8AC3E}">
        <p14:creationId xmlns:p14="http://schemas.microsoft.com/office/powerpoint/2010/main" val="1345569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effectLst/>
              <a:latin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Aptos" panose="020B0004020202020204" pitchFamily="34" charset="0"/>
              </a:rPr>
              <a:t>For more than 250 years, mutual insurance companies have been – and still are – about people coming together to protect themselves in a common need. Because there are no stockholders in a mutual insurance company, the interests of the policyholders are served first.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Aptos" panose="020B0004020202020204" pitchFamily="34" charset="0"/>
              </a:rPr>
              <a:t>For more than 120 years NAMIC has been serving in the best interests of mutual insurance companies – large and small – across the United States as well as in Canada. </a:t>
            </a:r>
          </a:p>
          <a:p>
            <a:pPr marR="0" lvl="0" algn="l" defTabSz="914400" rtl="0" eaLnBrk="1" fontAlgn="auto" latinLnBrk="0" hangingPunct="1">
              <a:lnSpc>
                <a:spcPct val="100000"/>
              </a:lnSpc>
              <a:spcBef>
                <a:spcPts val="0"/>
              </a:spcBef>
              <a:spcAft>
                <a:spcPts val="0"/>
              </a:spcAft>
              <a:buClrTx/>
              <a:buSzTx/>
              <a:tabLst/>
              <a:defRPr/>
            </a:pPr>
            <a:endParaRPr lang="en-US" b="0" i="0" u="none" strike="noStrike" dirty="0">
              <a:solidFill>
                <a:srgbClr val="292B2C"/>
              </a:solidFill>
              <a:effectLst/>
              <a:latin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92B2C"/>
                </a:solidFill>
                <a:effectLst/>
                <a:latin typeface="Montserrat" panose="00000500000000000000" pitchFamily="2" charset="0"/>
              </a:rPr>
              <a:t>We strengthen and support our members and the mutual property/casualty insurance industry by leadership in advocacy, public policy, public affairs, and member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strike="noStrike" dirty="0">
              <a:solidFill>
                <a:srgbClr val="292B2C"/>
              </a:solidFill>
              <a:effectLst/>
              <a:latin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292B2C"/>
                </a:solidFill>
                <a:effectLst/>
                <a:latin typeface="Aptos" panose="020B0004020202020204" pitchFamily="34" charset="0"/>
              </a:rPr>
              <a:t>Through its advocacy programs NAMIC promotes public policy solutions that benefit member companies and the policyholders they serve and fosters greater understanding and recognition of the unique alignment of interests between management and policyholders of mutual companies.</a:t>
            </a:r>
            <a:endParaRPr lang="en-US" dirty="0">
              <a:solidFill>
                <a:schemeClr val="bg1">
                  <a:lumMod val="50000"/>
                </a:schemeClr>
              </a:solidFill>
              <a:latin typeface="Aptos" panose="020B0004020202020204" pitchFamily="34" charset="0"/>
            </a:endParaRPr>
          </a:p>
          <a:p>
            <a:pPr marL="0" indent="0">
              <a:buFont typeface="Arial" panose="020B0604020202020204" pitchFamily="34" charset="0"/>
              <a:buNone/>
            </a:pPr>
            <a:endParaRPr lang="en-US" b="0" i="0" dirty="0">
              <a:solidFill>
                <a:srgbClr val="292B2C"/>
              </a:solidFill>
              <a:effectLst/>
              <a:latin typeface="Aptos" panose="020B0004020202020204" pitchFamily="34" charset="0"/>
            </a:endParaRPr>
          </a:p>
          <a:p>
            <a:pPr marL="171450" indent="-171450">
              <a:buFont typeface="Arial" panose="020B0604020202020204" pitchFamily="34" charset="0"/>
              <a:buChar char="•"/>
            </a:pPr>
            <a:r>
              <a:rPr lang="en-US" b="0" i="0" dirty="0">
                <a:solidFill>
                  <a:srgbClr val="292B2C"/>
                </a:solidFill>
                <a:effectLst/>
                <a:latin typeface="Aptos" panose="020B0004020202020204" pitchFamily="34" charset="0"/>
              </a:rPr>
              <a:t>NAMIC membership reflects many of the country’s largest national insurers as well as regional and local mutual insurance companies on main streets across America. </a:t>
            </a:r>
          </a:p>
          <a:p>
            <a:endParaRPr lang="en-US" dirty="0"/>
          </a:p>
        </p:txBody>
      </p:sp>
    </p:spTree>
    <p:extLst>
      <p:ext uri="{BB962C8B-B14F-4D97-AF65-F5344CB8AC3E}">
        <p14:creationId xmlns:p14="http://schemas.microsoft.com/office/powerpoint/2010/main" val="137967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7BD71-C20D-418F-8741-BAAB8B1336EE}" type="slidenum">
              <a:rPr lang="en-US" smtClean="0"/>
              <a:t>3</a:t>
            </a:fld>
            <a:endParaRPr lang="en-US"/>
          </a:p>
        </p:txBody>
      </p:sp>
    </p:spTree>
    <p:extLst>
      <p:ext uri="{BB962C8B-B14F-4D97-AF65-F5344CB8AC3E}">
        <p14:creationId xmlns:p14="http://schemas.microsoft.com/office/powerpoint/2010/main" val="205745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2BD40C-C06F-DE47-8299-34E515ADFB89}" type="slidenum">
              <a:rPr lang="en-US" smtClean="0"/>
              <a:t>5</a:t>
            </a:fld>
            <a:endParaRPr lang="en-US" dirty="0"/>
          </a:p>
        </p:txBody>
      </p:sp>
    </p:spTree>
    <p:extLst>
      <p:ext uri="{BB962C8B-B14F-4D97-AF65-F5344CB8AC3E}">
        <p14:creationId xmlns:p14="http://schemas.microsoft.com/office/powerpoint/2010/main" val="1892919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BF472-4140-F71A-49B0-ECCE546AE6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FA55C-507F-C745-2C9B-0E8BA3B44B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0B920-1E61-C763-48D6-9D5BD5E1CD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AE2FB9-83ED-6B10-813D-D1D0695ED0F8}"/>
              </a:ext>
            </a:extLst>
          </p:cNvPr>
          <p:cNvSpPr>
            <a:spLocks noGrp="1"/>
          </p:cNvSpPr>
          <p:nvPr>
            <p:ph type="sldNum" sz="quarter" idx="5"/>
          </p:nvPr>
        </p:nvSpPr>
        <p:spPr/>
        <p:txBody>
          <a:bodyPr/>
          <a:lstStyle/>
          <a:p>
            <a:fld id="{012BD40C-C06F-DE47-8299-34E515ADFB89}" type="slidenum">
              <a:rPr lang="en-US" smtClean="0"/>
              <a:t>6</a:t>
            </a:fld>
            <a:endParaRPr lang="en-US" dirty="0"/>
          </a:p>
        </p:txBody>
      </p:sp>
    </p:spTree>
    <p:extLst>
      <p:ext uri="{BB962C8B-B14F-4D97-AF65-F5344CB8AC3E}">
        <p14:creationId xmlns:p14="http://schemas.microsoft.com/office/powerpoint/2010/main" val="3690187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BBDE3-2D9A-063C-4C8B-09F100138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8523C-32BA-088A-69F6-200947899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67CB2-5869-E04F-8BA6-92A0AA427EC5}"/>
              </a:ext>
            </a:extLst>
          </p:cNvPr>
          <p:cNvSpPr>
            <a:spLocks noGrp="1"/>
          </p:cNvSpPr>
          <p:nvPr>
            <p:ph type="body" idx="1"/>
          </p:nvPr>
        </p:nvSpPr>
        <p:spPr/>
        <p:txBody>
          <a:bodyPr/>
          <a:lstStyle/>
          <a:p>
            <a:r>
              <a:rPr lang="en-US" dirty="0"/>
              <a:t>Sources:</a:t>
            </a:r>
          </a:p>
          <a:p>
            <a:endParaRPr lang="en-US" dirty="0"/>
          </a:p>
          <a:p>
            <a:r>
              <a:rPr lang="en-US" dirty="0"/>
              <a:t>Holly </a:t>
            </a:r>
            <a:r>
              <a:rPr lang="en-US" dirty="0" err="1"/>
              <a:t>Honderich</a:t>
            </a:r>
            <a:r>
              <a:rPr lang="en-US" dirty="0"/>
              <a:t>, “What we know about Musk's cost-cutting mission,” BBC, December 5, 2025, https://www.bbc.com/news/articles/c23vkd57471o</a:t>
            </a:r>
          </a:p>
          <a:p>
            <a:endParaRPr lang="en-US" dirty="0"/>
          </a:p>
          <a:p>
            <a:r>
              <a:rPr lang="en-US" dirty="0"/>
              <a:t>Sean Michael Newhouse, “Trump’s proposed cuts to the federal workforce could increase dependency on contractors, experts say,” Government Executive, January 14, 2024, https://www.govexec.com/workforce/2025/01/trumps-proposed-cuts-federal-workforcee-could-increase-dependency-contractors-government-relations-attorneys/402190/</a:t>
            </a:r>
          </a:p>
          <a:p>
            <a:endParaRPr lang="en-US" dirty="0"/>
          </a:p>
          <a:p>
            <a:r>
              <a:rPr lang="en-US" dirty="0"/>
              <a:t>“Explainer: How Musk's US government efficiency panel might work,” Reuters, November 14, 2024, https://www.reuters.com/world/us/how-musks-us-government-efficiency-panel-might-work-2024-11-13/</a:t>
            </a:r>
          </a:p>
        </p:txBody>
      </p:sp>
      <p:sp>
        <p:nvSpPr>
          <p:cNvPr id="4" name="Slide Number Placeholder 3">
            <a:extLst>
              <a:ext uri="{FF2B5EF4-FFF2-40B4-BE49-F238E27FC236}">
                <a16:creationId xmlns:a16="http://schemas.microsoft.com/office/drawing/2014/main" id="{9DBBA6FE-FCE1-DDA2-F009-E8A025C5052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8D6BE-06C7-9D44-B1ED-3695FD14ED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035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2BD40C-C06F-DE47-8299-34E515ADFB89}" type="slidenum">
              <a:rPr lang="en-US" smtClean="0"/>
              <a:t>20</a:t>
            </a:fld>
            <a:endParaRPr lang="en-US" dirty="0"/>
          </a:p>
        </p:txBody>
      </p:sp>
    </p:spTree>
    <p:extLst>
      <p:ext uri="{BB962C8B-B14F-4D97-AF65-F5344CB8AC3E}">
        <p14:creationId xmlns:p14="http://schemas.microsoft.com/office/powerpoint/2010/main" val="2639634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2BD40C-C06F-DE47-8299-34E515ADFB89}" type="slidenum">
              <a:rPr lang="en-US" smtClean="0"/>
              <a:t>22</a:t>
            </a:fld>
            <a:endParaRPr lang="en-US" dirty="0"/>
          </a:p>
        </p:txBody>
      </p:sp>
    </p:spTree>
    <p:extLst>
      <p:ext uri="{BB962C8B-B14F-4D97-AF65-F5344CB8AC3E}">
        <p14:creationId xmlns:p14="http://schemas.microsoft.com/office/powerpoint/2010/main" val="228546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strike="noStrike" kern="1200" dirty="0">
                <a:solidFill>
                  <a:srgbClr val="000000"/>
                </a:solidFill>
                <a:effectLst/>
                <a:latin typeface="Arial" panose="020B0604020202020204" pitchFamily="34" charset="0"/>
                <a:ea typeface="Times New Roman" panose="02020603050405020304" pitchFamily="18" charset="0"/>
              </a:rPr>
              <a:t>Ultimately, components of solutions must include</a:t>
            </a:r>
          </a:p>
          <a:p>
            <a:pPr marL="0" marR="0">
              <a:spcBef>
                <a:spcPts val="0"/>
              </a:spcBef>
              <a:spcAft>
                <a:spcPts val="0"/>
              </a:spcAft>
            </a:pPr>
            <a:r>
              <a:rPr lang="en-US" sz="1800" strike="noStrike" kern="1200" dirty="0">
                <a:solidFill>
                  <a:srgbClr val="000000"/>
                </a:solidFill>
                <a:effectLst/>
                <a:latin typeface="Arial" panose="020B0604020202020204" pitchFamily="34" charset="0"/>
                <a:ea typeface="Times New Roman" panose="02020603050405020304" pitchFamily="18" charset="0"/>
              </a:rPr>
              <a:t>Respecting insurance fundamentals,</a:t>
            </a:r>
          </a:p>
          <a:p>
            <a:pPr marL="0" marR="0">
              <a:spcBef>
                <a:spcPts val="0"/>
              </a:spcBef>
              <a:spcAft>
                <a:spcPts val="0"/>
              </a:spcAft>
            </a:pPr>
            <a:r>
              <a:rPr lang="en-US" sz="1800" strike="noStrike" kern="1200" dirty="0">
                <a:solidFill>
                  <a:srgbClr val="000000"/>
                </a:solidFill>
                <a:effectLst/>
                <a:latin typeface="Arial" panose="020B0604020202020204" pitchFamily="34" charset="0"/>
                <a:ea typeface="Times New Roman" panose="02020603050405020304" pitchFamily="18" charset="0"/>
              </a:rPr>
              <a:t>Reducing risk and lawsuits, and</a:t>
            </a:r>
          </a:p>
          <a:p>
            <a:pPr marL="0" marR="0">
              <a:spcBef>
                <a:spcPts val="0"/>
              </a:spcBef>
              <a:spcAft>
                <a:spcPts val="0"/>
              </a:spcAft>
            </a:pPr>
            <a:r>
              <a:rPr lang="en-US" sz="1800" strike="noStrike" kern="1200" dirty="0">
                <a:solidFill>
                  <a:srgbClr val="000000"/>
                </a:solidFill>
                <a:effectLst/>
                <a:latin typeface="Arial" panose="020B0604020202020204" pitchFamily="34" charset="0"/>
                <a:ea typeface="Times New Roman" panose="02020603050405020304" pitchFamily="18" charset="0"/>
              </a:rPr>
              <a:t>Bringing down costs.</a:t>
            </a:r>
            <a:endParaRPr lang="en-US" sz="1800" strike="noStrike"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2BD40C-C06F-DE47-8299-34E515ADFB89}" type="slidenum">
              <a:rPr lang="en-US" smtClean="0"/>
              <a:pPr/>
              <a:t>23</a:t>
            </a:fld>
            <a:endParaRPr lang="en-US" dirty="0"/>
          </a:p>
        </p:txBody>
      </p:sp>
    </p:spTree>
    <p:extLst>
      <p:ext uri="{BB962C8B-B14F-4D97-AF65-F5344CB8AC3E}">
        <p14:creationId xmlns:p14="http://schemas.microsoft.com/office/powerpoint/2010/main" val="1850317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 y="444500"/>
            <a:ext cx="806450" cy="395963"/>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914402" y="444500"/>
            <a:ext cx="1841499" cy="395963"/>
          </a:xfrm>
          <a:prstGeom prst="rect">
            <a:avLst/>
          </a:prstGeom>
          <a:solidFill>
            <a:srgbClr val="33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2863848" y="444500"/>
            <a:ext cx="9328152" cy="395963"/>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2" y="2180301"/>
            <a:ext cx="2010203" cy="2907251"/>
          </a:xfrm>
          <a:prstGeom prst="rect">
            <a:avLst/>
          </a:prstGeom>
        </p:spPr>
      </p:pic>
      <p:sp>
        <p:nvSpPr>
          <p:cNvPr id="11" name="Title 1"/>
          <p:cNvSpPr>
            <a:spLocks noGrp="1"/>
          </p:cNvSpPr>
          <p:nvPr>
            <p:ph type="ctrTitle"/>
          </p:nvPr>
        </p:nvSpPr>
        <p:spPr>
          <a:xfrm>
            <a:off x="3232800" y="2440125"/>
            <a:ext cx="8030086" cy="2387600"/>
          </a:xfrm>
        </p:spPr>
        <p:txBody>
          <a:bodyPr anchor="ctr" anchorCtr="0"/>
          <a:lstStyle>
            <a:lvl1pPr algn="ctr">
              <a:defRPr sz="6000" b="1" i="0" cap="all" baseline="0">
                <a:latin typeface="NewsGot" charset="0"/>
                <a:ea typeface="NewsGot" charset="0"/>
                <a:cs typeface="NewsGot" charset="0"/>
              </a:defRPr>
            </a:lvl1pPr>
          </a:lstStyle>
          <a:p>
            <a:r>
              <a:rPr lang="en-US"/>
              <a:t>Click to edit Master title style</a:t>
            </a:r>
            <a:endParaRPr lang="en-US" dirty="0"/>
          </a:p>
        </p:txBody>
      </p:sp>
    </p:spTree>
    <p:extLst>
      <p:ext uri="{BB962C8B-B14F-4D97-AF65-F5344CB8AC3E}">
        <p14:creationId xmlns:p14="http://schemas.microsoft.com/office/powerpoint/2010/main" val="143741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2 Column:Text;Text">
    <p:spTree>
      <p:nvGrpSpPr>
        <p:cNvPr id="1" name=""/>
        <p:cNvGrpSpPr/>
        <p:nvPr/>
      </p:nvGrpSpPr>
      <p:grpSpPr>
        <a:xfrm>
          <a:off x="0" y="0"/>
          <a:ext cx="0" cy="0"/>
          <a:chOff x="0" y="0"/>
          <a:chExt cx="0" cy="0"/>
        </a:xfrm>
      </p:grpSpPr>
      <p:sp>
        <p:nvSpPr>
          <p:cNvPr id="9" name="Rectangle 8"/>
          <p:cNvSpPr/>
          <p:nvPr userDrawn="1"/>
        </p:nvSpPr>
        <p:spPr>
          <a:xfrm>
            <a:off x="-9524" y="1"/>
            <a:ext cx="12198096" cy="686451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0" name="Text Placeholder 2"/>
          <p:cNvSpPr>
            <a:spLocks noGrp="1"/>
          </p:cNvSpPr>
          <p:nvPr>
            <p:ph type="body" idx="15"/>
          </p:nvPr>
        </p:nvSpPr>
        <p:spPr>
          <a:xfrm>
            <a:off x="457199" y="1139483"/>
            <a:ext cx="5521569" cy="5193860"/>
          </a:xfrm>
        </p:spPr>
        <p:txBody>
          <a:bodyPr>
            <a:normAutofit/>
          </a:bodyPr>
          <a:lstStyle>
            <a:lvl1pPr marL="0" indent="0">
              <a:lnSpc>
                <a:spcPct val="100000"/>
              </a:lnSpc>
              <a:buNone/>
              <a:defRPr sz="24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6" name="Text Placeholder 2"/>
          <p:cNvSpPr>
            <a:spLocks noGrp="1"/>
          </p:cNvSpPr>
          <p:nvPr>
            <p:ph type="body" idx="19"/>
          </p:nvPr>
        </p:nvSpPr>
        <p:spPr>
          <a:xfrm>
            <a:off x="6196818" y="1139483"/>
            <a:ext cx="5614182" cy="5193860"/>
          </a:xfrm>
        </p:spPr>
        <p:txBody>
          <a:bodyPr>
            <a:normAutofit/>
          </a:bodyPr>
          <a:lstStyle>
            <a:lvl1pPr marL="0" indent="0">
              <a:lnSpc>
                <a:spcPct val="100000"/>
              </a:lnSpc>
              <a:buNone/>
              <a:defRPr sz="24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5" name="Text Placeholder 2"/>
          <p:cNvSpPr>
            <a:spLocks noGrp="1"/>
          </p:cNvSpPr>
          <p:nvPr>
            <p:ph type="body" idx="18" hasCustomPrompt="1"/>
          </p:nvPr>
        </p:nvSpPr>
        <p:spPr>
          <a:xfrm>
            <a:off x="1519311" y="274320"/>
            <a:ext cx="10259647"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7" name="Footer Placeholder 32"/>
          <p:cNvSpPr>
            <a:spLocks noGrp="1"/>
          </p:cNvSpPr>
          <p:nvPr>
            <p:ph type="ftr" sz="quarter" idx="20"/>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4099825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y 2 Column: Text;Image ">
    <p:spTree>
      <p:nvGrpSpPr>
        <p:cNvPr id="1" name=""/>
        <p:cNvGrpSpPr/>
        <p:nvPr/>
      </p:nvGrpSpPr>
      <p:grpSpPr>
        <a:xfrm>
          <a:off x="0" y="0"/>
          <a:ext cx="0" cy="0"/>
          <a:chOff x="0" y="0"/>
          <a:chExt cx="0" cy="0"/>
        </a:xfrm>
      </p:grpSpPr>
      <p:sp>
        <p:nvSpPr>
          <p:cNvPr id="9" name="Rectangle 8"/>
          <p:cNvSpPr/>
          <p:nvPr userDrawn="1"/>
        </p:nvSpPr>
        <p:spPr>
          <a:xfrm>
            <a:off x="-9524" y="1"/>
            <a:ext cx="12198096" cy="686451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0" name="Text Placeholder 2"/>
          <p:cNvSpPr>
            <a:spLocks noGrp="1"/>
          </p:cNvSpPr>
          <p:nvPr>
            <p:ph type="body" idx="15"/>
          </p:nvPr>
        </p:nvSpPr>
        <p:spPr>
          <a:xfrm>
            <a:off x="457199" y="1139483"/>
            <a:ext cx="5521569" cy="5193860"/>
          </a:xfrm>
        </p:spPr>
        <p:txBody>
          <a:bodyPr>
            <a:normAutofit/>
          </a:bodyPr>
          <a:lstStyle>
            <a:lvl1pPr marL="0" indent="0">
              <a:lnSpc>
                <a:spcPct val="100000"/>
              </a:lnSpc>
              <a:buNone/>
              <a:defRPr sz="24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1" name="Picture Placeholder 7"/>
          <p:cNvSpPr>
            <a:spLocks noGrp="1"/>
          </p:cNvSpPr>
          <p:nvPr>
            <p:ph type="pic" sz="quarter" idx="11" hasCustomPrompt="1"/>
          </p:nvPr>
        </p:nvSpPr>
        <p:spPr>
          <a:xfrm>
            <a:off x="6132147" y="1139483"/>
            <a:ext cx="5655848" cy="5193860"/>
          </a:xfrm>
        </p:spPr>
        <p:txBody>
          <a:bodyPr vert="horz"/>
          <a:lstStyle>
            <a:lvl1pPr>
              <a:buClr>
                <a:schemeClr val="bg1"/>
              </a:buClr>
              <a:defRPr>
                <a:solidFill>
                  <a:schemeClr val="bg1"/>
                </a:solidFill>
                <a:latin typeface="Helvetica" charset="0"/>
                <a:ea typeface="Helvetica" charset="0"/>
                <a:cs typeface="Helvetica" charset="0"/>
              </a:defRPr>
            </a:lvl1pPr>
          </a:lstStyle>
          <a:p>
            <a:r>
              <a:rPr lang="en-US" dirty="0"/>
              <a:t>    </a:t>
            </a:r>
          </a:p>
        </p:txBody>
      </p:sp>
      <p:sp>
        <p:nvSpPr>
          <p:cNvPr id="15" name="Text Placeholder 2"/>
          <p:cNvSpPr>
            <a:spLocks noGrp="1"/>
          </p:cNvSpPr>
          <p:nvPr>
            <p:ph type="body" idx="18" hasCustomPrompt="1"/>
          </p:nvPr>
        </p:nvSpPr>
        <p:spPr>
          <a:xfrm>
            <a:off x="1519311" y="274320"/>
            <a:ext cx="10259647"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7"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1295647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Table">
    <p:spTree>
      <p:nvGrpSpPr>
        <p:cNvPr id="1" name=""/>
        <p:cNvGrpSpPr/>
        <p:nvPr/>
      </p:nvGrpSpPr>
      <p:grpSpPr>
        <a:xfrm>
          <a:off x="0" y="0"/>
          <a:ext cx="0" cy="0"/>
          <a:chOff x="0" y="0"/>
          <a:chExt cx="0" cy="0"/>
        </a:xfrm>
      </p:grpSpPr>
      <p:sp>
        <p:nvSpPr>
          <p:cNvPr id="9" name="Rectangle 8"/>
          <p:cNvSpPr/>
          <p:nvPr userDrawn="1"/>
        </p:nvSpPr>
        <p:spPr>
          <a:xfrm>
            <a:off x="-6096" y="3517"/>
            <a:ext cx="12198096" cy="686451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0" name="Table Placeholder 4"/>
          <p:cNvSpPr>
            <a:spLocks noGrp="1"/>
          </p:cNvSpPr>
          <p:nvPr>
            <p:ph type="tbl" sz="quarter" idx="10"/>
          </p:nvPr>
        </p:nvSpPr>
        <p:spPr>
          <a:xfrm>
            <a:off x="457199" y="1142999"/>
            <a:ext cx="11351683" cy="5234931"/>
          </a:xfrm>
        </p:spPr>
        <p:txBody>
          <a:bodyPr vert="horz">
            <a:normAutofit/>
          </a:bodyPr>
          <a:lstStyle>
            <a:lvl1pPr>
              <a:lnSpc>
                <a:spcPct val="100000"/>
              </a:lnSpc>
              <a:defRPr sz="2400" b="0" i="0">
                <a:solidFill>
                  <a:schemeClr val="bg1"/>
                </a:solidFill>
                <a:latin typeface="NewsGotMed" charset="0"/>
                <a:ea typeface="NewsGotMed" charset="0"/>
                <a:cs typeface="NewsGotMed" charset="0"/>
              </a:defRPr>
            </a:lvl1pPr>
          </a:lstStyle>
          <a:p>
            <a:endParaRPr lang="en-US" dirty="0"/>
          </a:p>
        </p:txBody>
      </p:sp>
      <p:sp>
        <p:nvSpPr>
          <p:cNvPr id="15" name="Text Placeholder 2"/>
          <p:cNvSpPr>
            <a:spLocks noGrp="1"/>
          </p:cNvSpPr>
          <p:nvPr>
            <p:ph type="body" idx="18" hasCustomPrompt="1"/>
          </p:nvPr>
        </p:nvSpPr>
        <p:spPr>
          <a:xfrm>
            <a:off x="1519311" y="274320"/>
            <a:ext cx="10259647"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6"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44142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y Quotation">
    <p:spTree>
      <p:nvGrpSpPr>
        <p:cNvPr id="1" name=""/>
        <p:cNvGrpSpPr/>
        <p:nvPr/>
      </p:nvGrpSpPr>
      <p:grpSpPr>
        <a:xfrm>
          <a:off x="0" y="0"/>
          <a:ext cx="0" cy="0"/>
          <a:chOff x="0" y="0"/>
          <a:chExt cx="0" cy="0"/>
        </a:xfrm>
      </p:grpSpPr>
      <p:sp>
        <p:nvSpPr>
          <p:cNvPr id="9" name="Rectangle 8"/>
          <p:cNvSpPr/>
          <p:nvPr userDrawn="1"/>
        </p:nvSpPr>
        <p:spPr>
          <a:xfrm>
            <a:off x="-9524" y="1"/>
            <a:ext cx="12198096" cy="686451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0" name="Text Placeholder 2"/>
          <p:cNvSpPr>
            <a:spLocks noGrp="1"/>
          </p:cNvSpPr>
          <p:nvPr>
            <p:ph type="body" idx="15"/>
          </p:nvPr>
        </p:nvSpPr>
        <p:spPr>
          <a:xfrm>
            <a:off x="1519311" y="2321170"/>
            <a:ext cx="9228406" cy="1892104"/>
          </a:xfrm>
          <a:ln>
            <a:noFill/>
          </a:ln>
        </p:spPr>
        <p:txBody>
          <a:bodyPr anchor="ctr">
            <a:normAutofit/>
          </a:bodyPr>
          <a:lstStyle>
            <a:lvl1pPr marL="0" indent="0" algn="ctr">
              <a:lnSpc>
                <a:spcPct val="100000"/>
              </a:lnSpc>
              <a:buNone/>
              <a:defRPr sz="2800" b="0" i="0">
                <a:solidFill>
                  <a:schemeClr val="bg1"/>
                </a:solidFill>
                <a:latin typeface="NewsGotDem" charset="0"/>
                <a:ea typeface="NewsGotDem" charset="0"/>
                <a:cs typeface="NewsGotDem"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6" name="Shape 28"/>
          <p:cNvSpPr txBox="1"/>
          <p:nvPr userDrawn="1"/>
        </p:nvSpPr>
        <p:spPr>
          <a:xfrm>
            <a:off x="1010106" y="1812683"/>
            <a:ext cx="1957200" cy="653699"/>
          </a:xfrm>
          <a:prstGeom prst="rect">
            <a:avLst/>
          </a:prstGeom>
          <a:noFill/>
          <a:ln>
            <a:noFill/>
          </a:ln>
        </p:spPr>
        <p:txBody>
          <a:bodyPr lIns="91425" tIns="91425" rIns="91425" bIns="91425" anchor="t" anchorCtr="0">
            <a:noAutofit/>
          </a:bodyPr>
          <a:lstStyle/>
          <a:p>
            <a:pPr>
              <a:spcBef>
                <a:spcPts val="0"/>
              </a:spcBef>
              <a:buNone/>
            </a:pPr>
            <a:r>
              <a:rPr lang="en" sz="7200" b="1" i="0" dirty="0">
                <a:solidFill>
                  <a:schemeClr val="bg1"/>
                </a:solidFill>
                <a:latin typeface="Arial Rounded MT Bold" charset="0"/>
                <a:ea typeface="Arial Rounded MT Bold" charset="0"/>
                <a:cs typeface="Arial Rounded MT Bold" charset="0"/>
                <a:sym typeface="Montserrat"/>
              </a:rPr>
              <a:t>“</a:t>
            </a:r>
          </a:p>
        </p:txBody>
      </p:sp>
      <p:sp>
        <p:nvSpPr>
          <p:cNvPr id="17" name="Shape 28"/>
          <p:cNvSpPr txBox="1"/>
          <p:nvPr userDrawn="1"/>
        </p:nvSpPr>
        <p:spPr>
          <a:xfrm rot="10800000">
            <a:off x="9299722" y="4068062"/>
            <a:ext cx="1957200" cy="653699"/>
          </a:xfrm>
          <a:prstGeom prst="rect">
            <a:avLst/>
          </a:prstGeom>
          <a:noFill/>
          <a:ln>
            <a:noFill/>
          </a:ln>
        </p:spPr>
        <p:txBody>
          <a:bodyPr lIns="91425" tIns="91425" rIns="91425" bIns="91425" anchor="t" anchorCtr="0">
            <a:noAutofit/>
          </a:bodyPr>
          <a:lstStyle/>
          <a:p>
            <a:pPr>
              <a:spcBef>
                <a:spcPts val="0"/>
              </a:spcBef>
              <a:buNone/>
            </a:pPr>
            <a:r>
              <a:rPr lang="en" sz="7200" b="1" i="0" dirty="0">
                <a:solidFill>
                  <a:schemeClr val="bg1"/>
                </a:solidFill>
                <a:latin typeface="Arial Rounded MT Bold" charset="0"/>
                <a:ea typeface="Arial Rounded MT Bold" charset="0"/>
                <a:cs typeface="Arial Rounded MT Bold" charset="0"/>
                <a:sym typeface="Montserrat"/>
              </a:rPr>
              <a:t>“</a:t>
            </a:r>
          </a:p>
        </p:txBody>
      </p:sp>
      <p:sp>
        <p:nvSpPr>
          <p:cNvPr id="11"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3172093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Title &amp; Layout">
    <p:spTree>
      <p:nvGrpSpPr>
        <p:cNvPr id="1" name=""/>
        <p:cNvGrpSpPr/>
        <p:nvPr/>
      </p:nvGrpSpPr>
      <p:grpSpPr>
        <a:xfrm>
          <a:off x="0" y="0"/>
          <a:ext cx="0" cy="0"/>
          <a:chOff x="0" y="0"/>
          <a:chExt cx="0" cy="0"/>
        </a:xfrm>
      </p:grpSpPr>
      <p:sp>
        <p:nvSpPr>
          <p:cNvPr id="10" name="Rectangle 9"/>
          <p:cNvSpPr/>
          <p:nvPr userDrawn="1"/>
        </p:nvSpPr>
        <p:spPr>
          <a:xfrm>
            <a:off x="-9524" y="1"/>
            <a:ext cx="12201524" cy="6864515"/>
          </a:xfrm>
          <a:prstGeom prst="rect">
            <a:avLst/>
          </a:prstGeom>
          <a:solidFill>
            <a:srgbClr val="33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4" name="Straight Connector 13"/>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9" name="Text Placeholder 2"/>
          <p:cNvSpPr>
            <a:spLocks noGrp="1"/>
          </p:cNvSpPr>
          <p:nvPr>
            <p:ph type="body" idx="15"/>
          </p:nvPr>
        </p:nvSpPr>
        <p:spPr>
          <a:xfrm>
            <a:off x="457200" y="1143000"/>
            <a:ext cx="11311128" cy="5193860"/>
          </a:xfrm>
        </p:spPr>
        <p:txBody>
          <a:bodyPr>
            <a:normAutofit/>
          </a:bodyPr>
          <a:lstStyle>
            <a:lvl1pPr marL="0" indent="0">
              <a:lnSpc>
                <a:spcPct val="100000"/>
              </a:lnSpc>
              <a:buNone/>
              <a:defRPr sz="24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3" name="Text Placeholder 2"/>
          <p:cNvSpPr>
            <a:spLocks noGrp="1"/>
          </p:cNvSpPr>
          <p:nvPr>
            <p:ph type="body" idx="18" hasCustomPrompt="1"/>
          </p:nvPr>
        </p:nvSpPr>
        <p:spPr>
          <a:xfrm>
            <a:off x="1519311" y="274320"/>
            <a:ext cx="10259647"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7"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397328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2 Column:Text;Text">
    <p:spTree>
      <p:nvGrpSpPr>
        <p:cNvPr id="1" name=""/>
        <p:cNvGrpSpPr/>
        <p:nvPr/>
      </p:nvGrpSpPr>
      <p:grpSpPr>
        <a:xfrm>
          <a:off x="0" y="0"/>
          <a:ext cx="0" cy="0"/>
          <a:chOff x="0" y="0"/>
          <a:chExt cx="0" cy="0"/>
        </a:xfrm>
      </p:grpSpPr>
      <p:sp>
        <p:nvSpPr>
          <p:cNvPr id="10" name="Rectangle 9"/>
          <p:cNvSpPr/>
          <p:nvPr userDrawn="1"/>
        </p:nvSpPr>
        <p:spPr>
          <a:xfrm>
            <a:off x="-9524" y="1"/>
            <a:ext cx="12201524" cy="6864515"/>
          </a:xfrm>
          <a:prstGeom prst="rect">
            <a:avLst/>
          </a:prstGeom>
          <a:solidFill>
            <a:srgbClr val="33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4" name="Straight Connector 13"/>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8" name="Text Placeholder 2"/>
          <p:cNvSpPr>
            <a:spLocks noGrp="1"/>
          </p:cNvSpPr>
          <p:nvPr>
            <p:ph type="body" idx="15"/>
          </p:nvPr>
        </p:nvSpPr>
        <p:spPr>
          <a:xfrm>
            <a:off x="457199" y="1139483"/>
            <a:ext cx="5521569" cy="5193860"/>
          </a:xfrm>
        </p:spPr>
        <p:txBody>
          <a:bodyPr>
            <a:normAutofit/>
          </a:bodyPr>
          <a:lstStyle>
            <a:lvl1pPr marL="0" indent="0">
              <a:lnSpc>
                <a:spcPct val="100000"/>
              </a:lnSpc>
              <a:buNone/>
              <a:defRPr sz="24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9" name="Text Placeholder 2"/>
          <p:cNvSpPr>
            <a:spLocks noGrp="1"/>
          </p:cNvSpPr>
          <p:nvPr>
            <p:ph type="body" idx="19"/>
          </p:nvPr>
        </p:nvSpPr>
        <p:spPr>
          <a:xfrm>
            <a:off x="6196818" y="1139483"/>
            <a:ext cx="5614182" cy="5193860"/>
          </a:xfrm>
        </p:spPr>
        <p:txBody>
          <a:bodyPr>
            <a:normAutofit/>
          </a:bodyPr>
          <a:lstStyle>
            <a:lvl1pPr marL="0" indent="0">
              <a:lnSpc>
                <a:spcPct val="100000"/>
              </a:lnSpc>
              <a:buNone/>
              <a:defRPr sz="24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3" name="Text Placeholder 2"/>
          <p:cNvSpPr>
            <a:spLocks noGrp="1"/>
          </p:cNvSpPr>
          <p:nvPr>
            <p:ph type="body" idx="18" hasCustomPrompt="1"/>
          </p:nvPr>
        </p:nvSpPr>
        <p:spPr>
          <a:xfrm>
            <a:off x="1519311" y="274320"/>
            <a:ext cx="10259647"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7" name="Footer Placeholder 32"/>
          <p:cNvSpPr>
            <a:spLocks noGrp="1"/>
          </p:cNvSpPr>
          <p:nvPr>
            <p:ph type="ftr" sz="quarter" idx="20"/>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3368186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2 Column:Text;Image">
    <p:spTree>
      <p:nvGrpSpPr>
        <p:cNvPr id="1" name=""/>
        <p:cNvGrpSpPr/>
        <p:nvPr/>
      </p:nvGrpSpPr>
      <p:grpSpPr>
        <a:xfrm>
          <a:off x="0" y="0"/>
          <a:ext cx="0" cy="0"/>
          <a:chOff x="0" y="0"/>
          <a:chExt cx="0" cy="0"/>
        </a:xfrm>
      </p:grpSpPr>
      <p:sp>
        <p:nvSpPr>
          <p:cNvPr id="10" name="Rectangle 9"/>
          <p:cNvSpPr/>
          <p:nvPr userDrawn="1"/>
        </p:nvSpPr>
        <p:spPr>
          <a:xfrm>
            <a:off x="-9524" y="1"/>
            <a:ext cx="12201524" cy="6864515"/>
          </a:xfrm>
          <a:prstGeom prst="rect">
            <a:avLst/>
          </a:prstGeom>
          <a:solidFill>
            <a:srgbClr val="33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4" name="Straight Connector 13"/>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8" name="Text Placeholder 2"/>
          <p:cNvSpPr>
            <a:spLocks noGrp="1"/>
          </p:cNvSpPr>
          <p:nvPr>
            <p:ph type="body" idx="15"/>
          </p:nvPr>
        </p:nvSpPr>
        <p:spPr>
          <a:xfrm>
            <a:off x="457199" y="1139483"/>
            <a:ext cx="5521569" cy="5193860"/>
          </a:xfrm>
        </p:spPr>
        <p:txBody>
          <a:bodyPr>
            <a:normAutofit/>
          </a:bodyPr>
          <a:lstStyle>
            <a:lvl1pPr marL="0" indent="0">
              <a:lnSpc>
                <a:spcPct val="100000"/>
              </a:lnSpc>
              <a:buNone/>
              <a:defRPr sz="24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2" name="Picture Placeholder 7"/>
          <p:cNvSpPr>
            <a:spLocks noGrp="1"/>
          </p:cNvSpPr>
          <p:nvPr>
            <p:ph type="pic" sz="quarter" idx="11" hasCustomPrompt="1"/>
          </p:nvPr>
        </p:nvSpPr>
        <p:spPr>
          <a:xfrm>
            <a:off x="6132147" y="1139483"/>
            <a:ext cx="5655848" cy="5193860"/>
          </a:xfrm>
        </p:spPr>
        <p:txBody>
          <a:bodyPr vert="horz"/>
          <a:lstStyle>
            <a:lvl1pPr>
              <a:buClr>
                <a:schemeClr val="bg1"/>
              </a:buClr>
              <a:defRPr>
                <a:solidFill>
                  <a:schemeClr val="bg1"/>
                </a:solidFill>
                <a:latin typeface="Helvetica" charset="0"/>
                <a:ea typeface="Helvetica" charset="0"/>
                <a:cs typeface="Helvetica" charset="0"/>
              </a:defRPr>
            </a:lvl1pPr>
          </a:lstStyle>
          <a:p>
            <a:r>
              <a:rPr lang="en-US" dirty="0"/>
              <a:t>    </a:t>
            </a:r>
          </a:p>
        </p:txBody>
      </p:sp>
      <p:sp>
        <p:nvSpPr>
          <p:cNvPr id="17" name="Text Placeholder 2"/>
          <p:cNvSpPr>
            <a:spLocks noGrp="1"/>
          </p:cNvSpPr>
          <p:nvPr>
            <p:ph type="body" idx="18" hasCustomPrompt="1"/>
          </p:nvPr>
        </p:nvSpPr>
        <p:spPr>
          <a:xfrm>
            <a:off x="1519311" y="274320"/>
            <a:ext cx="10259647"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9"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3057619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Table">
    <p:spTree>
      <p:nvGrpSpPr>
        <p:cNvPr id="1" name=""/>
        <p:cNvGrpSpPr/>
        <p:nvPr/>
      </p:nvGrpSpPr>
      <p:grpSpPr>
        <a:xfrm>
          <a:off x="0" y="0"/>
          <a:ext cx="0" cy="0"/>
          <a:chOff x="0" y="0"/>
          <a:chExt cx="0" cy="0"/>
        </a:xfrm>
      </p:grpSpPr>
      <p:sp>
        <p:nvSpPr>
          <p:cNvPr id="10" name="Rectangle 9"/>
          <p:cNvSpPr/>
          <p:nvPr userDrawn="1"/>
        </p:nvSpPr>
        <p:spPr>
          <a:xfrm>
            <a:off x="-9524" y="1"/>
            <a:ext cx="12201524" cy="6864515"/>
          </a:xfrm>
          <a:prstGeom prst="rect">
            <a:avLst/>
          </a:prstGeom>
          <a:solidFill>
            <a:srgbClr val="33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4" name="Straight Connector 13"/>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2" name="Table Placeholder 4"/>
          <p:cNvSpPr>
            <a:spLocks noGrp="1"/>
          </p:cNvSpPr>
          <p:nvPr>
            <p:ph type="tbl" sz="quarter" idx="10"/>
          </p:nvPr>
        </p:nvSpPr>
        <p:spPr>
          <a:xfrm>
            <a:off x="457199" y="1142999"/>
            <a:ext cx="11351683" cy="5234931"/>
          </a:xfrm>
        </p:spPr>
        <p:txBody>
          <a:bodyPr vert="horz">
            <a:normAutofit/>
          </a:bodyPr>
          <a:lstStyle>
            <a:lvl1pPr>
              <a:lnSpc>
                <a:spcPct val="100000"/>
              </a:lnSpc>
              <a:defRPr sz="2400" b="0" i="0">
                <a:solidFill>
                  <a:schemeClr val="bg1"/>
                </a:solidFill>
                <a:latin typeface="NewsGotMed" charset="0"/>
                <a:ea typeface="NewsGotMed" charset="0"/>
                <a:cs typeface="NewsGotMed" charset="0"/>
              </a:defRPr>
            </a:lvl1pPr>
          </a:lstStyle>
          <a:p>
            <a:endParaRPr lang="en-US" dirty="0"/>
          </a:p>
        </p:txBody>
      </p:sp>
      <p:sp>
        <p:nvSpPr>
          <p:cNvPr id="13" name="Text Placeholder 2"/>
          <p:cNvSpPr>
            <a:spLocks noGrp="1"/>
          </p:cNvSpPr>
          <p:nvPr>
            <p:ph type="body" idx="18" hasCustomPrompt="1"/>
          </p:nvPr>
        </p:nvSpPr>
        <p:spPr>
          <a:xfrm>
            <a:off x="1519311" y="274320"/>
            <a:ext cx="10259647"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7"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1696289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Quotation">
    <p:spTree>
      <p:nvGrpSpPr>
        <p:cNvPr id="1" name=""/>
        <p:cNvGrpSpPr/>
        <p:nvPr/>
      </p:nvGrpSpPr>
      <p:grpSpPr>
        <a:xfrm>
          <a:off x="0" y="0"/>
          <a:ext cx="0" cy="0"/>
          <a:chOff x="0" y="0"/>
          <a:chExt cx="0" cy="0"/>
        </a:xfrm>
      </p:grpSpPr>
      <p:sp>
        <p:nvSpPr>
          <p:cNvPr id="9" name="Rectangle 8"/>
          <p:cNvSpPr/>
          <p:nvPr userDrawn="1"/>
        </p:nvSpPr>
        <p:spPr>
          <a:xfrm>
            <a:off x="-9524" y="1"/>
            <a:ext cx="12198096" cy="6864515"/>
          </a:xfrm>
          <a:prstGeom prst="rect">
            <a:avLst/>
          </a:prstGeom>
          <a:solidFill>
            <a:srgbClr val="33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0" name="Text Placeholder 2"/>
          <p:cNvSpPr>
            <a:spLocks noGrp="1"/>
          </p:cNvSpPr>
          <p:nvPr>
            <p:ph type="body" idx="15"/>
          </p:nvPr>
        </p:nvSpPr>
        <p:spPr>
          <a:xfrm>
            <a:off x="1519311" y="2321170"/>
            <a:ext cx="9228406" cy="1892104"/>
          </a:xfrm>
          <a:ln>
            <a:noFill/>
          </a:ln>
        </p:spPr>
        <p:txBody>
          <a:bodyPr anchor="ctr">
            <a:normAutofit/>
          </a:bodyPr>
          <a:lstStyle>
            <a:lvl1pPr marL="0" indent="0" algn="ctr">
              <a:lnSpc>
                <a:spcPct val="100000"/>
              </a:lnSpc>
              <a:buNone/>
              <a:defRPr sz="2800" b="0" i="0">
                <a:solidFill>
                  <a:schemeClr val="bg1"/>
                </a:solidFill>
                <a:latin typeface="NewsGotDem" charset="0"/>
                <a:ea typeface="NewsGotDem" charset="0"/>
                <a:cs typeface="NewsGotDem"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6" name="Shape 28"/>
          <p:cNvSpPr txBox="1"/>
          <p:nvPr userDrawn="1"/>
        </p:nvSpPr>
        <p:spPr>
          <a:xfrm>
            <a:off x="1010106" y="1812683"/>
            <a:ext cx="1957200" cy="653699"/>
          </a:xfrm>
          <a:prstGeom prst="rect">
            <a:avLst/>
          </a:prstGeom>
          <a:noFill/>
          <a:ln>
            <a:noFill/>
          </a:ln>
        </p:spPr>
        <p:txBody>
          <a:bodyPr lIns="91425" tIns="91425" rIns="91425" bIns="91425" anchor="t" anchorCtr="0">
            <a:noAutofit/>
          </a:bodyPr>
          <a:lstStyle/>
          <a:p>
            <a:pPr>
              <a:spcBef>
                <a:spcPts val="0"/>
              </a:spcBef>
              <a:buNone/>
            </a:pPr>
            <a:r>
              <a:rPr lang="en" sz="7200" b="1" i="0" dirty="0">
                <a:solidFill>
                  <a:schemeClr val="bg1"/>
                </a:solidFill>
                <a:latin typeface="Arial Rounded MT Bold" charset="0"/>
                <a:ea typeface="Arial Rounded MT Bold" charset="0"/>
                <a:cs typeface="Arial Rounded MT Bold" charset="0"/>
                <a:sym typeface="Montserrat"/>
              </a:rPr>
              <a:t>“</a:t>
            </a:r>
          </a:p>
        </p:txBody>
      </p:sp>
      <p:sp>
        <p:nvSpPr>
          <p:cNvPr id="17" name="Shape 28"/>
          <p:cNvSpPr txBox="1"/>
          <p:nvPr userDrawn="1"/>
        </p:nvSpPr>
        <p:spPr>
          <a:xfrm rot="10800000">
            <a:off x="9299722" y="4068062"/>
            <a:ext cx="1957200" cy="653699"/>
          </a:xfrm>
          <a:prstGeom prst="rect">
            <a:avLst/>
          </a:prstGeom>
          <a:noFill/>
          <a:ln>
            <a:noFill/>
          </a:ln>
        </p:spPr>
        <p:txBody>
          <a:bodyPr lIns="91425" tIns="91425" rIns="91425" bIns="91425" anchor="t" anchorCtr="0">
            <a:noAutofit/>
          </a:bodyPr>
          <a:lstStyle/>
          <a:p>
            <a:pPr>
              <a:spcBef>
                <a:spcPts val="0"/>
              </a:spcBef>
              <a:buNone/>
            </a:pPr>
            <a:r>
              <a:rPr lang="en" sz="7200" b="1" i="0" dirty="0">
                <a:solidFill>
                  <a:schemeClr val="bg1"/>
                </a:solidFill>
                <a:latin typeface="Arial Rounded MT Bold" charset="0"/>
                <a:ea typeface="Arial Rounded MT Bold" charset="0"/>
                <a:cs typeface="Arial Rounded MT Bold" charset="0"/>
                <a:sym typeface="Montserrat"/>
              </a:rPr>
              <a:t>“</a:t>
            </a:r>
          </a:p>
        </p:txBody>
      </p:sp>
      <p:sp>
        <p:nvSpPr>
          <p:cNvPr id="11"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4154272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dBlue New Section">
    <p:spTree>
      <p:nvGrpSpPr>
        <p:cNvPr id="1" name=""/>
        <p:cNvGrpSpPr/>
        <p:nvPr/>
      </p:nvGrpSpPr>
      <p:grpSpPr>
        <a:xfrm>
          <a:off x="0" y="0"/>
          <a:ext cx="0" cy="0"/>
          <a:chOff x="0" y="0"/>
          <a:chExt cx="0" cy="0"/>
        </a:xfrm>
      </p:grpSpPr>
      <p:sp>
        <p:nvSpPr>
          <p:cNvPr id="8" name="Rectangle 7"/>
          <p:cNvSpPr/>
          <p:nvPr userDrawn="1"/>
        </p:nvSpPr>
        <p:spPr>
          <a:xfrm>
            <a:off x="-1" y="5542670"/>
            <a:ext cx="12192001" cy="1321847"/>
          </a:xfrm>
          <a:prstGeom prst="rect">
            <a:avLst/>
          </a:prstGeom>
          <a:solidFill>
            <a:srgbClr val="005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0" name="Text Placeholder 2"/>
          <p:cNvSpPr>
            <a:spLocks noGrp="1"/>
          </p:cNvSpPr>
          <p:nvPr>
            <p:ph type="body" idx="14" hasCustomPrompt="1"/>
          </p:nvPr>
        </p:nvSpPr>
        <p:spPr>
          <a:xfrm>
            <a:off x="453292" y="5542670"/>
            <a:ext cx="11355590" cy="1315330"/>
          </a:xfrm>
        </p:spPr>
        <p:txBody>
          <a:bodyPr anchor="ctr">
            <a:normAutofit/>
          </a:bodyPr>
          <a:lstStyle>
            <a:lvl1pPr marL="0" indent="0" algn="ctr">
              <a:buNone/>
              <a:defRPr sz="4400" b="0" i="0" cap="all" baseline="0">
                <a:solidFill>
                  <a:schemeClr val="bg1"/>
                </a:solidFill>
                <a:latin typeface="NewsGotDem" charset="0"/>
                <a:ea typeface="NewsGotDem" charset="0"/>
                <a:cs typeface="NewsGotDem"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Picture Placeholder 15"/>
          <p:cNvSpPr>
            <a:spLocks noGrp="1"/>
          </p:cNvSpPr>
          <p:nvPr>
            <p:ph type="pic" sz="quarter" idx="18"/>
          </p:nvPr>
        </p:nvSpPr>
        <p:spPr>
          <a:xfrm>
            <a:off x="-1" y="0"/>
            <a:ext cx="12192001" cy="5542670"/>
          </a:xfrm>
        </p:spPr>
        <p:txBody>
          <a:bodyPr/>
          <a:lstStyle/>
          <a:p>
            <a:endParaRPr lang="en-US" dirty="0"/>
          </a:p>
        </p:txBody>
      </p:sp>
    </p:spTree>
    <p:extLst>
      <p:ext uri="{BB962C8B-B14F-4D97-AF65-F5344CB8AC3E}">
        <p14:creationId xmlns:p14="http://schemas.microsoft.com/office/powerpoint/2010/main" val="159796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375" y="274320"/>
            <a:ext cx="538671" cy="538671"/>
          </a:xfrm>
          <a:prstGeom prst="rect">
            <a:avLst/>
          </a:prstGeom>
        </p:spPr>
      </p:pic>
      <p:cxnSp>
        <p:nvCxnSpPr>
          <p:cNvPr id="8" name="Straight Connector 7"/>
          <p:cNvCxnSpPr/>
          <p:nvPr userDrawn="1"/>
        </p:nvCxnSpPr>
        <p:spPr>
          <a:xfrm>
            <a:off x="453294" y="6491605"/>
            <a:ext cx="11357706"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14" hasCustomPrompt="1"/>
          </p:nvPr>
        </p:nvSpPr>
        <p:spPr>
          <a:xfrm>
            <a:off x="1519311" y="274320"/>
            <a:ext cx="10259647" cy="538671"/>
          </a:xfrm>
        </p:spPr>
        <p:txBody>
          <a:bodyPr>
            <a:normAutofit/>
          </a:bodyPr>
          <a:lstStyle>
            <a:lvl1pPr marL="0" indent="0" algn="r">
              <a:buNone/>
              <a:defRPr sz="3200" b="1" i="0" cap="all" baseline="0">
                <a:solidFill>
                  <a:srgbClr val="666666"/>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0" name="Text Placeholder 2"/>
          <p:cNvSpPr>
            <a:spLocks noGrp="1"/>
          </p:cNvSpPr>
          <p:nvPr>
            <p:ph type="body" idx="15"/>
          </p:nvPr>
        </p:nvSpPr>
        <p:spPr>
          <a:xfrm>
            <a:off x="457200" y="1139483"/>
            <a:ext cx="11311128" cy="5193860"/>
          </a:xfrm>
        </p:spPr>
        <p:txBody>
          <a:bodyPr>
            <a:normAutofit/>
          </a:bodyPr>
          <a:lstStyle>
            <a:lvl1pPr marL="0" indent="0">
              <a:lnSpc>
                <a:spcPct val="100000"/>
              </a:lnSpc>
              <a:buNone/>
              <a:defRPr sz="2400" b="0" i="0">
                <a:solidFill>
                  <a:srgbClr val="666666"/>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1" name="TextBox 10"/>
          <p:cNvSpPr txBox="1"/>
          <p:nvPr userDrawn="1"/>
        </p:nvSpPr>
        <p:spPr>
          <a:xfrm>
            <a:off x="11407007" y="6538914"/>
            <a:ext cx="371952" cy="215444"/>
          </a:xfrm>
          <a:prstGeom prst="rect">
            <a:avLst/>
          </a:prstGeom>
          <a:noFill/>
        </p:spPr>
        <p:txBody>
          <a:bodyPr wrap="square" lIns="0" tIns="0" rIns="0" bIns="0" rtlCol="0" anchor="ctr" anchorCtr="0">
            <a:spAutoFit/>
          </a:bodyPr>
          <a:lstStyle/>
          <a:p>
            <a:pPr algn="ctr"/>
            <a:r>
              <a:rPr lang="en-US" sz="1400" b="0" i="0" dirty="0">
                <a:solidFill>
                  <a:srgbClr val="666666"/>
                </a:solidFill>
                <a:latin typeface="NewsGotLig" charset="0"/>
                <a:ea typeface="NewsGotLig" charset="0"/>
                <a:cs typeface="NewsGotLig" charset="0"/>
              </a:rPr>
              <a:t>[</a:t>
            </a:r>
            <a:r>
              <a:rPr lang="en-US" sz="1000" b="0" i="0" baseline="0" dirty="0">
                <a:solidFill>
                  <a:srgbClr val="666666"/>
                </a:solidFill>
                <a:latin typeface="NewsGotLig" charset="0"/>
                <a:ea typeface="NewsGotLig" charset="0"/>
                <a:cs typeface="NewsGotLig" charset="0"/>
              </a:rPr>
              <a:t> </a:t>
            </a:r>
            <a:fld id="{86011772-D562-0740-934B-5577221A3E42}" type="slidenum">
              <a:rPr lang="en-US" sz="1000" b="0" i="0" baseline="0" smtClean="0">
                <a:solidFill>
                  <a:srgbClr val="666666"/>
                </a:solidFill>
                <a:latin typeface="NewsGotLig" charset="0"/>
                <a:ea typeface="NewsGotLig" charset="0"/>
                <a:cs typeface="NewsGotLig" charset="0"/>
              </a:rPr>
              <a:t>‹#›</a:t>
            </a:fld>
            <a:r>
              <a:rPr lang="en-US" sz="1000" b="0" i="0" baseline="0" dirty="0">
                <a:solidFill>
                  <a:srgbClr val="666666"/>
                </a:solidFill>
                <a:latin typeface="NewsGotLig" charset="0"/>
                <a:ea typeface="NewsGotLig" charset="0"/>
                <a:cs typeface="NewsGotLig" charset="0"/>
              </a:rPr>
              <a:t> </a:t>
            </a:r>
            <a:r>
              <a:rPr lang="en-US" sz="1400" b="0" i="0" baseline="0" dirty="0">
                <a:solidFill>
                  <a:srgbClr val="666666"/>
                </a:solidFill>
                <a:latin typeface="NewsGotLig" charset="0"/>
                <a:ea typeface="NewsGotLig" charset="0"/>
                <a:cs typeface="NewsGotLig" charset="0"/>
              </a:rPr>
              <a:t>]</a:t>
            </a:r>
            <a:endParaRPr lang="en-US" sz="1400" b="0" i="0" dirty="0">
              <a:solidFill>
                <a:srgbClr val="666666"/>
              </a:solidFill>
              <a:latin typeface="NewsGotLig" charset="0"/>
              <a:ea typeface="NewsGotLig" charset="0"/>
              <a:cs typeface="NewsGotLig" charset="0"/>
            </a:endParaRPr>
          </a:p>
        </p:txBody>
      </p:sp>
      <p:sp>
        <p:nvSpPr>
          <p:cNvPr id="12" name="Footer Placeholder 32"/>
          <p:cNvSpPr>
            <a:spLocks noGrp="1"/>
          </p:cNvSpPr>
          <p:nvPr>
            <p:ph type="ftr" sz="quarter" idx="18"/>
          </p:nvPr>
        </p:nvSpPr>
        <p:spPr>
          <a:xfrm>
            <a:off x="453292" y="6538913"/>
            <a:ext cx="9912406" cy="182563"/>
          </a:xfrm>
        </p:spPr>
        <p:txBody>
          <a:bodyPr lIns="0"/>
          <a:lstStyle>
            <a:lvl1pPr algn="l">
              <a:defRPr sz="1000" b="0" i="0" cap="all" baseline="0">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740379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Subtitle">
    <p:spTree>
      <p:nvGrpSpPr>
        <p:cNvPr id="1" name="Shape 7"/>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t="-209" b="43209"/>
          <a:stretch/>
        </p:blipFill>
        <p:spPr>
          <a:xfrm>
            <a:off x="0" y="0"/>
            <a:ext cx="12192000" cy="6949440"/>
          </a:xfrm>
          <a:prstGeom prst="rect">
            <a:avLst/>
          </a:prstGeom>
        </p:spPr>
      </p:pic>
      <p:sp>
        <p:nvSpPr>
          <p:cNvPr id="8" name="Rectangle 7"/>
          <p:cNvSpPr/>
          <p:nvPr userDrawn="1"/>
        </p:nvSpPr>
        <p:spPr>
          <a:xfrm>
            <a:off x="11080832" y="0"/>
            <a:ext cx="1111169" cy="6858000"/>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Shape 15"/>
          <p:cNvSpPr txBox="1">
            <a:spLocks noGrp="1"/>
          </p:cNvSpPr>
          <p:nvPr>
            <p:ph type="subTitle" idx="1"/>
          </p:nvPr>
        </p:nvSpPr>
        <p:spPr>
          <a:xfrm>
            <a:off x="169833" y="170015"/>
            <a:ext cx="10735856" cy="657413"/>
          </a:xfrm>
          <a:prstGeom prst="rect">
            <a:avLst/>
          </a:prstGeom>
        </p:spPr>
        <p:txBody>
          <a:bodyPr lIns="91425" tIns="91425" rIns="91425" bIns="91425" anchor="t" anchorCtr="0"/>
          <a:lstStyle>
            <a:lvl1pPr algn="l" rtl="0">
              <a:spcBef>
                <a:spcPts val="0"/>
              </a:spcBef>
              <a:buClr>
                <a:srgbClr val="FFFFFF"/>
              </a:buClr>
              <a:buSzPct val="100000"/>
              <a:buNone/>
              <a:defRPr sz="3733" b="0" i="0">
                <a:solidFill>
                  <a:srgbClr val="3399CC"/>
                </a:solidFill>
                <a:latin typeface="Helvetica" charset="0"/>
                <a:ea typeface="Helvetica" charset="0"/>
                <a:cs typeface="Helvetica" charset="0"/>
              </a:defRPr>
            </a:lvl1pPr>
            <a:lvl2pPr algn="r" rtl="0">
              <a:spcBef>
                <a:spcPts val="0"/>
              </a:spcBef>
              <a:buClr>
                <a:srgbClr val="FFFFFF"/>
              </a:buClr>
              <a:buSzPct val="100000"/>
              <a:buNone/>
              <a:defRPr sz="2400">
                <a:solidFill>
                  <a:srgbClr val="FFFFFF"/>
                </a:solidFill>
              </a:defRPr>
            </a:lvl2pPr>
            <a:lvl3pPr algn="r" rtl="0">
              <a:spcBef>
                <a:spcPts val="0"/>
              </a:spcBef>
              <a:buClr>
                <a:srgbClr val="FFFFFF"/>
              </a:buClr>
              <a:buSzPct val="100000"/>
              <a:buNone/>
              <a:defRPr sz="2400">
                <a:solidFill>
                  <a:srgbClr val="FFFFFF"/>
                </a:solidFill>
              </a:defRPr>
            </a:lvl3pPr>
            <a:lvl4pPr algn="r" rtl="0">
              <a:spcBef>
                <a:spcPts val="0"/>
              </a:spcBef>
              <a:buClr>
                <a:srgbClr val="FFFFFF"/>
              </a:buClr>
              <a:buSzPct val="100000"/>
              <a:buNone/>
              <a:defRPr sz="2400">
                <a:solidFill>
                  <a:srgbClr val="FFFFFF"/>
                </a:solidFill>
              </a:defRPr>
            </a:lvl4pPr>
            <a:lvl5pPr algn="r" rtl="0">
              <a:spcBef>
                <a:spcPts val="0"/>
              </a:spcBef>
              <a:buClr>
                <a:srgbClr val="FFFFFF"/>
              </a:buClr>
              <a:buSzPct val="100000"/>
              <a:buNone/>
              <a:defRPr sz="2400">
                <a:solidFill>
                  <a:srgbClr val="FFFFFF"/>
                </a:solidFill>
              </a:defRPr>
            </a:lvl5pPr>
            <a:lvl6pPr algn="r" rtl="0">
              <a:spcBef>
                <a:spcPts val="0"/>
              </a:spcBef>
              <a:buClr>
                <a:srgbClr val="FFFFFF"/>
              </a:buClr>
              <a:buSzPct val="100000"/>
              <a:buNone/>
              <a:defRPr sz="2400">
                <a:solidFill>
                  <a:srgbClr val="FFFFFF"/>
                </a:solidFill>
              </a:defRPr>
            </a:lvl6pPr>
            <a:lvl7pPr algn="r" rtl="0">
              <a:spcBef>
                <a:spcPts val="0"/>
              </a:spcBef>
              <a:buClr>
                <a:srgbClr val="FFFFFF"/>
              </a:buClr>
              <a:buSzPct val="100000"/>
              <a:buNone/>
              <a:defRPr sz="2400">
                <a:solidFill>
                  <a:srgbClr val="FFFFFF"/>
                </a:solidFill>
              </a:defRPr>
            </a:lvl7pPr>
            <a:lvl8pPr algn="r" rtl="0">
              <a:spcBef>
                <a:spcPts val="0"/>
              </a:spcBef>
              <a:buClr>
                <a:srgbClr val="FFFFFF"/>
              </a:buClr>
              <a:buSzPct val="100000"/>
              <a:buNone/>
              <a:defRPr sz="2400">
                <a:solidFill>
                  <a:srgbClr val="FFFFFF"/>
                </a:solidFill>
              </a:defRPr>
            </a:lvl8pPr>
            <a:lvl9pPr algn="r" rtl="0">
              <a:spcBef>
                <a:spcPts val="0"/>
              </a:spcBef>
              <a:buClr>
                <a:srgbClr val="FFFFFF"/>
              </a:buClr>
              <a:buSzPct val="100000"/>
              <a:buNone/>
              <a:defRPr sz="2400">
                <a:solidFill>
                  <a:srgbClr val="FFFFFF"/>
                </a:solidFill>
              </a:defRPr>
            </a:lvl9pPr>
          </a:lstStyle>
          <a:p>
            <a:endParaRP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0290000" y="3220551"/>
            <a:ext cx="2692827" cy="508340"/>
          </a:xfrm>
          <a:prstGeom prst="rect">
            <a:avLst/>
          </a:prstGeom>
        </p:spPr>
      </p:pic>
      <p:sp>
        <p:nvSpPr>
          <p:cNvPr id="4" name="Text Placeholder 3"/>
          <p:cNvSpPr>
            <a:spLocks noGrp="1"/>
          </p:cNvSpPr>
          <p:nvPr>
            <p:ph type="body" sz="quarter" idx="10"/>
          </p:nvPr>
        </p:nvSpPr>
        <p:spPr>
          <a:xfrm>
            <a:off x="169334" y="1058333"/>
            <a:ext cx="5389829" cy="5608120"/>
          </a:xfrm>
        </p:spPr>
        <p:txBody>
          <a:bodyPr vert="horz"/>
          <a:lstStyle>
            <a:lvl1pPr>
              <a:defRPr>
                <a:latin typeface="Helvetica" charset="0"/>
                <a:ea typeface="Helvetica" charset="0"/>
                <a:cs typeface="Helvetica" charset="0"/>
              </a:defRPr>
            </a:lvl1pPr>
            <a:lvl2pPr>
              <a:defRPr>
                <a:latin typeface="Helvetica" charset="0"/>
                <a:ea typeface="Helvetica" charset="0"/>
                <a:cs typeface="Helvetica" charset="0"/>
              </a:defRPr>
            </a:lvl2pPr>
            <a:lvl3pPr>
              <a:defRPr>
                <a:latin typeface="Helvetica" charset="0"/>
                <a:ea typeface="Helvetica" charset="0"/>
                <a:cs typeface="Helvetica" charset="0"/>
              </a:defRPr>
            </a:lvl3pPr>
            <a:lvl4pPr>
              <a:defRPr>
                <a:latin typeface="Helvetica" charset="0"/>
                <a:ea typeface="Helvetica" charset="0"/>
                <a:cs typeface="Helvetica" charset="0"/>
              </a:defRPr>
            </a:lvl4pPr>
            <a:lvl5pPr>
              <a:defRPr>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5681710" y="1058333"/>
            <a:ext cx="5223980" cy="5608120"/>
          </a:xfrm>
        </p:spPr>
        <p:txBody>
          <a:bodyPr vert="horz"/>
          <a:lstStyle>
            <a:lvl1pPr>
              <a:defRPr>
                <a:latin typeface="Helvetica" charset="0"/>
                <a:ea typeface="Helvetica" charset="0"/>
                <a:cs typeface="Helvetica" charset="0"/>
              </a:defRPr>
            </a:lvl1pPr>
            <a:lvl2pPr>
              <a:defRPr>
                <a:latin typeface="Helvetica" charset="0"/>
                <a:ea typeface="Helvetica" charset="0"/>
                <a:cs typeface="Helvetica" charset="0"/>
              </a:defRPr>
            </a:lvl2pPr>
            <a:lvl3pPr>
              <a:defRPr>
                <a:latin typeface="Helvetica" charset="0"/>
                <a:ea typeface="Helvetica" charset="0"/>
                <a:cs typeface="Helvetica" charset="0"/>
              </a:defRPr>
            </a:lvl3pPr>
            <a:lvl4pPr>
              <a:defRPr>
                <a:latin typeface="Helvetica" charset="0"/>
                <a:ea typeface="Helvetica" charset="0"/>
                <a:cs typeface="Helvetica" charset="0"/>
              </a:defRPr>
            </a:lvl4pPr>
            <a:lvl5pPr>
              <a:defRPr>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28807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 y="444500"/>
            <a:ext cx="806450" cy="395963"/>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8" name="Rectangle 7"/>
          <p:cNvSpPr/>
          <p:nvPr userDrawn="1"/>
        </p:nvSpPr>
        <p:spPr>
          <a:xfrm>
            <a:off x="914402" y="444500"/>
            <a:ext cx="1841499" cy="395963"/>
          </a:xfrm>
          <a:prstGeom prst="rect">
            <a:avLst/>
          </a:prstGeom>
          <a:solidFill>
            <a:srgbClr val="33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9" name="Rectangle 8"/>
          <p:cNvSpPr/>
          <p:nvPr userDrawn="1"/>
        </p:nvSpPr>
        <p:spPr>
          <a:xfrm>
            <a:off x="2863848" y="444500"/>
            <a:ext cx="9328152" cy="395963"/>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2" y="2180301"/>
            <a:ext cx="2010203" cy="2907251"/>
          </a:xfrm>
          <a:prstGeom prst="rect">
            <a:avLst/>
          </a:prstGeom>
        </p:spPr>
      </p:pic>
      <p:sp>
        <p:nvSpPr>
          <p:cNvPr id="11" name="Title 1"/>
          <p:cNvSpPr>
            <a:spLocks noGrp="1"/>
          </p:cNvSpPr>
          <p:nvPr>
            <p:ph type="ctrTitle"/>
          </p:nvPr>
        </p:nvSpPr>
        <p:spPr>
          <a:xfrm>
            <a:off x="3232800" y="2440125"/>
            <a:ext cx="8030086" cy="2387600"/>
          </a:xfrm>
        </p:spPr>
        <p:txBody>
          <a:bodyPr anchor="ctr" anchorCtr="0"/>
          <a:lstStyle>
            <a:lvl1pPr algn="ctr">
              <a:defRPr sz="6000" b="1" i="0" cap="all" baseline="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83119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375" y="274320"/>
            <a:ext cx="538671" cy="538671"/>
          </a:xfrm>
          <a:prstGeom prst="rect">
            <a:avLst/>
          </a:prstGeom>
        </p:spPr>
      </p:pic>
      <p:cxnSp>
        <p:nvCxnSpPr>
          <p:cNvPr id="8" name="Straight Connector 7"/>
          <p:cNvCxnSpPr/>
          <p:nvPr userDrawn="1"/>
        </p:nvCxnSpPr>
        <p:spPr>
          <a:xfrm>
            <a:off x="453294" y="6491605"/>
            <a:ext cx="11357706"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14" hasCustomPrompt="1"/>
          </p:nvPr>
        </p:nvSpPr>
        <p:spPr>
          <a:xfrm>
            <a:off x="1519311" y="274320"/>
            <a:ext cx="10259647" cy="538671"/>
          </a:xfrm>
        </p:spPr>
        <p:txBody>
          <a:bodyPr>
            <a:normAutofit/>
          </a:bodyPr>
          <a:lstStyle>
            <a:lvl1pPr marL="0" indent="0" algn="r">
              <a:buNone/>
              <a:defRPr sz="3200" b="1" i="0" cap="all" baseline="0">
                <a:solidFill>
                  <a:srgbClr val="666666"/>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0" name="Text Placeholder 2"/>
          <p:cNvSpPr>
            <a:spLocks noGrp="1"/>
          </p:cNvSpPr>
          <p:nvPr>
            <p:ph type="body" idx="15"/>
          </p:nvPr>
        </p:nvSpPr>
        <p:spPr>
          <a:xfrm>
            <a:off x="457200" y="1139483"/>
            <a:ext cx="11311128" cy="5193860"/>
          </a:xfrm>
        </p:spPr>
        <p:txBody>
          <a:bodyPr>
            <a:normAutofit/>
          </a:bodyPr>
          <a:lstStyle>
            <a:lvl1pPr marL="0" indent="0">
              <a:lnSpc>
                <a:spcPct val="100000"/>
              </a:lnSpc>
              <a:buNone/>
              <a:defRPr sz="2400" b="0" i="0">
                <a:solidFill>
                  <a:srgbClr val="666666"/>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1" name="TextBox 10"/>
          <p:cNvSpPr txBox="1"/>
          <p:nvPr userDrawn="1"/>
        </p:nvSpPr>
        <p:spPr>
          <a:xfrm>
            <a:off x="11407007" y="6538914"/>
            <a:ext cx="371952" cy="215444"/>
          </a:xfrm>
          <a:prstGeom prst="rect">
            <a:avLst/>
          </a:prstGeom>
          <a:noFill/>
        </p:spPr>
        <p:txBody>
          <a:bodyPr wrap="square" lIns="0" tIns="0" rIns="0" bIns="0" rtlCol="0" anchor="ctr" anchorCtr="0">
            <a:spAutoFit/>
          </a:bodyPr>
          <a:lstStyle/>
          <a:p>
            <a:pPr algn="ctr"/>
            <a:r>
              <a:rPr lang="en-US" sz="1400" b="0" i="0" dirty="0">
                <a:solidFill>
                  <a:srgbClr val="666666"/>
                </a:solidFill>
                <a:latin typeface="Arial" panose="020B0604020202020204" pitchFamily="34" charset="0"/>
                <a:ea typeface="NewsGotLig" charset="0"/>
                <a:cs typeface="Arial" panose="020B0604020202020204" pitchFamily="34" charset="0"/>
              </a:rPr>
              <a:t>[</a:t>
            </a:r>
            <a:r>
              <a:rPr lang="en-US" sz="1000" b="0" i="0" baseline="0" dirty="0">
                <a:solidFill>
                  <a:srgbClr val="666666"/>
                </a:solidFill>
                <a:latin typeface="Arial" panose="020B0604020202020204" pitchFamily="34" charset="0"/>
                <a:ea typeface="NewsGotLig" charset="0"/>
                <a:cs typeface="Arial" panose="020B0604020202020204" pitchFamily="34" charset="0"/>
              </a:rPr>
              <a:t> </a:t>
            </a:r>
            <a:fld id="{86011772-D562-0740-934B-5577221A3E42}" type="slidenum">
              <a:rPr lang="en-US" sz="1000" b="0" i="0" baseline="0" smtClean="0">
                <a:solidFill>
                  <a:srgbClr val="666666"/>
                </a:solidFill>
                <a:latin typeface="Arial" panose="020B0604020202020204" pitchFamily="34" charset="0"/>
                <a:ea typeface="NewsGotLig" charset="0"/>
                <a:cs typeface="Arial" panose="020B0604020202020204" pitchFamily="34" charset="0"/>
              </a:rPr>
              <a:t>‹#›</a:t>
            </a:fld>
            <a:r>
              <a:rPr lang="en-US" sz="1000" b="0" i="0" baseline="0" dirty="0">
                <a:solidFill>
                  <a:srgbClr val="666666"/>
                </a:solidFill>
                <a:latin typeface="Arial" panose="020B0604020202020204" pitchFamily="34" charset="0"/>
                <a:ea typeface="NewsGotLig" charset="0"/>
                <a:cs typeface="Arial" panose="020B0604020202020204" pitchFamily="34" charset="0"/>
              </a:rPr>
              <a:t> </a:t>
            </a:r>
            <a:r>
              <a:rPr lang="en-US" sz="1400" b="0" i="0" baseline="0" dirty="0">
                <a:solidFill>
                  <a:srgbClr val="666666"/>
                </a:solidFill>
                <a:latin typeface="Arial" panose="020B0604020202020204" pitchFamily="34" charset="0"/>
                <a:ea typeface="NewsGotLig" charset="0"/>
                <a:cs typeface="Arial" panose="020B0604020202020204" pitchFamily="34" charset="0"/>
              </a:rPr>
              <a:t>]</a:t>
            </a:r>
            <a:endParaRPr lang="en-US" sz="1400" b="0" i="0" dirty="0">
              <a:solidFill>
                <a:srgbClr val="666666"/>
              </a:solidFill>
              <a:latin typeface="Arial" panose="020B0604020202020204" pitchFamily="34" charset="0"/>
              <a:ea typeface="NewsGotLig" charset="0"/>
              <a:cs typeface="Arial" panose="020B0604020202020204" pitchFamily="34" charset="0"/>
            </a:endParaRPr>
          </a:p>
        </p:txBody>
      </p:sp>
      <p:sp>
        <p:nvSpPr>
          <p:cNvPr id="12" name="Footer Placeholder 32"/>
          <p:cNvSpPr>
            <a:spLocks noGrp="1"/>
          </p:cNvSpPr>
          <p:nvPr>
            <p:ph type="ftr" sz="quarter" idx="18"/>
          </p:nvPr>
        </p:nvSpPr>
        <p:spPr>
          <a:xfrm>
            <a:off x="453292" y="6538913"/>
            <a:ext cx="9912406" cy="182563"/>
          </a:xfrm>
        </p:spPr>
        <p:txBody>
          <a:bodyPr lIns="0"/>
          <a:lstStyle>
            <a:lvl1pPr algn="l">
              <a:defRPr sz="1000" b="0" i="0" cap="all" baseline="0">
                <a:latin typeface="Arial" panose="020B0604020202020204" pitchFamily="34" charset="0"/>
                <a:ea typeface="Arial" panose="020B0604020202020204" pitchFamily="34" charset="0"/>
                <a:cs typeface="Arial" panose="020B0604020202020204" pitchFamily="34" charset="0"/>
              </a:defRPr>
            </a:lvl1pPr>
          </a:lstStyle>
          <a:p>
            <a:r>
              <a:rPr lang="en-US" dirty="0"/>
              <a:t>NATIONAL ASSOCIATION OF MUTUAL INSURANCE COMPANIES</a:t>
            </a:r>
          </a:p>
        </p:txBody>
      </p:sp>
    </p:spTree>
    <p:extLst>
      <p:ext uri="{BB962C8B-B14F-4D97-AF65-F5344CB8AC3E}">
        <p14:creationId xmlns:p14="http://schemas.microsoft.com/office/powerpoint/2010/main" val="553197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Column:Text;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375" y="274320"/>
            <a:ext cx="538671" cy="538671"/>
          </a:xfrm>
          <a:prstGeom prst="rect">
            <a:avLst/>
          </a:prstGeom>
        </p:spPr>
      </p:pic>
      <p:cxnSp>
        <p:nvCxnSpPr>
          <p:cNvPr id="7" name="Straight Connector 6"/>
          <p:cNvCxnSpPr/>
          <p:nvPr userDrawn="1"/>
        </p:nvCxnSpPr>
        <p:spPr>
          <a:xfrm>
            <a:off x="453294" y="6491605"/>
            <a:ext cx="11357706"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15"/>
          </p:nvPr>
        </p:nvSpPr>
        <p:spPr>
          <a:xfrm>
            <a:off x="457199" y="1139483"/>
            <a:ext cx="5521569" cy="5193860"/>
          </a:xfrm>
        </p:spPr>
        <p:txBody>
          <a:bodyPr>
            <a:normAutofit/>
          </a:bodyPr>
          <a:lstStyle>
            <a:lvl1pPr marL="0" indent="0">
              <a:lnSpc>
                <a:spcPct val="100000"/>
              </a:lnSpc>
              <a:buNone/>
              <a:defRPr sz="2400" b="0" i="0">
                <a:solidFill>
                  <a:srgbClr val="666666"/>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0" name="TextBox 9"/>
          <p:cNvSpPr txBox="1"/>
          <p:nvPr userDrawn="1"/>
        </p:nvSpPr>
        <p:spPr>
          <a:xfrm>
            <a:off x="11407007" y="6538914"/>
            <a:ext cx="371952" cy="215444"/>
          </a:xfrm>
          <a:prstGeom prst="rect">
            <a:avLst/>
          </a:prstGeom>
          <a:noFill/>
        </p:spPr>
        <p:txBody>
          <a:bodyPr wrap="square" lIns="0" tIns="0" rIns="0" bIns="0" rtlCol="0" anchor="ctr" anchorCtr="0">
            <a:spAutoFit/>
          </a:bodyPr>
          <a:lstStyle/>
          <a:p>
            <a:pPr algn="ctr"/>
            <a:r>
              <a:rPr lang="en-US" sz="1400" b="0" i="0" dirty="0">
                <a:solidFill>
                  <a:srgbClr val="666666"/>
                </a:solidFill>
                <a:latin typeface="Arial" panose="020B0604020202020204" pitchFamily="34" charset="0"/>
                <a:ea typeface="NewsGotLig" charset="0"/>
                <a:cs typeface="Arial" panose="020B0604020202020204" pitchFamily="34" charset="0"/>
              </a:rPr>
              <a:t>[</a:t>
            </a:r>
            <a:r>
              <a:rPr lang="en-US" sz="1000" b="0" i="0" baseline="0" dirty="0">
                <a:solidFill>
                  <a:srgbClr val="666666"/>
                </a:solidFill>
                <a:latin typeface="Arial" panose="020B0604020202020204" pitchFamily="34" charset="0"/>
                <a:ea typeface="NewsGotLig" charset="0"/>
                <a:cs typeface="Arial" panose="020B0604020202020204" pitchFamily="34" charset="0"/>
              </a:rPr>
              <a:t> </a:t>
            </a:r>
            <a:fld id="{86011772-D562-0740-934B-5577221A3E42}" type="slidenum">
              <a:rPr lang="en-US" sz="1000" b="0" i="0" baseline="0" smtClean="0">
                <a:solidFill>
                  <a:srgbClr val="666666"/>
                </a:solidFill>
                <a:latin typeface="Arial" panose="020B0604020202020204" pitchFamily="34" charset="0"/>
                <a:ea typeface="NewsGotLig" charset="0"/>
                <a:cs typeface="Arial" panose="020B0604020202020204" pitchFamily="34" charset="0"/>
              </a:rPr>
              <a:t>‹#›</a:t>
            </a:fld>
            <a:r>
              <a:rPr lang="en-US" sz="1000" b="0" i="0" baseline="0" dirty="0">
                <a:solidFill>
                  <a:srgbClr val="666666"/>
                </a:solidFill>
                <a:latin typeface="Arial" panose="020B0604020202020204" pitchFamily="34" charset="0"/>
                <a:ea typeface="NewsGotLig" charset="0"/>
                <a:cs typeface="Arial" panose="020B0604020202020204" pitchFamily="34" charset="0"/>
              </a:rPr>
              <a:t> </a:t>
            </a:r>
            <a:r>
              <a:rPr lang="en-US" sz="1400" b="0" i="0" baseline="0" dirty="0">
                <a:solidFill>
                  <a:srgbClr val="666666"/>
                </a:solidFill>
                <a:latin typeface="Arial" panose="020B0604020202020204" pitchFamily="34" charset="0"/>
                <a:ea typeface="NewsGotLig" charset="0"/>
                <a:cs typeface="Arial" panose="020B0604020202020204" pitchFamily="34" charset="0"/>
              </a:rPr>
              <a:t>]</a:t>
            </a:r>
            <a:endParaRPr lang="en-US" sz="1400" b="0" i="0" dirty="0">
              <a:solidFill>
                <a:srgbClr val="666666"/>
              </a:solidFill>
              <a:latin typeface="Arial" panose="020B0604020202020204" pitchFamily="34" charset="0"/>
              <a:ea typeface="NewsGotLig" charset="0"/>
              <a:cs typeface="Arial" panose="020B0604020202020204" pitchFamily="34" charset="0"/>
            </a:endParaRPr>
          </a:p>
        </p:txBody>
      </p:sp>
      <p:sp>
        <p:nvSpPr>
          <p:cNvPr id="12" name="Text Placeholder 2"/>
          <p:cNvSpPr>
            <a:spLocks noGrp="1"/>
          </p:cNvSpPr>
          <p:nvPr>
            <p:ph type="body" idx="19"/>
          </p:nvPr>
        </p:nvSpPr>
        <p:spPr>
          <a:xfrm>
            <a:off x="6196818" y="1139483"/>
            <a:ext cx="5614182" cy="5193860"/>
          </a:xfrm>
        </p:spPr>
        <p:txBody>
          <a:bodyPr>
            <a:normAutofit/>
          </a:bodyPr>
          <a:lstStyle>
            <a:lvl1pPr marL="0" indent="0">
              <a:lnSpc>
                <a:spcPct val="100000"/>
              </a:lnSpc>
              <a:buNone/>
              <a:defRPr sz="2400" b="0" i="0">
                <a:solidFill>
                  <a:srgbClr val="666666"/>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4" hasCustomPrompt="1"/>
          </p:nvPr>
        </p:nvSpPr>
        <p:spPr>
          <a:xfrm>
            <a:off x="1519311" y="274320"/>
            <a:ext cx="10259647" cy="538671"/>
          </a:xfrm>
        </p:spPr>
        <p:txBody>
          <a:bodyPr>
            <a:normAutofit/>
          </a:bodyPr>
          <a:lstStyle>
            <a:lvl1pPr marL="0" indent="0" algn="r">
              <a:buNone/>
              <a:defRPr sz="3200" b="1" i="0" cap="all" baseline="0">
                <a:solidFill>
                  <a:srgbClr val="666666"/>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5" name="Footer Placeholder 32"/>
          <p:cNvSpPr>
            <a:spLocks noGrp="1"/>
          </p:cNvSpPr>
          <p:nvPr>
            <p:ph type="ftr" sz="quarter" idx="18"/>
          </p:nvPr>
        </p:nvSpPr>
        <p:spPr>
          <a:xfrm>
            <a:off x="453292" y="6538913"/>
            <a:ext cx="9912406" cy="182563"/>
          </a:xfrm>
        </p:spPr>
        <p:txBody>
          <a:bodyPr lIns="0"/>
          <a:lstStyle>
            <a:lvl1pPr algn="l">
              <a:defRPr sz="1000" b="0" i="0" cap="all" baseline="0">
                <a:latin typeface="Arial" panose="020B0604020202020204" pitchFamily="34" charset="0"/>
                <a:ea typeface="Arial" panose="020B0604020202020204" pitchFamily="34" charset="0"/>
                <a:cs typeface="Arial" panose="020B0604020202020204" pitchFamily="34" charset="0"/>
              </a:defRPr>
            </a:lvl1pPr>
          </a:lstStyle>
          <a:p>
            <a:r>
              <a:rPr lang="en-US" dirty="0"/>
              <a:t>NATIONAL ASSOCIATION OF MUTUAL INSURANCE COMPANIES</a:t>
            </a:r>
          </a:p>
        </p:txBody>
      </p:sp>
    </p:spTree>
    <p:extLst>
      <p:ext uri="{BB962C8B-B14F-4D97-AF65-F5344CB8AC3E}">
        <p14:creationId xmlns:p14="http://schemas.microsoft.com/office/powerpoint/2010/main" val="634151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Columns:Text;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375" y="274320"/>
            <a:ext cx="538671" cy="538671"/>
          </a:xfrm>
          <a:prstGeom prst="rect">
            <a:avLst/>
          </a:prstGeom>
        </p:spPr>
      </p:pic>
      <p:cxnSp>
        <p:nvCxnSpPr>
          <p:cNvPr id="6" name="Straight Connector 5"/>
          <p:cNvCxnSpPr/>
          <p:nvPr userDrawn="1"/>
        </p:nvCxnSpPr>
        <p:spPr>
          <a:xfrm>
            <a:off x="453294" y="6491605"/>
            <a:ext cx="11357706"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idx="15"/>
          </p:nvPr>
        </p:nvSpPr>
        <p:spPr>
          <a:xfrm>
            <a:off x="457199" y="1139483"/>
            <a:ext cx="5521569" cy="5193860"/>
          </a:xfrm>
        </p:spPr>
        <p:txBody>
          <a:bodyPr>
            <a:normAutofit/>
          </a:bodyPr>
          <a:lstStyle>
            <a:lvl1pPr marL="0" indent="0">
              <a:lnSpc>
                <a:spcPct val="100000"/>
              </a:lnSpc>
              <a:buNone/>
              <a:defRPr sz="2400" b="0" i="0">
                <a:solidFill>
                  <a:srgbClr val="666666"/>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9" name="TextBox 8"/>
          <p:cNvSpPr txBox="1"/>
          <p:nvPr userDrawn="1"/>
        </p:nvSpPr>
        <p:spPr>
          <a:xfrm>
            <a:off x="11407007" y="6538914"/>
            <a:ext cx="371952" cy="215444"/>
          </a:xfrm>
          <a:prstGeom prst="rect">
            <a:avLst/>
          </a:prstGeom>
          <a:noFill/>
        </p:spPr>
        <p:txBody>
          <a:bodyPr wrap="square" lIns="0" tIns="0" rIns="0" bIns="0" rtlCol="0" anchor="ctr" anchorCtr="0">
            <a:spAutoFit/>
          </a:bodyPr>
          <a:lstStyle/>
          <a:p>
            <a:pPr algn="ctr"/>
            <a:r>
              <a:rPr lang="en-US" sz="1400" b="0" i="0" dirty="0">
                <a:solidFill>
                  <a:srgbClr val="666666"/>
                </a:solidFill>
                <a:latin typeface="Arial" panose="020B0604020202020204" pitchFamily="34" charset="0"/>
                <a:ea typeface="NewsGotLig" charset="0"/>
                <a:cs typeface="Arial" panose="020B0604020202020204" pitchFamily="34" charset="0"/>
              </a:rPr>
              <a:t>[</a:t>
            </a:r>
            <a:r>
              <a:rPr lang="en-US" sz="1000" b="0" i="0" baseline="0" dirty="0">
                <a:solidFill>
                  <a:srgbClr val="666666"/>
                </a:solidFill>
                <a:latin typeface="Arial" panose="020B0604020202020204" pitchFamily="34" charset="0"/>
                <a:ea typeface="NewsGotLig" charset="0"/>
                <a:cs typeface="Arial" panose="020B0604020202020204" pitchFamily="34" charset="0"/>
              </a:rPr>
              <a:t> </a:t>
            </a:r>
            <a:fld id="{86011772-D562-0740-934B-5577221A3E42}" type="slidenum">
              <a:rPr lang="en-US" sz="1000" b="0" i="0" baseline="0" smtClean="0">
                <a:solidFill>
                  <a:srgbClr val="666666"/>
                </a:solidFill>
                <a:latin typeface="Arial" panose="020B0604020202020204" pitchFamily="34" charset="0"/>
                <a:ea typeface="NewsGotLig" charset="0"/>
                <a:cs typeface="Arial" panose="020B0604020202020204" pitchFamily="34" charset="0"/>
              </a:rPr>
              <a:t>‹#›</a:t>
            </a:fld>
            <a:r>
              <a:rPr lang="en-US" sz="1000" b="0" i="0" baseline="0" dirty="0">
                <a:solidFill>
                  <a:srgbClr val="666666"/>
                </a:solidFill>
                <a:latin typeface="Arial" panose="020B0604020202020204" pitchFamily="34" charset="0"/>
                <a:ea typeface="NewsGotLig" charset="0"/>
                <a:cs typeface="Arial" panose="020B0604020202020204" pitchFamily="34" charset="0"/>
              </a:rPr>
              <a:t> </a:t>
            </a:r>
            <a:r>
              <a:rPr lang="en-US" sz="1400" b="0" i="0" baseline="0" dirty="0">
                <a:solidFill>
                  <a:srgbClr val="666666"/>
                </a:solidFill>
                <a:latin typeface="Arial" panose="020B0604020202020204" pitchFamily="34" charset="0"/>
                <a:ea typeface="NewsGotLig" charset="0"/>
                <a:cs typeface="Arial" panose="020B0604020202020204" pitchFamily="34" charset="0"/>
              </a:rPr>
              <a:t>]</a:t>
            </a:r>
            <a:endParaRPr lang="en-US" sz="1400" b="0" i="0" dirty="0">
              <a:solidFill>
                <a:srgbClr val="666666"/>
              </a:solidFill>
              <a:latin typeface="Arial" panose="020B0604020202020204" pitchFamily="34" charset="0"/>
              <a:ea typeface="NewsGotLig" charset="0"/>
              <a:cs typeface="Arial" panose="020B0604020202020204" pitchFamily="34" charset="0"/>
            </a:endParaRPr>
          </a:p>
        </p:txBody>
      </p:sp>
      <p:sp>
        <p:nvSpPr>
          <p:cNvPr id="12" name="Picture Placeholder 7"/>
          <p:cNvSpPr>
            <a:spLocks noGrp="1"/>
          </p:cNvSpPr>
          <p:nvPr>
            <p:ph type="pic" sz="quarter" idx="11" hasCustomPrompt="1"/>
          </p:nvPr>
        </p:nvSpPr>
        <p:spPr>
          <a:xfrm>
            <a:off x="6132147" y="1139483"/>
            <a:ext cx="5655848" cy="5193860"/>
          </a:xfrm>
        </p:spPr>
        <p:txBody>
          <a:bodyPr vert="horz"/>
          <a:lstStyle>
            <a:lvl1pPr>
              <a:buClr>
                <a:schemeClr val="bg1"/>
              </a:buClr>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    </a:t>
            </a:r>
          </a:p>
        </p:txBody>
      </p:sp>
      <p:sp>
        <p:nvSpPr>
          <p:cNvPr id="13" name="Text Placeholder 2"/>
          <p:cNvSpPr>
            <a:spLocks noGrp="1"/>
          </p:cNvSpPr>
          <p:nvPr>
            <p:ph type="body" idx="14" hasCustomPrompt="1"/>
          </p:nvPr>
        </p:nvSpPr>
        <p:spPr>
          <a:xfrm>
            <a:off x="1519311" y="274320"/>
            <a:ext cx="10259647" cy="538671"/>
          </a:xfrm>
        </p:spPr>
        <p:txBody>
          <a:bodyPr>
            <a:normAutofit/>
          </a:bodyPr>
          <a:lstStyle>
            <a:lvl1pPr marL="0" indent="0" algn="r">
              <a:buNone/>
              <a:defRPr sz="3200" b="1" i="0" cap="all" baseline="0">
                <a:solidFill>
                  <a:srgbClr val="666666"/>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Footer Placeholder 32"/>
          <p:cNvSpPr>
            <a:spLocks noGrp="1"/>
          </p:cNvSpPr>
          <p:nvPr>
            <p:ph type="ftr" sz="quarter" idx="18"/>
          </p:nvPr>
        </p:nvSpPr>
        <p:spPr>
          <a:xfrm>
            <a:off x="453292" y="6538913"/>
            <a:ext cx="9912406" cy="182563"/>
          </a:xfrm>
        </p:spPr>
        <p:txBody>
          <a:bodyPr lIns="0"/>
          <a:lstStyle>
            <a:lvl1pPr algn="l">
              <a:defRPr sz="1000" b="0" i="0" cap="all" baseline="0">
                <a:latin typeface="Arial" panose="020B0604020202020204" pitchFamily="34" charset="0"/>
                <a:ea typeface="Arial" panose="020B0604020202020204" pitchFamily="34" charset="0"/>
                <a:cs typeface="Arial" panose="020B0604020202020204" pitchFamily="34" charset="0"/>
              </a:defRPr>
            </a:lvl1pPr>
          </a:lstStyle>
          <a:p>
            <a:r>
              <a:rPr lang="en-US" dirty="0"/>
              <a:t>NATIONAL ASSOCIATION OF MUTUAL INSURANCE COMPANIES</a:t>
            </a:r>
          </a:p>
        </p:txBody>
      </p:sp>
    </p:spTree>
    <p:extLst>
      <p:ext uri="{BB962C8B-B14F-4D97-AF65-F5344CB8AC3E}">
        <p14:creationId xmlns:p14="http://schemas.microsoft.com/office/powerpoint/2010/main" val="217189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375" y="274320"/>
            <a:ext cx="538671" cy="538671"/>
          </a:xfrm>
          <a:prstGeom prst="rect">
            <a:avLst/>
          </a:prstGeom>
        </p:spPr>
      </p:pic>
      <p:cxnSp>
        <p:nvCxnSpPr>
          <p:cNvPr id="6" name="Straight Connector 5"/>
          <p:cNvCxnSpPr/>
          <p:nvPr userDrawn="1"/>
        </p:nvCxnSpPr>
        <p:spPr>
          <a:xfrm>
            <a:off x="453294" y="6491605"/>
            <a:ext cx="11357706"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1407007" y="6538914"/>
            <a:ext cx="371952" cy="215444"/>
          </a:xfrm>
          <a:prstGeom prst="rect">
            <a:avLst/>
          </a:prstGeom>
          <a:noFill/>
        </p:spPr>
        <p:txBody>
          <a:bodyPr wrap="square" lIns="0" tIns="0" rIns="0" bIns="0" rtlCol="0" anchor="ctr" anchorCtr="0">
            <a:spAutoFit/>
          </a:bodyPr>
          <a:lstStyle/>
          <a:p>
            <a:pPr algn="ctr"/>
            <a:r>
              <a:rPr lang="en-US" sz="1400" b="0" i="0" dirty="0">
                <a:solidFill>
                  <a:srgbClr val="666666"/>
                </a:solidFill>
                <a:latin typeface="Arial" panose="020B0604020202020204" pitchFamily="34" charset="0"/>
                <a:ea typeface="NewsGotLig" charset="0"/>
                <a:cs typeface="Arial" panose="020B0604020202020204" pitchFamily="34" charset="0"/>
              </a:rPr>
              <a:t>[</a:t>
            </a:r>
            <a:r>
              <a:rPr lang="en-US" sz="1000" b="0" i="0" baseline="0" dirty="0">
                <a:solidFill>
                  <a:srgbClr val="666666"/>
                </a:solidFill>
                <a:latin typeface="Arial" panose="020B0604020202020204" pitchFamily="34" charset="0"/>
                <a:ea typeface="NewsGotLig" charset="0"/>
                <a:cs typeface="Arial" panose="020B0604020202020204" pitchFamily="34" charset="0"/>
              </a:rPr>
              <a:t> </a:t>
            </a:r>
            <a:fld id="{86011772-D562-0740-934B-5577221A3E42}" type="slidenum">
              <a:rPr lang="en-US" sz="1000" b="0" i="0" baseline="0" smtClean="0">
                <a:solidFill>
                  <a:srgbClr val="666666"/>
                </a:solidFill>
                <a:latin typeface="Arial" panose="020B0604020202020204" pitchFamily="34" charset="0"/>
                <a:ea typeface="NewsGotLig" charset="0"/>
                <a:cs typeface="Arial" panose="020B0604020202020204" pitchFamily="34" charset="0"/>
              </a:rPr>
              <a:t>‹#›</a:t>
            </a:fld>
            <a:r>
              <a:rPr lang="en-US" sz="1000" b="0" i="0" baseline="0" dirty="0">
                <a:solidFill>
                  <a:srgbClr val="666666"/>
                </a:solidFill>
                <a:latin typeface="Arial" panose="020B0604020202020204" pitchFamily="34" charset="0"/>
                <a:ea typeface="NewsGotLig" charset="0"/>
                <a:cs typeface="Arial" panose="020B0604020202020204" pitchFamily="34" charset="0"/>
              </a:rPr>
              <a:t> </a:t>
            </a:r>
            <a:r>
              <a:rPr lang="en-US" sz="1400" b="0" i="0" baseline="0" dirty="0">
                <a:solidFill>
                  <a:srgbClr val="666666"/>
                </a:solidFill>
                <a:latin typeface="Arial" panose="020B0604020202020204" pitchFamily="34" charset="0"/>
                <a:ea typeface="NewsGotLig" charset="0"/>
                <a:cs typeface="Arial" panose="020B0604020202020204" pitchFamily="34" charset="0"/>
              </a:rPr>
              <a:t>]</a:t>
            </a:r>
            <a:endParaRPr lang="en-US" sz="1400" b="0" i="0" dirty="0">
              <a:solidFill>
                <a:srgbClr val="666666"/>
              </a:solidFill>
              <a:latin typeface="Arial" panose="020B0604020202020204" pitchFamily="34" charset="0"/>
              <a:ea typeface="NewsGotLig" charset="0"/>
              <a:cs typeface="Arial" panose="020B0604020202020204" pitchFamily="34" charset="0"/>
            </a:endParaRPr>
          </a:p>
        </p:txBody>
      </p:sp>
      <p:sp>
        <p:nvSpPr>
          <p:cNvPr id="11" name="Table Placeholder 4"/>
          <p:cNvSpPr>
            <a:spLocks noGrp="1"/>
          </p:cNvSpPr>
          <p:nvPr>
            <p:ph type="tbl" sz="quarter" idx="10"/>
          </p:nvPr>
        </p:nvSpPr>
        <p:spPr>
          <a:xfrm>
            <a:off x="457199" y="1142999"/>
            <a:ext cx="11351683" cy="5234931"/>
          </a:xfrm>
        </p:spPr>
        <p:txBody>
          <a:bodyPr vert="horz">
            <a:normAutofit/>
          </a:bodyPr>
          <a:lstStyle>
            <a:lvl1pPr>
              <a:lnSpc>
                <a:spcPct val="100000"/>
              </a:lnSpc>
              <a:defRPr sz="24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12" name="Text Placeholder 2"/>
          <p:cNvSpPr>
            <a:spLocks noGrp="1"/>
          </p:cNvSpPr>
          <p:nvPr>
            <p:ph type="body" idx="14" hasCustomPrompt="1"/>
          </p:nvPr>
        </p:nvSpPr>
        <p:spPr>
          <a:xfrm>
            <a:off x="1519311" y="274320"/>
            <a:ext cx="10259647" cy="538671"/>
          </a:xfrm>
        </p:spPr>
        <p:txBody>
          <a:bodyPr>
            <a:normAutofit/>
          </a:bodyPr>
          <a:lstStyle>
            <a:lvl1pPr marL="0" indent="0" algn="r">
              <a:buNone/>
              <a:defRPr sz="3200" b="1" i="0" cap="all" baseline="0">
                <a:solidFill>
                  <a:srgbClr val="666666"/>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3" name="Footer Placeholder 32"/>
          <p:cNvSpPr>
            <a:spLocks noGrp="1"/>
          </p:cNvSpPr>
          <p:nvPr>
            <p:ph type="ftr" sz="quarter" idx="18"/>
          </p:nvPr>
        </p:nvSpPr>
        <p:spPr>
          <a:xfrm>
            <a:off x="453292" y="6538913"/>
            <a:ext cx="9912406" cy="182563"/>
          </a:xfrm>
        </p:spPr>
        <p:txBody>
          <a:bodyPr lIns="0"/>
          <a:lstStyle>
            <a:lvl1pPr algn="l">
              <a:defRPr sz="1000" b="0" i="0" cap="all" baseline="0">
                <a:latin typeface="Arial" panose="020B0604020202020204" pitchFamily="34" charset="0"/>
                <a:ea typeface="Arial" panose="020B0604020202020204" pitchFamily="34" charset="0"/>
                <a:cs typeface="Arial" panose="020B0604020202020204" pitchFamily="34" charset="0"/>
              </a:defRPr>
            </a:lvl1pPr>
          </a:lstStyle>
          <a:p>
            <a:r>
              <a:rPr lang="en-US" dirty="0"/>
              <a:t>NATIONAL ASSOCIATION OF MUTUAL INSURANCE COMPANIES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Quota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375" y="274320"/>
            <a:ext cx="538671" cy="538671"/>
          </a:xfrm>
          <a:prstGeom prst="rect">
            <a:avLst/>
          </a:prstGeom>
        </p:spPr>
      </p:pic>
      <p:cxnSp>
        <p:nvCxnSpPr>
          <p:cNvPr id="6" name="Straight Connector 5"/>
          <p:cNvCxnSpPr/>
          <p:nvPr userDrawn="1"/>
        </p:nvCxnSpPr>
        <p:spPr>
          <a:xfrm>
            <a:off x="453294" y="6491605"/>
            <a:ext cx="11357706"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1407007" y="6538914"/>
            <a:ext cx="371952" cy="215444"/>
          </a:xfrm>
          <a:prstGeom prst="rect">
            <a:avLst/>
          </a:prstGeom>
          <a:noFill/>
        </p:spPr>
        <p:txBody>
          <a:bodyPr wrap="square" lIns="0" tIns="0" rIns="0" bIns="0" rtlCol="0" anchor="ctr" anchorCtr="0">
            <a:spAutoFit/>
          </a:bodyPr>
          <a:lstStyle/>
          <a:p>
            <a:pPr algn="ctr"/>
            <a:r>
              <a:rPr lang="en-US" sz="1400" b="0" i="0" dirty="0">
                <a:solidFill>
                  <a:srgbClr val="666666"/>
                </a:solidFill>
                <a:latin typeface="Arial" panose="020B0604020202020204" pitchFamily="34" charset="0"/>
                <a:ea typeface="NewsGotLig" charset="0"/>
                <a:cs typeface="Arial" panose="020B0604020202020204" pitchFamily="34" charset="0"/>
              </a:rPr>
              <a:t>[</a:t>
            </a:r>
            <a:r>
              <a:rPr lang="en-US" sz="1000" b="0" i="0" baseline="0" dirty="0">
                <a:solidFill>
                  <a:srgbClr val="666666"/>
                </a:solidFill>
                <a:latin typeface="Arial" panose="020B0604020202020204" pitchFamily="34" charset="0"/>
                <a:ea typeface="NewsGotLig" charset="0"/>
                <a:cs typeface="Arial" panose="020B0604020202020204" pitchFamily="34" charset="0"/>
              </a:rPr>
              <a:t> </a:t>
            </a:r>
            <a:fld id="{86011772-D562-0740-934B-5577221A3E42}" type="slidenum">
              <a:rPr lang="en-US" sz="1000" b="0" i="0" baseline="0" smtClean="0">
                <a:solidFill>
                  <a:srgbClr val="666666"/>
                </a:solidFill>
                <a:latin typeface="Arial" panose="020B0604020202020204" pitchFamily="34" charset="0"/>
                <a:ea typeface="NewsGotLig" charset="0"/>
                <a:cs typeface="Arial" panose="020B0604020202020204" pitchFamily="34" charset="0"/>
              </a:rPr>
              <a:t>‹#›</a:t>
            </a:fld>
            <a:r>
              <a:rPr lang="en-US" sz="1000" b="0" i="0" baseline="0" dirty="0">
                <a:solidFill>
                  <a:srgbClr val="666666"/>
                </a:solidFill>
                <a:latin typeface="Arial" panose="020B0604020202020204" pitchFamily="34" charset="0"/>
                <a:ea typeface="NewsGotLig" charset="0"/>
                <a:cs typeface="Arial" panose="020B0604020202020204" pitchFamily="34" charset="0"/>
              </a:rPr>
              <a:t> </a:t>
            </a:r>
            <a:r>
              <a:rPr lang="en-US" sz="1400" b="0" i="0" baseline="0" dirty="0">
                <a:solidFill>
                  <a:srgbClr val="666666"/>
                </a:solidFill>
                <a:latin typeface="Arial" panose="020B0604020202020204" pitchFamily="34" charset="0"/>
                <a:ea typeface="NewsGotLig" charset="0"/>
                <a:cs typeface="Arial" panose="020B0604020202020204" pitchFamily="34" charset="0"/>
              </a:rPr>
              <a:t>]</a:t>
            </a:r>
            <a:endParaRPr lang="en-US" sz="1400" b="0" i="0" dirty="0">
              <a:solidFill>
                <a:srgbClr val="666666"/>
              </a:solidFill>
              <a:latin typeface="Arial" panose="020B0604020202020204" pitchFamily="34" charset="0"/>
              <a:ea typeface="NewsGotLig" charset="0"/>
              <a:cs typeface="Arial" panose="020B0604020202020204" pitchFamily="34" charset="0"/>
            </a:endParaRPr>
          </a:p>
        </p:txBody>
      </p:sp>
      <p:sp>
        <p:nvSpPr>
          <p:cNvPr id="12" name="Text Placeholder 2"/>
          <p:cNvSpPr>
            <a:spLocks noGrp="1"/>
          </p:cNvSpPr>
          <p:nvPr>
            <p:ph type="body" idx="15"/>
          </p:nvPr>
        </p:nvSpPr>
        <p:spPr>
          <a:xfrm>
            <a:off x="1519311" y="2321170"/>
            <a:ext cx="9228406" cy="1892104"/>
          </a:xfrm>
        </p:spPr>
        <p:txBody>
          <a:bodyPr anchor="ctr">
            <a:normAutofit/>
          </a:bodyPr>
          <a:lstStyle>
            <a:lvl1pPr marL="0" indent="0" algn="ctr">
              <a:lnSpc>
                <a:spcPct val="100000"/>
              </a:lnSpc>
              <a:buNone/>
              <a:defRPr sz="2800" b="0" i="0">
                <a:solidFill>
                  <a:srgbClr val="33B3CC"/>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3" name="Shape 28"/>
          <p:cNvSpPr txBox="1"/>
          <p:nvPr userDrawn="1"/>
        </p:nvSpPr>
        <p:spPr>
          <a:xfrm>
            <a:off x="1010106" y="1812683"/>
            <a:ext cx="1957200" cy="653699"/>
          </a:xfrm>
          <a:prstGeom prst="rect">
            <a:avLst/>
          </a:prstGeom>
          <a:noFill/>
          <a:ln>
            <a:noFill/>
          </a:ln>
        </p:spPr>
        <p:txBody>
          <a:bodyPr lIns="91425" tIns="91425" rIns="91425" bIns="91425" anchor="t" anchorCtr="0">
            <a:noAutofit/>
          </a:bodyPr>
          <a:lstStyle/>
          <a:p>
            <a:pPr>
              <a:spcBef>
                <a:spcPts val="0"/>
              </a:spcBef>
              <a:buNone/>
            </a:pPr>
            <a:r>
              <a:rPr lang="en" sz="7200" b="1" i="0" dirty="0">
                <a:solidFill>
                  <a:srgbClr val="33B3CC"/>
                </a:solidFill>
                <a:latin typeface="Arial" panose="020B0604020202020204" pitchFamily="34" charset="0"/>
                <a:ea typeface="Arial Rounded MT Bold" charset="0"/>
                <a:cs typeface="Arial" panose="020B0604020202020204" pitchFamily="34" charset="0"/>
                <a:sym typeface="Montserrat"/>
              </a:rPr>
              <a:t>“</a:t>
            </a:r>
          </a:p>
        </p:txBody>
      </p:sp>
      <p:sp>
        <p:nvSpPr>
          <p:cNvPr id="14" name="Shape 28"/>
          <p:cNvSpPr txBox="1"/>
          <p:nvPr userDrawn="1"/>
        </p:nvSpPr>
        <p:spPr>
          <a:xfrm rot="10800000">
            <a:off x="9299722" y="4068062"/>
            <a:ext cx="1957200" cy="653699"/>
          </a:xfrm>
          <a:prstGeom prst="rect">
            <a:avLst/>
          </a:prstGeom>
          <a:noFill/>
          <a:ln>
            <a:noFill/>
          </a:ln>
        </p:spPr>
        <p:txBody>
          <a:bodyPr lIns="91425" tIns="91425" rIns="91425" bIns="91425" anchor="t" anchorCtr="0">
            <a:noAutofit/>
          </a:bodyPr>
          <a:lstStyle/>
          <a:p>
            <a:pPr>
              <a:spcBef>
                <a:spcPts val="0"/>
              </a:spcBef>
              <a:buNone/>
            </a:pPr>
            <a:r>
              <a:rPr lang="en" sz="7200" b="1" i="0" dirty="0">
                <a:solidFill>
                  <a:srgbClr val="33B3CC"/>
                </a:solidFill>
                <a:latin typeface="Arial" panose="020B0604020202020204" pitchFamily="34" charset="0"/>
                <a:ea typeface="Arial Rounded MT Bold" charset="0"/>
                <a:cs typeface="Arial" panose="020B0604020202020204" pitchFamily="34" charset="0"/>
                <a:sym typeface="Montserrat"/>
              </a:rPr>
              <a:t>“</a:t>
            </a:r>
          </a:p>
        </p:txBody>
      </p:sp>
      <p:sp>
        <p:nvSpPr>
          <p:cNvPr id="11" name="Footer Placeholder 32"/>
          <p:cNvSpPr>
            <a:spLocks noGrp="1"/>
          </p:cNvSpPr>
          <p:nvPr>
            <p:ph type="ftr" sz="quarter" idx="18"/>
          </p:nvPr>
        </p:nvSpPr>
        <p:spPr>
          <a:xfrm>
            <a:off x="453292" y="6538913"/>
            <a:ext cx="9912406" cy="182563"/>
          </a:xfrm>
        </p:spPr>
        <p:txBody>
          <a:bodyPr lIns="0"/>
          <a:lstStyle>
            <a:lvl1pPr algn="l">
              <a:defRPr sz="1000" b="0" i="0" cap="all" baseline="0">
                <a:latin typeface="Arial" panose="020B0604020202020204" pitchFamily="34" charset="0"/>
                <a:ea typeface="Arial" panose="020B0604020202020204" pitchFamily="34" charset="0"/>
                <a:cs typeface="Arial" panose="020B0604020202020204" pitchFamily="34" charset="0"/>
              </a:defRPr>
            </a:lvl1pPr>
          </a:lstStyle>
          <a:p>
            <a:r>
              <a:rPr lang="en-US" dirty="0"/>
              <a:t>NATIONAL ASSOCIATION OF MUTUAL INSURANCE COMPANIES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Grey New Section">
    <p:spTree>
      <p:nvGrpSpPr>
        <p:cNvPr id="1" name=""/>
        <p:cNvGrpSpPr/>
        <p:nvPr/>
      </p:nvGrpSpPr>
      <p:grpSpPr>
        <a:xfrm>
          <a:off x="0" y="0"/>
          <a:ext cx="0" cy="0"/>
          <a:chOff x="0" y="0"/>
          <a:chExt cx="0" cy="0"/>
        </a:xfrm>
      </p:grpSpPr>
      <p:sp>
        <p:nvSpPr>
          <p:cNvPr id="8" name="Rectangle 7"/>
          <p:cNvSpPr/>
          <p:nvPr userDrawn="1"/>
        </p:nvSpPr>
        <p:spPr>
          <a:xfrm>
            <a:off x="-1" y="5542670"/>
            <a:ext cx="12192001" cy="1321847"/>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 </a:t>
            </a:r>
          </a:p>
        </p:txBody>
      </p:sp>
      <p:sp>
        <p:nvSpPr>
          <p:cNvPr id="10" name="Text Placeholder 2"/>
          <p:cNvSpPr>
            <a:spLocks noGrp="1"/>
          </p:cNvSpPr>
          <p:nvPr>
            <p:ph type="body" idx="14" hasCustomPrompt="1"/>
          </p:nvPr>
        </p:nvSpPr>
        <p:spPr>
          <a:xfrm>
            <a:off x="453292" y="5542670"/>
            <a:ext cx="11355590" cy="1315330"/>
          </a:xfrm>
        </p:spPr>
        <p:txBody>
          <a:bodyPr anchor="ctr">
            <a:normAutofit/>
          </a:bodyPr>
          <a:lstStyle>
            <a:lvl1pPr marL="0" indent="0" algn="ctr">
              <a:buNone/>
              <a:defRPr sz="4400" b="0" i="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Picture Placeholder 15"/>
          <p:cNvSpPr>
            <a:spLocks noGrp="1"/>
          </p:cNvSpPr>
          <p:nvPr>
            <p:ph type="pic" sz="quarter" idx="18"/>
          </p:nvPr>
        </p:nvSpPr>
        <p:spPr>
          <a:xfrm>
            <a:off x="-1" y="0"/>
            <a:ext cx="12192001" cy="5542670"/>
          </a:xfrm>
        </p:spPr>
        <p:txBody>
          <a:bodyPr/>
          <a:lstStyle>
            <a:lvl1pPr>
              <a:defRPr>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137153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ue New Section">
    <p:spTree>
      <p:nvGrpSpPr>
        <p:cNvPr id="1" name=""/>
        <p:cNvGrpSpPr/>
        <p:nvPr/>
      </p:nvGrpSpPr>
      <p:grpSpPr>
        <a:xfrm>
          <a:off x="0" y="0"/>
          <a:ext cx="0" cy="0"/>
          <a:chOff x="0" y="0"/>
          <a:chExt cx="0" cy="0"/>
        </a:xfrm>
      </p:grpSpPr>
      <p:sp>
        <p:nvSpPr>
          <p:cNvPr id="8" name="Rectangle 7"/>
          <p:cNvSpPr/>
          <p:nvPr userDrawn="1"/>
        </p:nvSpPr>
        <p:spPr>
          <a:xfrm>
            <a:off x="-1" y="5542670"/>
            <a:ext cx="12192001" cy="1321847"/>
          </a:xfrm>
          <a:prstGeom prst="rect">
            <a:avLst/>
          </a:prstGeom>
          <a:solidFill>
            <a:srgbClr val="33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 </a:t>
            </a:r>
          </a:p>
        </p:txBody>
      </p:sp>
      <p:sp>
        <p:nvSpPr>
          <p:cNvPr id="10" name="Text Placeholder 2"/>
          <p:cNvSpPr>
            <a:spLocks noGrp="1"/>
          </p:cNvSpPr>
          <p:nvPr>
            <p:ph type="body" idx="14" hasCustomPrompt="1"/>
          </p:nvPr>
        </p:nvSpPr>
        <p:spPr>
          <a:xfrm>
            <a:off x="453292" y="5542670"/>
            <a:ext cx="11355590" cy="1315330"/>
          </a:xfrm>
        </p:spPr>
        <p:txBody>
          <a:bodyPr anchor="ctr">
            <a:normAutofit/>
          </a:bodyPr>
          <a:lstStyle>
            <a:lvl1pPr marL="0" indent="0" algn="ctr">
              <a:buNone/>
              <a:defRPr sz="4400" b="0" i="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Picture Placeholder 15"/>
          <p:cNvSpPr>
            <a:spLocks noGrp="1"/>
          </p:cNvSpPr>
          <p:nvPr>
            <p:ph type="pic" sz="quarter" idx="18"/>
          </p:nvPr>
        </p:nvSpPr>
        <p:spPr>
          <a:xfrm>
            <a:off x="-1" y="0"/>
            <a:ext cx="12192001" cy="5542670"/>
          </a:xfrm>
        </p:spPr>
        <p:txBody>
          <a:bodyPr/>
          <a:lstStyle>
            <a:lvl1pPr>
              <a:defRPr>
                <a:latin typeface="Arial" panose="020B0604020202020204" pitchFamily="34" charset="0"/>
                <a:cs typeface="Arial" panose="020B0604020202020204" pitchFamily="34" charset="0"/>
              </a:defRPr>
            </a:lvl1pPr>
          </a:lstStyle>
          <a:p>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Grey title &amp; Layout">
    <p:spTree>
      <p:nvGrpSpPr>
        <p:cNvPr id="1" name=""/>
        <p:cNvGrpSpPr/>
        <p:nvPr/>
      </p:nvGrpSpPr>
      <p:grpSpPr>
        <a:xfrm>
          <a:off x="0" y="0"/>
          <a:ext cx="0" cy="0"/>
          <a:chOff x="0" y="0"/>
          <a:chExt cx="0" cy="0"/>
        </a:xfrm>
      </p:grpSpPr>
      <p:sp>
        <p:nvSpPr>
          <p:cNvPr id="9" name="Rectangle 8"/>
          <p:cNvSpPr/>
          <p:nvPr userDrawn="1"/>
        </p:nvSpPr>
        <p:spPr>
          <a:xfrm>
            <a:off x="-9524" y="1"/>
            <a:ext cx="12198096" cy="686451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sp>
        <p:nvSpPr>
          <p:cNvPr id="11" name="Text Placeholder 2"/>
          <p:cNvSpPr>
            <a:spLocks noGrp="1"/>
          </p:cNvSpPr>
          <p:nvPr>
            <p:ph type="body" idx="15"/>
          </p:nvPr>
        </p:nvSpPr>
        <p:spPr>
          <a:xfrm>
            <a:off x="457200" y="1143000"/>
            <a:ext cx="11311128" cy="5193860"/>
          </a:xfrm>
        </p:spPr>
        <p:txBody>
          <a:bodyPr>
            <a:normAutofit/>
          </a:bodyPr>
          <a:lstStyle>
            <a:lvl1pPr marL="0" indent="0">
              <a:buNone/>
              <a:defRPr sz="24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5" name="Text Placeholder 2"/>
          <p:cNvSpPr>
            <a:spLocks noGrp="1"/>
          </p:cNvSpPr>
          <p:nvPr>
            <p:ph type="body" idx="18" hasCustomPrompt="1"/>
          </p:nvPr>
        </p:nvSpPr>
        <p:spPr>
          <a:xfrm>
            <a:off x="1519311" y="274320"/>
            <a:ext cx="10259647"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0"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1685025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Text;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375" y="274320"/>
            <a:ext cx="538671" cy="538671"/>
          </a:xfrm>
          <a:prstGeom prst="rect">
            <a:avLst/>
          </a:prstGeom>
        </p:spPr>
      </p:pic>
      <p:cxnSp>
        <p:nvCxnSpPr>
          <p:cNvPr id="7" name="Straight Connector 6"/>
          <p:cNvCxnSpPr/>
          <p:nvPr userDrawn="1"/>
        </p:nvCxnSpPr>
        <p:spPr>
          <a:xfrm>
            <a:off x="453294" y="6491605"/>
            <a:ext cx="11357706"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15"/>
          </p:nvPr>
        </p:nvSpPr>
        <p:spPr>
          <a:xfrm>
            <a:off x="457199" y="1139483"/>
            <a:ext cx="5521569" cy="5193860"/>
          </a:xfrm>
        </p:spPr>
        <p:txBody>
          <a:bodyPr>
            <a:normAutofit/>
          </a:bodyPr>
          <a:lstStyle>
            <a:lvl1pPr marL="0" indent="0">
              <a:lnSpc>
                <a:spcPct val="100000"/>
              </a:lnSpc>
              <a:buNone/>
              <a:defRPr sz="2400" b="0" i="0">
                <a:solidFill>
                  <a:srgbClr val="666666"/>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0" name="TextBox 9"/>
          <p:cNvSpPr txBox="1"/>
          <p:nvPr userDrawn="1"/>
        </p:nvSpPr>
        <p:spPr>
          <a:xfrm>
            <a:off x="11407007" y="6538914"/>
            <a:ext cx="371952" cy="215444"/>
          </a:xfrm>
          <a:prstGeom prst="rect">
            <a:avLst/>
          </a:prstGeom>
          <a:noFill/>
        </p:spPr>
        <p:txBody>
          <a:bodyPr wrap="square" lIns="0" tIns="0" rIns="0" bIns="0" rtlCol="0" anchor="ctr" anchorCtr="0">
            <a:spAutoFit/>
          </a:bodyPr>
          <a:lstStyle/>
          <a:p>
            <a:pPr algn="ctr"/>
            <a:r>
              <a:rPr lang="en-US" sz="1400" b="0" i="0" dirty="0">
                <a:solidFill>
                  <a:srgbClr val="666666"/>
                </a:solidFill>
                <a:latin typeface="NewsGotLig" charset="0"/>
                <a:ea typeface="NewsGotLig" charset="0"/>
                <a:cs typeface="NewsGotLig" charset="0"/>
              </a:rPr>
              <a:t>[</a:t>
            </a:r>
            <a:r>
              <a:rPr lang="en-US" sz="1000" b="0" i="0" baseline="0" dirty="0">
                <a:solidFill>
                  <a:srgbClr val="666666"/>
                </a:solidFill>
                <a:latin typeface="NewsGotLig" charset="0"/>
                <a:ea typeface="NewsGotLig" charset="0"/>
                <a:cs typeface="NewsGotLig" charset="0"/>
              </a:rPr>
              <a:t> </a:t>
            </a:r>
            <a:fld id="{86011772-D562-0740-934B-5577221A3E42}" type="slidenum">
              <a:rPr lang="en-US" sz="1000" b="0" i="0" baseline="0" smtClean="0">
                <a:solidFill>
                  <a:srgbClr val="666666"/>
                </a:solidFill>
                <a:latin typeface="NewsGotLig" charset="0"/>
                <a:ea typeface="NewsGotLig" charset="0"/>
                <a:cs typeface="NewsGotLig" charset="0"/>
              </a:rPr>
              <a:t>‹#›</a:t>
            </a:fld>
            <a:r>
              <a:rPr lang="en-US" sz="1000" b="0" i="0" baseline="0" dirty="0">
                <a:solidFill>
                  <a:srgbClr val="666666"/>
                </a:solidFill>
                <a:latin typeface="NewsGotLig" charset="0"/>
                <a:ea typeface="NewsGotLig" charset="0"/>
                <a:cs typeface="NewsGotLig" charset="0"/>
              </a:rPr>
              <a:t> </a:t>
            </a:r>
            <a:r>
              <a:rPr lang="en-US" sz="1400" b="0" i="0" baseline="0" dirty="0">
                <a:solidFill>
                  <a:srgbClr val="666666"/>
                </a:solidFill>
                <a:latin typeface="NewsGotLig" charset="0"/>
                <a:ea typeface="NewsGotLig" charset="0"/>
                <a:cs typeface="NewsGotLig" charset="0"/>
              </a:rPr>
              <a:t>]</a:t>
            </a:r>
            <a:endParaRPr lang="en-US" sz="1400" b="0" i="0" dirty="0">
              <a:solidFill>
                <a:srgbClr val="666666"/>
              </a:solidFill>
              <a:latin typeface="NewsGotLig" charset="0"/>
              <a:ea typeface="NewsGotLig" charset="0"/>
              <a:cs typeface="NewsGotLig" charset="0"/>
            </a:endParaRPr>
          </a:p>
        </p:txBody>
      </p:sp>
      <p:sp>
        <p:nvSpPr>
          <p:cNvPr id="12" name="Text Placeholder 2"/>
          <p:cNvSpPr>
            <a:spLocks noGrp="1"/>
          </p:cNvSpPr>
          <p:nvPr>
            <p:ph type="body" idx="19"/>
          </p:nvPr>
        </p:nvSpPr>
        <p:spPr>
          <a:xfrm>
            <a:off x="6196818" y="1139483"/>
            <a:ext cx="5614182" cy="5193860"/>
          </a:xfrm>
        </p:spPr>
        <p:txBody>
          <a:bodyPr>
            <a:normAutofit/>
          </a:bodyPr>
          <a:lstStyle>
            <a:lvl1pPr marL="0" indent="0">
              <a:lnSpc>
                <a:spcPct val="100000"/>
              </a:lnSpc>
              <a:buNone/>
              <a:defRPr sz="2400" b="0" i="0">
                <a:solidFill>
                  <a:srgbClr val="666666"/>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4" hasCustomPrompt="1"/>
          </p:nvPr>
        </p:nvSpPr>
        <p:spPr>
          <a:xfrm>
            <a:off x="1519311" y="274320"/>
            <a:ext cx="10259647" cy="538671"/>
          </a:xfrm>
        </p:spPr>
        <p:txBody>
          <a:bodyPr>
            <a:normAutofit/>
          </a:bodyPr>
          <a:lstStyle>
            <a:lvl1pPr marL="0" indent="0" algn="r">
              <a:buNone/>
              <a:defRPr sz="3200" b="1" i="0" cap="all" baseline="0">
                <a:solidFill>
                  <a:srgbClr val="666666"/>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5" name="Footer Placeholder 32"/>
          <p:cNvSpPr>
            <a:spLocks noGrp="1"/>
          </p:cNvSpPr>
          <p:nvPr>
            <p:ph type="ftr" sz="quarter" idx="18"/>
          </p:nvPr>
        </p:nvSpPr>
        <p:spPr>
          <a:xfrm>
            <a:off x="453292" y="6538913"/>
            <a:ext cx="9912406" cy="182563"/>
          </a:xfrm>
        </p:spPr>
        <p:txBody>
          <a:bodyPr lIns="0"/>
          <a:lstStyle>
            <a:lvl1pPr algn="l">
              <a:defRPr sz="1000" b="0" i="0" cap="all" baseline="0">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7210193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Grey 2 Column:Text;Text">
    <p:spTree>
      <p:nvGrpSpPr>
        <p:cNvPr id="1" name=""/>
        <p:cNvGrpSpPr/>
        <p:nvPr/>
      </p:nvGrpSpPr>
      <p:grpSpPr>
        <a:xfrm>
          <a:off x="0" y="0"/>
          <a:ext cx="0" cy="0"/>
          <a:chOff x="0" y="0"/>
          <a:chExt cx="0" cy="0"/>
        </a:xfrm>
      </p:grpSpPr>
      <p:sp>
        <p:nvSpPr>
          <p:cNvPr id="9" name="Rectangle 8"/>
          <p:cNvSpPr/>
          <p:nvPr userDrawn="1"/>
        </p:nvSpPr>
        <p:spPr>
          <a:xfrm>
            <a:off x="-9524" y="1"/>
            <a:ext cx="12198096" cy="686451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0" name="Text Placeholder 2"/>
          <p:cNvSpPr>
            <a:spLocks noGrp="1"/>
          </p:cNvSpPr>
          <p:nvPr>
            <p:ph type="body" idx="15"/>
          </p:nvPr>
        </p:nvSpPr>
        <p:spPr>
          <a:xfrm>
            <a:off x="457199" y="1139483"/>
            <a:ext cx="5521569" cy="5193860"/>
          </a:xfrm>
        </p:spPr>
        <p:txBody>
          <a:bodyPr>
            <a:normAutofit/>
          </a:bodyPr>
          <a:lstStyle>
            <a:lvl1pPr marL="0" indent="0">
              <a:lnSpc>
                <a:spcPct val="100000"/>
              </a:lnSpc>
              <a:buNone/>
              <a:defRPr sz="24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6" name="Text Placeholder 2"/>
          <p:cNvSpPr>
            <a:spLocks noGrp="1"/>
          </p:cNvSpPr>
          <p:nvPr>
            <p:ph type="body" idx="19"/>
          </p:nvPr>
        </p:nvSpPr>
        <p:spPr>
          <a:xfrm>
            <a:off x="6196818" y="1139483"/>
            <a:ext cx="5614182" cy="5193860"/>
          </a:xfrm>
        </p:spPr>
        <p:txBody>
          <a:bodyPr>
            <a:normAutofit/>
          </a:bodyPr>
          <a:lstStyle>
            <a:lvl1pPr marL="0" indent="0">
              <a:lnSpc>
                <a:spcPct val="100000"/>
              </a:lnSpc>
              <a:buNone/>
              <a:defRPr sz="24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5" name="Text Placeholder 2"/>
          <p:cNvSpPr>
            <a:spLocks noGrp="1"/>
          </p:cNvSpPr>
          <p:nvPr>
            <p:ph type="body" idx="18" hasCustomPrompt="1"/>
          </p:nvPr>
        </p:nvSpPr>
        <p:spPr>
          <a:xfrm>
            <a:off x="1519311" y="274320"/>
            <a:ext cx="10259647"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7" name="Footer Placeholder 32"/>
          <p:cNvSpPr>
            <a:spLocks noGrp="1"/>
          </p:cNvSpPr>
          <p:nvPr>
            <p:ph type="ftr" sz="quarter" idx="20"/>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Grey 2 Column: Text;Image ">
    <p:spTree>
      <p:nvGrpSpPr>
        <p:cNvPr id="1" name=""/>
        <p:cNvGrpSpPr/>
        <p:nvPr/>
      </p:nvGrpSpPr>
      <p:grpSpPr>
        <a:xfrm>
          <a:off x="0" y="0"/>
          <a:ext cx="0" cy="0"/>
          <a:chOff x="0" y="0"/>
          <a:chExt cx="0" cy="0"/>
        </a:xfrm>
      </p:grpSpPr>
      <p:sp>
        <p:nvSpPr>
          <p:cNvPr id="9" name="Rectangle 8"/>
          <p:cNvSpPr/>
          <p:nvPr userDrawn="1"/>
        </p:nvSpPr>
        <p:spPr>
          <a:xfrm>
            <a:off x="-9524" y="1"/>
            <a:ext cx="12198096" cy="686451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0" name="Text Placeholder 2"/>
          <p:cNvSpPr>
            <a:spLocks noGrp="1"/>
          </p:cNvSpPr>
          <p:nvPr>
            <p:ph type="body" idx="15"/>
          </p:nvPr>
        </p:nvSpPr>
        <p:spPr>
          <a:xfrm>
            <a:off x="457199" y="1139483"/>
            <a:ext cx="5521569" cy="5193860"/>
          </a:xfrm>
        </p:spPr>
        <p:txBody>
          <a:bodyPr>
            <a:normAutofit/>
          </a:bodyPr>
          <a:lstStyle>
            <a:lvl1pPr marL="0" indent="0">
              <a:lnSpc>
                <a:spcPct val="100000"/>
              </a:lnSpc>
              <a:buNone/>
              <a:defRPr sz="24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1" name="Picture Placeholder 7"/>
          <p:cNvSpPr>
            <a:spLocks noGrp="1"/>
          </p:cNvSpPr>
          <p:nvPr>
            <p:ph type="pic" sz="quarter" idx="11" hasCustomPrompt="1"/>
          </p:nvPr>
        </p:nvSpPr>
        <p:spPr>
          <a:xfrm>
            <a:off x="6132147" y="1139483"/>
            <a:ext cx="5655848" cy="5193860"/>
          </a:xfrm>
        </p:spPr>
        <p:txBody>
          <a:bodyPr vert="horz"/>
          <a:lstStyle>
            <a:lvl1pPr>
              <a:buClr>
                <a:schemeClr val="bg1"/>
              </a:buClr>
              <a:defRPr>
                <a:solidFill>
                  <a:schemeClr val="bg1"/>
                </a:solidFill>
                <a:latin typeface="Helvetica" charset="0"/>
                <a:ea typeface="Helvetica" charset="0"/>
                <a:cs typeface="Helvetica" charset="0"/>
              </a:defRPr>
            </a:lvl1pPr>
          </a:lstStyle>
          <a:p>
            <a:r>
              <a:rPr lang="en-US" dirty="0"/>
              <a:t>    </a:t>
            </a:r>
          </a:p>
        </p:txBody>
      </p:sp>
      <p:sp>
        <p:nvSpPr>
          <p:cNvPr id="15" name="Text Placeholder 2"/>
          <p:cNvSpPr>
            <a:spLocks noGrp="1"/>
          </p:cNvSpPr>
          <p:nvPr>
            <p:ph type="body" idx="18" hasCustomPrompt="1"/>
          </p:nvPr>
        </p:nvSpPr>
        <p:spPr>
          <a:xfrm>
            <a:off x="1519311" y="274320"/>
            <a:ext cx="10259647"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7"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Grey Table">
    <p:spTree>
      <p:nvGrpSpPr>
        <p:cNvPr id="1" name=""/>
        <p:cNvGrpSpPr/>
        <p:nvPr/>
      </p:nvGrpSpPr>
      <p:grpSpPr>
        <a:xfrm>
          <a:off x="0" y="0"/>
          <a:ext cx="0" cy="0"/>
          <a:chOff x="0" y="0"/>
          <a:chExt cx="0" cy="0"/>
        </a:xfrm>
      </p:grpSpPr>
      <p:sp>
        <p:nvSpPr>
          <p:cNvPr id="9" name="Rectangle 8"/>
          <p:cNvSpPr/>
          <p:nvPr userDrawn="1"/>
        </p:nvSpPr>
        <p:spPr>
          <a:xfrm>
            <a:off x="-6096" y="3517"/>
            <a:ext cx="12198096" cy="686451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0" name="Table Placeholder 4"/>
          <p:cNvSpPr>
            <a:spLocks noGrp="1"/>
          </p:cNvSpPr>
          <p:nvPr>
            <p:ph type="tbl" sz="quarter" idx="10"/>
          </p:nvPr>
        </p:nvSpPr>
        <p:spPr>
          <a:xfrm>
            <a:off x="457199" y="1142999"/>
            <a:ext cx="11351683" cy="5234931"/>
          </a:xfrm>
        </p:spPr>
        <p:txBody>
          <a:bodyPr vert="horz">
            <a:normAutofit/>
          </a:bodyPr>
          <a:lstStyle>
            <a:lvl1pPr>
              <a:lnSpc>
                <a:spcPct val="100000"/>
              </a:lnSpc>
              <a:defRPr sz="2400" b="0" i="0">
                <a:solidFill>
                  <a:schemeClr val="bg1"/>
                </a:solidFill>
                <a:latin typeface="NewsGotMed" charset="0"/>
                <a:ea typeface="NewsGotMed" charset="0"/>
                <a:cs typeface="NewsGotMed" charset="0"/>
              </a:defRPr>
            </a:lvl1pPr>
          </a:lstStyle>
          <a:p>
            <a:endParaRPr lang="en-US" dirty="0"/>
          </a:p>
        </p:txBody>
      </p:sp>
      <p:sp>
        <p:nvSpPr>
          <p:cNvPr id="15" name="Text Placeholder 2"/>
          <p:cNvSpPr>
            <a:spLocks noGrp="1"/>
          </p:cNvSpPr>
          <p:nvPr>
            <p:ph type="body" idx="18" hasCustomPrompt="1"/>
          </p:nvPr>
        </p:nvSpPr>
        <p:spPr>
          <a:xfrm>
            <a:off x="1519311" y="274320"/>
            <a:ext cx="10259647"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6"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Grey Quotation">
    <p:spTree>
      <p:nvGrpSpPr>
        <p:cNvPr id="1" name=""/>
        <p:cNvGrpSpPr/>
        <p:nvPr/>
      </p:nvGrpSpPr>
      <p:grpSpPr>
        <a:xfrm>
          <a:off x="0" y="0"/>
          <a:ext cx="0" cy="0"/>
          <a:chOff x="0" y="0"/>
          <a:chExt cx="0" cy="0"/>
        </a:xfrm>
      </p:grpSpPr>
      <p:sp>
        <p:nvSpPr>
          <p:cNvPr id="9" name="Rectangle 8"/>
          <p:cNvSpPr/>
          <p:nvPr userDrawn="1"/>
        </p:nvSpPr>
        <p:spPr>
          <a:xfrm>
            <a:off x="-9524" y="1"/>
            <a:ext cx="12198096" cy="686451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0" name="Text Placeholder 2"/>
          <p:cNvSpPr>
            <a:spLocks noGrp="1"/>
          </p:cNvSpPr>
          <p:nvPr>
            <p:ph type="body" idx="15"/>
          </p:nvPr>
        </p:nvSpPr>
        <p:spPr>
          <a:xfrm>
            <a:off x="1519311" y="2321170"/>
            <a:ext cx="9228406" cy="1892104"/>
          </a:xfrm>
          <a:ln>
            <a:noFill/>
          </a:ln>
        </p:spPr>
        <p:txBody>
          <a:bodyPr anchor="ctr">
            <a:normAutofit/>
          </a:bodyPr>
          <a:lstStyle>
            <a:lvl1pPr marL="0" indent="0" algn="ctr">
              <a:lnSpc>
                <a:spcPct val="100000"/>
              </a:lnSpc>
              <a:buNone/>
              <a:defRPr sz="2800" b="0" i="0">
                <a:solidFill>
                  <a:schemeClr val="bg1"/>
                </a:solidFill>
                <a:latin typeface="NewsGotDem" charset="0"/>
                <a:ea typeface="NewsGotDem" charset="0"/>
                <a:cs typeface="NewsGotDem"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6" name="Shape 28"/>
          <p:cNvSpPr txBox="1"/>
          <p:nvPr userDrawn="1"/>
        </p:nvSpPr>
        <p:spPr>
          <a:xfrm>
            <a:off x="1010106" y="1812683"/>
            <a:ext cx="1957200" cy="653699"/>
          </a:xfrm>
          <a:prstGeom prst="rect">
            <a:avLst/>
          </a:prstGeom>
          <a:noFill/>
          <a:ln>
            <a:noFill/>
          </a:ln>
        </p:spPr>
        <p:txBody>
          <a:bodyPr lIns="91425" tIns="91425" rIns="91425" bIns="91425" anchor="t" anchorCtr="0">
            <a:noAutofit/>
          </a:bodyPr>
          <a:lstStyle/>
          <a:p>
            <a:pPr>
              <a:spcBef>
                <a:spcPts val="0"/>
              </a:spcBef>
              <a:buNone/>
            </a:pPr>
            <a:r>
              <a:rPr lang="en" sz="7200" b="1" i="0" dirty="0">
                <a:solidFill>
                  <a:schemeClr val="bg1"/>
                </a:solidFill>
                <a:latin typeface="Arial Rounded MT Bold" charset="0"/>
                <a:ea typeface="Arial Rounded MT Bold" charset="0"/>
                <a:cs typeface="Arial Rounded MT Bold" charset="0"/>
                <a:sym typeface="Montserrat"/>
              </a:rPr>
              <a:t>“</a:t>
            </a:r>
          </a:p>
        </p:txBody>
      </p:sp>
      <p:sp>
        <p:nvSpPr>
          <p:cNvPr id="17" name="Shape 28"/>
          <p:cNvSpPr txBox="1"/>
          <p:nvPr userDrawn="1"/>
        </p:nvSpPr>
        <p:spPr>
          <a:xfrm rot="10800000">
            <a:off x="9299722" y="4068062"/>
            <a:ext cx="1957200" cy="653699"/>
          </a:xfrm>
          <a:prstGeom prst="rect">
            <a:avLst/>
          </a:prstGeom>
          <a:noFill/>
          <a:ln>
            <a:noFill/>
          </a:ln>
        </p:spPr>
        <p:txBody>
          <a:bodyPr lIns="91425" tIns="91425" rIns="91425" bIns="91425" anchor="t" anchorCtr="0">
            <a:noAutofit/>
          </a:bodyPr>
          <a:lstStyle/>
          <a:p>
            <a:pPr>
              <a:spcBef>
                <a:spcPts val="0"/>
              </a:spcBef>
              <a:buNone/>
            </a:pPr>
            <a:r>
              <a:rPr lang="en" sz="7200" b="1" i="0" dirty="0">
                <a:solidFill>
                  <a:schemeClr val="bg1"/>
                </a:solidFill>
                <a:latin typeface="Arial Rounded MT Bold" charset="0"/>
                <a:ea typeface="Arial Rounded MT Bold" charset="0"/>
                <a:cs typeface="Arial Rounded MT Bold" charset="0"/>
                <a:sym typeface="Montserrat"/>
              </a:rPr>
              <a:t>“</a:t>
            </a:r>
          </a:p>
        </p:txBody>
      </p:sp>
      <p:sp>
        <p:nvSpPr>
          <p:cNvPr id="11"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ue Title &amp; Layout">
    <p:spTree>
      <p:nvGrpSpPr>
        <p:cNvPr id="1" name=""/>
        <p:cNvGrpSpPr/>
        <p:nvPr/>
      </p:nvGrpSpPr>
      <p:grpSpPr>
        <a:xfrm>
          <a:off x="0" y="0"/>
          <a:ext cx="0" cy="0"/>
          <a:chOff x="0" y="0"/>
          <a:chExt cx="0" cy="0"/>
        </a:xfrm>
      </p:grpSpPr>
      <p:sp>
        <p:nvSpPr>
          <p:cNvPr id="10" name="Rectangle 9"/>
          <p:cNvSpPr/>
          <p:nvPr userDrawn="1"/>
        </p:nvSpPr>
        <p:spPr>
          <a:xfrm>
            <a:off x="-9524" y="1"/>
            <a:ext cx="12201524" cy="6864515"/>
          </a:xfrm>
          <a:prstGeom prst="rect">
            <a:avLst/>
          </a:prstGeom>
          <a:solidFill>
            <a:srgbClr val="33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4" name="Straight Connector 13"/>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9" name="Text Placeholder 2"/>
          <p:cNvSpPr>
            <a:spLocks noGrp="1"/>
          </p:cNvSpPr>
          <p:nvPr>
            <p:ph type="body" idx="15"/>
          </p:nvPr>
        </p:nvSpPr>
        <p:spPr>
          <a:xfrm>
            <a:off x="457200" y="1143000"/>
            <a:ext cx="11311128" cy="5193860"/>
          </a:xfrm>
        </p:spPr>
        <p:txBody>
          <a:bodyPr>
            <a:normAutofit/>
          </a:bodyPr>
          <a:lstStyle>
            <a:lvl1pPr marL="0" indent="0">
              <a:lnSpc>
                <a:spcPct val="100000"/>
              </a:lnSpc>
              <a:buNone/>
              <a:defRPr sz="24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3" name="Text Placeholder 2"/>
          <p:cNvSpPr>
            <a:spLocks noGrp="1"/>
          </p:cNvSpPr>
          <p:nvPr>
            <p:ph type="body" idx="18" hasCustomPrompt="1"/>
          </p:nvPr>
        </p:nvSpPr>
        <p:spPr>
          <a:xfrm>
            <a:off x="1519311" y="274320"/>
            <a:ext cx="10259647"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7"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ue 2 Column:Text;Text">
    <p:spTree>
      <p:nvGrpSpPr>
        <p:cNvPr id="1" name=""/>
        <p:cNvGrpSpPr/>
        <p:nvPr/>
      </p:nvGrpSpPr>
      <p:grpSpPr>
        <a:xfrm>
          <a:off x="0" y="0"/>
          <a:ext cx="0" cy="0"/>
          <a:chOff x="0" y="0"/>
          <a:chExt cx="0" cy="0"/>
        </a:xfrm>
      </p:grpSpPr>
      <p:sp>
        <p:nvSpPr>
          <p:cNvPr id="10" name="Rectangle 9"/>
          <p:cNvSpPr/>
          <p:nvPr userDrawn="1"/>
        </p:nvSpPr>
        <p:spPr>
          <a:xfrm>
            <a:off x="-9524" y="1"/>
            <a:ext cx="12201524" cy="6864515"/>
          </a:xfrm>
          <a:prstGeom prst="rect">
            <a:avLst/>
          </a:prstGeom>
          <a:solidFill>
            <a:srgbClr val="33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4" name="Straight Connector 13"/>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8" name="Text Placeholder 2"/>
          <p:cNvSpPr>
            <a:spLocks noGrp="1"/>
          </p:cNvSpPr>
          <p:nvPr>
            <p:ph type="body" idx="15"/>
          </p:nvPr>
        </p:nvSpPr>
        <p:spPr>
          <a:xfrm>
            <a:off x="457199" y="1139483"/>
            <a:ext cx="5521569" cy="5193860"/>
          </a:xfrm>
        </p:spPr>
        <p:txBody>
          <a:bodyPr>
            <a:normAutofit/>
          </a:bodyPr>
          <a:lstStyle>
            <a:lvl1pPr marL="0" indent="0">
              <a:lnSpc>
                <a:spcPct val="100000"/>
              </a:lnSpc>
              <a:buNone/>
              <a:defRPr sz="24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9" name="Text Placeholder 2"/>
          <p:cNvSpPr>
            <a:spLocks noGrp="1"/>
          </p:cNvSpPr>
          <p:nvPr>
            <p:ph type="body" idx="19"/>
          </p:nvPr>
        </p:nvSpPr>
        <p:spPr>
          <a:xfrm>
            <a:off x="6196818" y="1139483"/>
            <a:ext cx="5614182" cy="5193860"/>
          </a:xfrm>
        </p:spPr>
        <p:txBody>
          <a:bodyPr>
            <a:normAutofit/>
          </a:bodyPr>
          <a:lstStyle>
            <a:lvl1pPr marL="0" indent="0">
              <a:lnSpc>
                <a:spcPct val="100000"/>
              </a:lnSpc>
              <a:buNone/>
              <a:defRPr sz="24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3" name="Text Placeholder 2"/>
          <p:cNvSpPr>
            <a:spLocks noGrp="1"/>
          </p:cNvSpPr>
          <p:nvPr>
            <p:ph type="body" idx="18" hasCustomPrompt="1"/>
          </p:nvPr>
        </p:nvSpPr>
        <p:spPr>
          <a:xfrm>
            <a:off x="1519311" y="274320"/>
            <a:ext cx="10259647"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7" name="Footer Placeholder 32"/>
          <p:cNvSpPr>
            <a:spLocks noGrp="1"/>
          </p:cNvSpPr>
          <p:nvPr>
            <p:ph type="ftr" sz="quarter" idx="20"/>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1364271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ue 2 Column:Text;Image">
    <p:spTree>
      <p:nvGrpSpPr>
        <p:cNvPr id="1" name=""/>
        <p:cNvGrpSpPr/>
        <p:nvPr/>
      </p:nvGrpSpPr>
      <p:grpSpPr>
        <a:xfrm>
          <a:off x="0" y="0"/>
          <a:ext cx="0" cy="0"/>
          <a:chOff x="0" y="0"/>
          <a:chExt cx="0" cy="0"/>
        </a:xfrm>
      </p:grpSpPr>
      <p:sp>
        <p:nvSpPr>
          <p:cNvPr id="10" name="Rectangle 9"/>
          <p:cNvSpPr/>
          <p:nvPr userDrawn="1"/>
        </p:nvSpPr>
        <p:spPr>
          <a:xfrm>
            <a:off x="-9524" y="1"/>
            <a:ext cx="12201524" cy="6864515"/>
          </a:xfrm>
          <a:prstGeom prst="rect">
            <a:avLst/>
          </a:prstGeom>
          <a:solidFill>
            <a:srgbClr val="33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4" name="Straight Connector 13"/>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8" name="Text Placeholder 2"/>
          <p:cNvSpPr>
            <a:spLocks noGrp="1"/>
          </p:cNvSpPr>
          <p:nvPr>
            <p:ph type="body" idx="15"/>
          </p:nvPr>
        </p:nvSpPr>
        <p:spPr>
          <a:xfrm>
            <a:off x="457199" y="1139483"/>
            <a:ext cx="5521569" cy="5193860"/>
          </a:xfrm>
        </p:spPr>
        <p:txBody>
          <a:bodyPr>
            <a:normAutofit/>
          </a:bodyPr>
          <a:lstStyle>
            <a:lvl1pPr marL="0" indent="0">
              <a:lnSpc>
                <a:spcPct val="100000"/>
              </a:lnSpc>
              <a:buNone/>
              <a:defRPr sz="24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2" name="Picture Placeholder 7"/>
          <p:cNvSpPr>
            <a:spLocks noGrp="1"/>
          </p:cNvSpPr>
          <p:nvPr>
            <p:ph type="pic" sz="quarter" idx="11" hasCustomPrompt="1"/>
          </p:nvPr>
        </p:nvSpPr>
        <p:spPr>
          <a:xfrm>
            <a:off x="6132147" y="1139483"/>
            <a:ext cx="5655848" cy="5193860"/>
          </a:xfrm>
        </p:spPr>
        <p:txBody>
          <a:bodyPr vert="horz"/>
          <a:lstStyle>
            <a:lvl1pPr>
              <a:buClr>
                <a:schemeClr val="bg1"/>
              </a:buClr>
              <a:defRPr>
                <a:solidFill>
                  <a:schemeClr val="bg1"/>
                </a:solidFill>
                <a:latin typeface="Helvetica" charset="0"/>
                <a:ea typeface="Helvetica" charset="0"/>
                <a:cs typeface="Helvetica" charset="0"/>
              </a:defRPr>
            </a:lvl1pPr>
          </a:lstStyle>
          <a:p>
            <a:r>
              <a:rPr lang="en-US" dirty="0"/>
              <a:t>    </a:t>
            </a:r>
          </a:p>
        </p:txBody>
      </p:sp>
      <p:sp>
        <p:nvSpPr>
          <p:cNvPr id="17" name="Text Placeholder 2"/>
          <p:cNvSpPr>
            <a:spLocks noGrp="1"/>
          </p:cNvSpPr>
          <p:nvPr>
            <p:ph type="body" idx="18" hasCustomPrompt="1"/>
          </p:nvPr>
        </p:nvSpPr>
        <p:spPr>
          <a:xfrm>
            <a:off x="1519311" y="274320"/>
            <a:ext cx="10259647"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9"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ue Table">
    <p:spTree>
      <p:nvGrpSpPr>
        <p:cNvPr id="1" name=""/>
        <p:cNvGrpSpPr/>
        <p:nvPr/>
      </p:nvGrpSpPr>
      <p:grpSpPr>
        <a:xfrm>
          <a:off x="0" y="0"/>
          <a:ext cx="0" cy="0"/>
          <a:chOff x="0" y="0"/>
          <a:chExt cx="0" cy="0"/>
        </a:xfrm>
      </p:grpSpPr>
      <p:sp>
        <p:nvSpPr>
          <p:cNvPr id="10" name="Rectangle 9"/>
          <p:cNvSpPr/>
          <p:nvPr userDrawn="1"/>
        </p:nvSpPr>
        <p:spPr>
          <a:xfrm>
            <a:off x="-9524" y="1"/>
            <a:ext cx="12201524" cy="6864515"/>
          </a:xfrm>
          <a:prstGeom prst="rect">
            <a:avLst/>
          </a:prstGeom>
          <a:solidFill>
            <a:srgbClr val="33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4" name="Straight Connector 13"/>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2" name="Table Placeholder 4"/>
          <p:cNvSpPr>
            <a:spLocks noGrp="1"/>
          </p:cNvSpPr>
          <p:nvPr>
            <p:ph type="tbl" sz="quarter" idx="10"/>
          </p:nvPr>
        </p:nvSpPr>
        <p:spPr>
          <a:xfrm>
            <a:off x="457199" y="1142999"/>
            <a:ext cx="11351683" cy="5234931"/>
          </a:xfrm>
        </p:spPr>
        <p:txBody>
          <a:bodyPr vert="horz">
            <a:normAutofit/>
          </a:bodyPr>
          <a:lstStyle>
            <a:lvl1pPr>
              <a:lnSpc>
                <a:spcPct val="100000"/>
              </a:lnSpc>
              <a:defRPr sz="2400" b="0" i="0">
                <a:solidFill>
                  <a:schemeClr val="bg1"/>
                </a:solidFill>
                <a:latin typeface="NewsGotMed" charset="0"/>
                <a:ea typeface="NewsGotMed" charset="0"/>
                <a:cs typeface="NewsGotMed" charset="0"/>
              </a:defRPr>
            </a:lvl1pPr>
          </a:lstStyle>
          <a:p>
            <a:endParaRPr lang="en-US" dirty="0"/>
          </a:p>
        </p:txBody>
      </p:sp>
      <p:sp>
        <p:nvSpPr>
          <p:cNvPr id="13" name="Text Placeholder 2"/>
          <p:cNvSpPr>
            <a:spLocks noGrp="1"/>
          </p:cNvSpPr>
          <p:nvPr>
            <p:ph type="body" idx="18" hasCustomPrompt="1"/>
          </p:nvPr>
        </p:nvSpPr>
        <p:spPr>
          <a:xfrm>
            <a:off x="1519311" y="274320"/>
            <a:ext cx="10259647"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7"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ue Quotation">
    <p:spTree>
      <p:nvGrpSpPr>
        <p:cNvPr id="1" name=""/>
        <p:cNvGrpSpPr/>
        <p:nvPr/>
      </p:nvGrpSpPr>
      <p:grpSpPr>
        <a:xfrm>
          <a:off x="0" y="0"/>
          <a:ext cx="0" cy="0"/>
          <a:chOff x="0" y="0"/>
          <a:chExt cx="0" cy="0"/>
        </a:xfrm>
      </p:grpSpPr>
      <p:sp>
        <p:nvSpPr>
          <p:cNvPr id="9" name="Rectangle 8"/>
          <p:cNvSpPr/>
          <p:nvPr userDrawn="1"/>
        </p:nvSpPr>
        <p:spPr>
          <a:xfrm>
            <a:off x="-9524" y="1"/>
            <a:ext cx="12198096" cy="6864515"/>
          </a:xfrm>
          <a:prstGeom prst="rect">
            <a:avLst/>
          </a:prstGeom>
          <a:solidFill>
            <a:srgbClr val="33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0" name="Text Placeholder 2"/>
          <p:cNvSpPr>
            <a:spLocks noGrp="1"/>
          </p:cNvSpPr>
          <p:nvPr>
            <p:ph type="body" idx="15"/>
          </p:nvPr>
        </p:nvSpPr>
        <p:spPr>
          <a:xfrm>
            <a:off x="1519311" y="2321170"/>
            <a:ext cx="9228406" cy="1892104"/>
          </a:xfrm>
          <a:ln>
            <a:noFill/>
          </a:ln>
        </p:spPr>
        <p:txBody>
          <a:bodyPr anchor="ctr">
            <a:normAutofit/>
          </a:bodyPr>
          <a:lstStyle>
            <a:lvl1pPr marL="0" indent="0" algn="ctr">
              <a:lnSpc>
                <a:spcPct val="100000"/>
              </a:lnSpc>
              <a:buNone/>
              <a:defRPr sz="2800" b="0" i="0">
                <a:solidFill>
                  <a:schemeClr val="bg1"/>
                </a:solidFill>
                <a:latin typeface="NewsGotDem" charset="0"/>
                <a:ea typeface="NewsGotDem" charset="0"/>
                <a:cs typeface="NewsGotDem"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6" name="Shape 28"/>
          <p:cNvSpPr txBox="1"/>
          <p:nvPr userDrawn="1"/>
        </p:nvSpPr>
        <p:spPr>
          <a:xfrm>
            <a:off x="1010106" y="1812683"/>
            <a:ext cx="1957200" cy="653699"/>
          </a:xfrm>
          <a:prstGeom prst="rect">
            <a:avLst/>
          </a:prstGeom>
          <a:noFill/>
          <a:ln>
            <a:noFill/>
          </a:ln>
        </p:spPr>
        <p:txBody>
          <a:bodyPr lIns="91425" tIns="91425" rIns="91425" bIns="91425" anchor="t" anchorCtr="0">
            <a:noAutofit/>
          </a:bodyPr>
          <a:lstStyle/>
          <a:p>
            <a:pPr>
              <a:spcBef>
                <a:spcPts val="0"/>
              </a:spcBef>
              <a:buNone/>
            </a:pPr>
            <a:r>
              <a:rPr lang="en" sz="7200" b="1" i="0" dirty="0">
                <a:solidFill>
                  <a:schemeClr val="bg1"/>
                </a:solidFill>
                <a:latin typeface="Arial Rounded MT Bold" charset="0"/>
                <a:ea typeface="Arial Rounded MT Bold" charset="0"/>
                <a:cs typeface="Arial Rounded MT Bold" charset="0"/>
                <a:sym typeface="Montserrat"/>
              </a:rPr>
              <a:t>“</a:t>
            </a:r>
          </a:p>
        </p:txBody>
      </p:sp>
      <p:sp>
        <p:nvSpPr>
          <p:cNvPr id="17" name="Shape 28"/>
          <p:cNvSpPr txBox="1"/>
          <p:nvPr userDrawn="1"/>
        </p:nvSpPr>
        <p:spPr>
          <a:xfrm rot="10800000">
            <a:off x="9299722" y="4068062"/>
            <a:ext cx="1957200" cy="653699"/>
          </a:xfrm>
          <a:prstGeom prst="rect">
            <a:avLst/>
          </a:prstGeom>
          <a:noFill/>
          <a:ln>
            <a:noFill/>
          </a:ln>
        </p:spPr>
        <p:txBody>
          <a:bodyPr lIns="91425" tIns="91425" rIns="91425" bIns="91425" anchor="t" anchorCtr="0">
            <a:noAutofit/>
          </a:bodyPr>
          <a:lstStyle/>
          <a:p>
            <a:pPr>
              <a:spcBef>
                <a:spcPts val="0"/>
              </a:spcBef>
              <a:buNone/>
            </a:pPr>
            <a:r>
              <a:rPr lang="en" sz="7200" b="1" i="0" dirty="0">
                <a:solidFill>
                  <a:schemeClr val="bg1"/>
                </a:solidFill>
                <a:latin typeface="Arial Rounded MT Bold" charset="0"/>
                <a:ea typeface="Arial Rounded MT Bold" charset="0"/>
                <a:cs typeface="Arial Rounded MT Bold" charset="0"/>
                <a:sym typeface="Montserrat"/>
              </a:rPr>
              <a:t>“</a:t>
            </a:r>
          </a:p>
        </p:txBody>
      </p:sp>
      <p:sp>
        <p:nvSpPr>
          <p:cNvPr id="11"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9" name="Rectangle 8"/>
          <p:cNvSpPr/>
          <p:nvPr userDrawn="1"/>
        </p:nvSpPr>
        <p:spPr>
          <a:xfrm>
            <a:off x="-9524" y="1"/>
            <a:ext cx="12201524" cy="686451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sp>
        <p:nvSpPr>
          <p:cNvPr id="10" name="Text Placeholder 2"/>
          <p:cNvSpPr>
            <a:spLocks noGrp="1"/>
          </p:cNvSpPr>
          <p:nvPr>
            <p:ph type="body" idx="14" hasCustomPrompt="1"/>
          </p:nvPr>
        </p:nvSpPr>
        <p:spPr>
          <a:xfrm>
            <a:off x="453292" y="1308886"/>
            <a:ext cx="11362346" cy="440213"/>
          </a:xfrm>
        </p:spPr>
        <p:txBody>
          <a:bodyPr>
            <a:normAutofit/>
          </a:bodyPr>
          <a:lstStyle>
            <a:lvl1pPr marL="0" indent="0">
              <a:buNone/>
              <a:defRPr sz="28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1" name="Text Placeholder 2"/>
          <p:cNvSpPr>
            <a:spLocks noGrp="1"/>
          </p:cNvSpPr>
          <p:nvPr>
            <p:ph type="body" idx="15"/>
          </p:nvPr>
        </p:nvSpPr>
        <p:spPr>
          <a:xfrm>
            <a:off x="467262" y="1749097"/>
            <a:ext cx="11348376" cy="4566643"/>
          </a:xfrm>
        </p:spPr>
        <p:txBody>
          <a:bodyPr>
            <a:normAutofit/>
          </a:bodyPr>
          <a:lstStyle>
            <a:lvl1pPr marL="0" indent="0">
              <a:buNone/>
              <a:defRPr sz="1400" b="0" i="0">
                <a:solidFill>
                  <a:schemeClr val="bg1"/>
                </a:solidFill>
                <a:latin typeface="NewsGotLig" charset="0"/>
                <a:ea typeface="NewsGotLig" charset="0"/>
                <a:cs typeface="NewsGotLig"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NewsGotLig" charset="0"/>
                <a:ea typeface="NewsGotLig" charset="0"/>
                <a:cs typeface="NewsGotLig" charset="0"/>
              </a:rPr>
              <a:t>[</a:t>
            </a:r>
            <a:r>
              <a:rPr kumimoji="0" lang="en-US" sz="1000" b="0" i="0" u="none" strike="noStrike" kern="1200" cap="none" spc="0" normalizeH="0" baseline="0" noProof="0" dirty="0">
                <a:ln>
                  <a:noFill/>
                </a:ln>
                <a:solidFill>
                  <a:prstClr val="white"/>
                </a:solidFill>
                <a:effectLst/>
                <a:uLnTx/>
                <a:uFillTx/>
                <a:latin typeface="NewsGotLig" charset="0"/>
                <a:ea typeface="NewsGotLig" charset="0"/>
                <a:cs typeface="NewsGotLig" charset="0"/>
              </a:rPr>
              <a:t> </a:t>
            </a:r>
            <a:fld id="{86011772-D562-0740-934B-5577221A3E42}" type="slidenum">
              <a:rPr kumimoji="0" lang="en-US" sz="1000" b="0" i="0" u="none" strike="noStrike" kern="1200" cap="none" spc="0" normalizeH="0" baseline="0" noProof="0" smtClean="0">
                <a:ln>
                  <a:noFill/>
                </a:ln>
                <a:solidFill>
                  <a:prstClr val="white"/>
                </a:solidFill>
                <a:effectLst/>
                <a:uLnTx/>
                <a:uFillTx/>
                <a:latin typeface="NewsGotLig" charset="0"/>
                <a:ea typeface="NewsGotLig" charset="0"/>
                <a:cs typeface="NewsGotLig"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0" i="0" u="none" strike="noStrike" kern="1200" cap="none" spc="0" normalizeH="0" baseline="0" noProof="0" dirty="0">
                <a:ln>
                  <a:noFill/>
                </a:ln>
                <a:solidFill>
                  <a:prstClr val="white"/>
                </a:solidFill>
                <a:effectLst/>
                <a:uLnTx/>
                <a:uFillTx/>
                <a:latin typeface="NewsGotLig" charset="0"/>
                <a:ea typeface="NewsGotLig" charset="0"/>
                <a:cs typeface="NewsGotLig" charset="0"/>
              </a:rPr>
              <a:t> </a:t>
            </a:r>
            <a:r>
              <a:rPr kumimoji="0" lang="en-US" sz="1400" b="0" i="0" u="none" strike="noStrike" kern="1200" cap="none" spc="0" normalizeH="0" baseline="0" noProof="0" dirty="0">
                <a:ln>
                  <a:noFill/>
                </a:ln>
                <a:solidFill>
                  <a:prstClr val="white"/>
                </a:solidFill>
                <a:effectLst/>
                <a:uLnTx/>
                <a:uFillTx/>
                <a:latin typeface="NewsGotLig" charset="0"/>
                <a:ea typeface="NewsGotLig" charset="0"/>
                <a:cs typeface="NewsGotLig" charset="0"/>
              </a:rPr>
              <a:t>]</a:t>
            </a:r>
          </a:p>
        </p:txBody>
      </p:sp>
      <p:sp>
        <p:nvSpPr>
          <p:cNvPr id="14" name="Footer Placeholder 2"/>
          <p:cNvSpPr>
            <a:spLocks noGrp="1"/>
          </p:cNvSpPr>
          <p:nvPr>
            <p:ph type="ftr" sz="quarter" idx="17"/>
          </p:nvPr>
        </p:nvSpPr>
        <p:spPr>
          <a:xfrm>
            <a:off x="467262" y="6538913"/>
            <a:ext cx="9686554" cy="215445"/>
          </a:xfrm>
        </p:spPr>
        <p:txBody>
          <a:bodyPr lIns="0"/>
          <a:lstStyle>
            <a:lvl1pPr algn="l">
              <a:defRPr sz="1000">
                <a:solidFill>
                  <a:schemeClr val="bg1"/>
                </a:solidFill>
                <a:latin typeface="NewsGotLig" charset="0"/>
                <a:ea typeface="NewsGotLig" charset="0"/>
                <a:cs typeface="NewsGotLig"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NewsGotLig" charset="0"/>
              </a:rPr>
              <a:t>NATIONAL ASSOCIATION OF MUTUAL INSURANCE COMPANIES</a:t>
            </a:r>
          </a:p>
        </p:txBody>
      </p:sp>
    </p:spTree>
    <p:extLst>
      <p:ext uri="{BB962C8B-B14F-4D97-AF65-F5344CB8AC3E}">
        <p14:creationId xmlns:p14="http://schemas.microsoft.com/office/powerpoint/2010/main" val="29477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Text;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375" y="274320"/>
            <a:ext cx="538671" cy="538671"/>
          </a:xfrm>
          <a:prstGeom prst="rect">
            <a:avLst/>
          </a:prstGeom>
        </p:spPr>
      </p:pic>
      <p:cxnSp>
        <p:nvCxnSpPr>
          <p:cNvPr id="6" name="Straight Connector 5"/>
          <p:cNvCxnSpPr/>
          <p:nvPr userDrawn="1"/>
        </p:nvCxnSpPr>
        <p:spPr>
          <a:xfrm>
            <a:off x="453294" y="6491605"/>
            <a:ext cx="11357706"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idx="15"/>
          </p:nvPr>
        </p:nvSpPr>
        <p:spPr>
          <a:xfrm>
            <a:off x="457199" y="1139483"/>
            <a:ext cx="5521569" cy="5193860"/>
          </a:xfrm>
        </p:spPr>
        <p:txBody>
          <a:bodyPr>
            <a:normAutofit/>
          </a:bodyPr>
          <a:lstStyle>
            <a:lvl1pPr marL="0" indent="0">
              <a:lnSpc>
                <a:spcPct val="100000"/>
              </a:lnSpc>
              <a:buNone/>
              <a:defRPr sz="2400" b="0" i="0">
                <a:solidFill>
                  <a:srgbClr val="666666"/>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9" name="TextBox 8"/>
          <p:cNvSpPr txBox="1"/>
          <p:nvPr userDrawn="1"/>
        </p:nvSpPr>
        <p:spPr>
          <a:xfrm>
            <a:off x="11407007" y="6538914"/>
            <a:ext cx="371952" cy="215444"/>
          </a:xfrm>
          <a:prstGeom prst="rect">
            <a:avLst/>
          </a:prstGeom>
          <a:noFill/>
        </p:spPr>
        <p:txBody>
          <a:bodyPr wrap="square" lIns="0" tIns="0" rIns="0" bIns="0" rtlCol="0" anchor="ctr" anchorCtr="0">
            <a:spAutoFit/>
          </a:bodyPr>
          <a:lstStyle/>
          <a:p>
            <a:pPr algn="ctr"/>
            <a:r>
              <a:rPr lang="en-US" sz="1400" b="0" i="0" dirty="0">
                <a:solidFill>
                  <a:srgbClr val="666666"/>
                </a:solidFill>
                <a:latin typeface="NewsGotLig" charset="0"/>
                <a:ea typeface="NewsGotLig" charset="0"/>
                <a:cs typeface="NewsGotLig" charset="0"/>
              </a:rPr>
              <a:t>[</a:t>
            </a:r>
            <a:r>
              <a:rPr lang="en-US" sz="1000" b="0" i="0" baseline="0" dirty="0">
                <a:solidFill>
                  <a:srgbClr val="666666"/>
                </a:solidFill>
                <a:latin typeface="NewsGotLig" charset="0"/>
                <a:ea typeface="NewsGotLig" charset="0"/>
                <a:cs typeface="NewsGotLig" charset="0"/>
              </a:rPr>
              <a:t> </a:t>
            </a:r>
            <a:fld id="{86011772-D562-0740-934B-5577221A3E42}" type="slidenum">
              <a:rPr lang="en-US" sz="1000" b="0" i="0" baseline="0" smtClean="0">
                <a:solidFill>
                  <a:srgbClr val="666666"/>
                </a:solidFill>
                <a:latin typeface="NewsGotLig" charset="0"/>
                <a:ea typeface="NewsGotLig" charset="0"/>
                <a:cs typeface="NewsGotLig" charset="0"/>
              </a:rPr>
              <a:t>‹#›</a:t>
            </a:fld>
            <a:r>
              <a:rPr lang="en-US" sz="1000" b="0" i="0" baseline="0" dirty="0">
                <a:solidFill>
                  <a:srgbClr val="666666"/>
                </a:solidFill>
                <a:latin typeface="NewsGotLig" charset="0"/>
                <a:ea typeface="NewsGotLig" charset="0"/>
                <a:cs typeface="NewsGotLig" charset="0"/>
              </a:rPr>
              <a:t> </a:t>
            </a:r>
            <a:r>
              <a:rPr lang="en-US" sz="1400" b="0" i="0" baseline="0" dirty="0">
                <a:solidFill>
                  <a:srgbClr val="666666"/>
                </a:solidFill>
                <a:latin typeface="NewsGotLig" charset="0"/>
                <a:ea typeface="NewsGotLig" charset="0"/>
                <a:cs typeface="NewsGotLig" charset="0"/>
              </a:rPr>
              <a:t>]</a:t>
            </a:r>
            <a:endParaRPr lang="en-US" sz="1400" b="0" i="0" dirty="0">
              <a:solidFill>
                <a:srgbClr val="666666"/>
              </a:solidFill>
              <a:latin typeface="NewsGotLig" charset="0"/>
              <a:ea typeface="NewsGotLig" charset="0"/>
              <a:cs typeface="NewsGotLig" charset="0"/>
            </a:endParaRPr>
          </a:p>
        </p:txBody>
      </p:sp>
      <p:sp>
        <p:nvSpPr>
          <p:cNvPr id="12" name="Picture Placeholder 7"/>
          <p:cNvSpPr>
            <a:spLocks noGrp="1"/>
          </p:cNvSpPr>
          <p:nvPr>
            <p:ph type="pic" sz="quarter" idx="11" hasCustomPrompt="1"/>
          </p:nvPr>
        </p:nvSpPr>
        <p:spPr>
          <a:xfrm>
            <a:off x="6132147" y="1139483"/>
            <a:ext cx="5655848" cy="5193860"/>
          </a:xfrm>
        </p:spPr>
        <p:txBody>
          <a:bodyPr vert="horz"/>
          <a:lstStyle>
            <a:lvl1pPr>
              <a:buClr>
                <a:schemeClr val="bg1"/>
              </a:buClr>
              <a:defRPr>
                <a:solidFill>
                  <a:schemeClr val="bg1"/>
                </a:solidFill>
                <a:latin typeface="Helvetica" charset="0"/>
                <a:ea typeface="Helvetica" charset="0"/>
                <a:cs typeface="Helvetica" charset="0"/>
              </a:defRPr>
            </a:lvl1pPr>
          </a:lstStyle>
          <a:p>
            <a:r>
              <a:rPr lang="en-US" dirty="0"/>
              <a:t>    </a:t>
            </a:r>
          </a:p>
        </p:txBody>
      </p:sp>
      <p:sp>
        <p:nvSpPr>
          <p:cNvPr id="13" name="Text Placeholder 2"/>
          <p:cNvSpPr>
            <a:spLocks noGrp="1"/>
          </p:cNvSpPr>
          <p:nvPr>
            <p:ph type="body" idx="14" hasCustomPrompt="1"/>
          </p:nvPr>
        </p:nvSpPr>
        <p:spPr>
          <a:xfrm>
            <a:off x="1519311" y="274320"/>
            <a:ext cx="10259647" cy="538671"/>
          </a:xfrm>
        </p:spPr>
        <p:txBody>
          <a:bodyPr>
            <a:normAutofit/>
          </a:bodyPr>
          <a:lstStyle>
            <a:lvl1pPr marL="0" indent="0" algn="r">
              <a:buNone/>
              <a:defRPr sz="3200" b="1" i="0" cap="all" baseline="0">
                <a:solidFill>
                  <a:srgbClr val="666666"/>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Footer Placeholder 32"/>
          <p:cNvSpPr>
            <a:spLocks noGrp="1"/>
          </p:cNvSpPr>
          <p:nvPr>
            <p:ph type="ftr" sz="quarter" idx="18"/>
          </p:nvPr>
        </p:nvSpPr>
        <p:spPr>
          <a:xfrm>
            <a:off x="453292" y="6538913"/>
            <a:ext cx="9912406" cy="182563"/>
          </a:xfrm>
        </p:spPr>
        <p:txBody>
          <a:bodyPr lIns="0"/>
          <a:lstStyle>
            <a:lvl1pPr algn="l">
              <a:defRPr sz="1000" b="0" i="0" cap="all" baseline="0">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23102574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0220" y="169463"/>
            <a:ext cx="9153144" cy="822960"/>
          </a:xfrm>
        </p:spPr>
        <p:txBody>
          <a:bodyPr anchor="ctr">
            <a:noAutofit/>
          </a:bodyPr>
          <a:lstStyle>
            <a:lvl1pPr algn="ctr">
              <a:defRPr sz="2400" b="1"/>
            </a:lvl1pPr>
          </a:lstStyle>
          <a:p>
            <a:r>
              <a:rPr lang="en-US" dirty="0"/>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11111059" y="6239510"/>
            <a:ext cx="108094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z="1200" smtClean="0">
                <a:solidFill>
                  <a:schemeClr val="accent1">
                    <a:lumMod val="75000"/>
                  </a:schemeClr>
                </a:solidFill>
              </a:rPr>
              <a:pPr/>
              <a:t>‹#›</a:t>
            </a:fld>
            <a:endParaRPr lang="en-US" sz="1200" dirty="0">
              <a:solidFill>
                <a:schemeClr val="accent1">
                  <a:lumMod val="75000"/>
                </a:schemeClr>
              </a:solidFill>
            </a:endParaRPr>
          </a:p>
        </p:txBody>
      </p:sp>
      <p:pic>
        <p:nvPicPr>
          <p:cNvPr id="5" name="Picture 4">
            <a:extLst>
              <a:ext uri="{FF2B5EF4-FFF2-40B4-BE49-F238E27FC236}">
                <a16:creationId xmlns:a16="http://schemas.microsoft.com/office/drawing/2014/main" id="{EAAFDD80-257F-2AEF-251B-920A75F7A5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377" y="274322"/>
            <a:ext cx="538671" cy="538671"/>
          </a:xfrm>
          <a:prstGeom prst="rect">
            <a:avLst/>
          </a:prstGeom>
        </p:spPr>
      </p:pic>
    </p:spTree>
    <p:extLst>
      <p:ext uri="{BB962C8B-B14F-4D97-AF65-F5344CB8AC3E}">
        <p14:creationId xmlns:p14="http://schemas.microsoft.com/office/powerpoint/2010/main" val="1485347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94" b="1" i="0">
                <a:solidFill>
                  <a:srgbClr val="35B3CB"/>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22028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2191A5"/>
            </a:gs>
            <a:gs pos="100000">
              <a:srgbClr val="33B3CC"/>
            </a:gs>
          </a:gsLst>
          <a:lin ang="0" scaled="1"/>
        </a:grad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4909E4F9-95EE-19D7-2248-EE7F215942E8}"/>
              </a:ext>
            </a:extLst>
          </p:cNvPr>
          <p:cNvSpPr>
            <a:spLocks noGrp="1"/>
          </p:cNvSpPr>
          <p:nvPr>
            <p:ph type="body" idx="14" hasCustomPrompt="1"/>
          </p:nvPr>
        </p:nvSpPr>
        <p:spPr>
          <a:xfrm>
            <a:off x="5852160" y="3428999"/>
            <a:ext cx="5822352" cy="1473641"/>
          </a:xfrm>
        </p:spPr>
        <p:txBody>
          <a:bodyPr anchor="b">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3" name="Text Placeholder 2">
            <a:extLst>
              <a:ext uri="{FF2B5EF4-FFF2-40B4-BE49-F238E27FC236}">
                <a16:creationId xmlns:a16="http://schemas.microsoft.com/office/drawing/2014/main" id="{BCCF8D48-A198-4A4E-C8BA-3DF62B614C68}"/>
              </a:ext>
            </a:extLst>
          </p:cNvPr>
          <p:cNvSpPr>
            <a:spLocks noGrp="1"/>
          </p:cNvSpPr>
          <p:nvPr>
            <p:ph idx="1"/>
          </p:nvPr>
        </p:nvSpPr>
        <p:spPr>
          <a:xfrm>
            <a:off x="3407944" y="5081776"/>
            <a:ext cx="8266568" cy="1273813"/>
          </a:xfrm>
          <a:prstGeom prst="rect">
            <a:avLst/>
          </a:prstGeom>
        </p:spPr>
        <p:txBody>
          <a:bodyPr vert="horz" lIns="91440" tIns="45720" rIns="91440" bIns="45720" rtlCol="0">
            <a:normAutofit/>
          </a:bodyPr>
          <a:lstStyle>
            <a:lvl1pPr marL="0" indent="0" algn="r">
              <a:buNone/>
              <a:defRPr>
                <a:solidFill>
                  <a:schemeClr val="bg1"/>
                </a:solidFill>
                <a:latin typeface="NewsGot" pitchFamily="2" charset="0"/>
              </a:defRPr>
            </a:lvl1pPr>
            <a:lvl2pPr marL="457200" indent="0" algn="r">
              <a:buNone/>
              <a:defRPr>
                <a:solidFill>
                  <a:schemeClr val="bg1"/>
                </a:solidFill>
                <a:latin typeface="NewsGot" pitchFamily="2" charset="0"/>
              </a:defRPr>
            </a:lvl2pPr>
            <a:lvl3pPr marL="914400" indent="0" algn="r">
              <a:buNone/>
              <a:defRPr>
                <a:solidFill>
                  <a:schemeClr val="bg1"/>
                </a:solidFill>
                <a:latin typeface="NewsGot" pitchFamily="2" charset="0"/>
              </a:defRPr>
            </a:lvl3pPr>
            <a:lvl4pPr marL="1371600" indent="0" algn="r">
              <a:buNone/>
              <a:defRPr>
                <a:solidFill>
                  <a:schemeClr val="bg1"/>
                </a:solidFill>
                <a:latin typeface="NewsGot" pitchFamily="2" charset="0"/>
              </a:defRPr>
            </a:lvl4pPr>
            <a:lvl5pPr marL="1828800" indent="0" algn="r">
              <a:buNone/>
              <a:defRPr>
                <a:solidFill>
                  <a:schemeClr val="bg1"/>
                </a:solidFill>
                <a:latin typeface="NewsGot" pitchFamily="2" charset="0"/>
              </a:defRPr>
            </a:lvl5pPr>
          </a:lstStyle>
          <a:p>
            <a:pPr lvl="0"/>
            <a:r>
              <a:rPr lang="en-US"/>
              <a:t>Click to edit Master text styles</a:t>
            </a:r>
          </a:p>
          <a:p>
            <a:pPr lvl="1"/>
            <a:r>
              <a:rPr lang="en-US"/>
              <a:t>Second level</a:t>
            </a:r>
          </a:p>
          <a:p>
            <a:pPr lvl="2"/>
            <a:r>
              <a:rPr lang="en-US"/>
              <a:t>Third level</a:t>
            </a:r>
          </a:p>
        </p:txBody>
      </p:sp>
      <p:sp>
        <p:nvSpPr>
          <p:cNvPr id="5" name="Triangle 4">
            <a:extLst>
              <a:ext uri="{FF2B5EF4-FFF2-40B4-BE49-F238E27FC236}">
                <a16:creationId xmlns:a16="http://schemas.microsoft.com/office/drawing/2014/main" id="{49F33B84-3ACA-516A-6518-C021A57CC9A6}"/>
              </a:ext>
            </a:extLst>
          </p:cNvPr>
          <p:cNvSpPr/>
          <p:nvPr userDrawn="1"/>
        </p:nvSpPr>
        <p:spPr>
          <a:xfrm rot="10800000">
            <a:off x="1348398" y="0"/>
            <a:ext cx="7592401" cy="3799840"/>
          </a:xfrm>
          <a:prstGeom prst="triangle">
            <a:avLst>
              <a:gd name="adj" fmla="val 50405"/>
            </a:avLst>
          </a:prstGeom>
          <a:blipFill dpi="0" rotWithShape="0">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16">
            <a:extLst>
              <a:ext uri="{FF2B5EF4-FFF2-40B4-BE49-F238E27FC236}">
                <a16:creationId xmlns:a16="http://schemas.microsoft.com/office/drawing/2014/main" id="{7A45BE43-93AE-8CD6-9385-0483D6847A4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0" y="2954"/>
            <a:ext cx="5110862" cy="6855046"/>
          </a:xfrm>
          <a:prstGeom prst="rect">
            <a:avLst/>
          </a:prstGeom>
        </p:spPr>
      </p:pic>
      <p:pic>
        <p:nvPicPr>
          <p:cNvPr id="7" name="Graphic 6">
            <a:extLst>
              <a:ext uri="{FF2B5EF4-FFF2-40B4-BE49-F238E27FC236}">
                <a16:creationId xmlns:a16="http://schemas.microsoft.com/office/drawing/2014/main" id="{A216EC0F-5974-1A9D-3FA4-A31612D092A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41308" y="3429000"/>
            <a:ext cx="3165491" cy="971230"/>
          </a:xfrm>
          <a:prstGeom prst="rect">
            <a:avLst/>
          </a:prstGeom>
        </p:spPr>
      </p:pic>
      <p:cxnSp>
        <p:nvCxnSpPr>
          <p:cNvPr id="11" name="Straight Connector 10">
            <a:extLst>
              <a:ext uri="{FF2B5EF4-FFF2-40B4-BE49-F238E27FC236}">
                <a16:creationId xmlns:a16="http://schemas.microsoft.com/office/drawing/2014/main" id="{227F59DF-287F-25E5-8F6F-7B1788A38B27}"/>
              </a:ext>
            </a:extLst>
          </p:cNvPr>
          <p:cNvCxnSpPr/>
          <p:nvPr userDrawn="1"/>
        </p:nvCxnSpPr>
        <p:spPr>
          <a:xfrm flipH="1">
            <a:off x="5232400" y="4998720"/>
            <a:ext cx="635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900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2"/>
          <p:cNvSpPr>
            <a:spLocks noGrp="1"/>
          </p:cNvSpPr>
          <p:nvPr>
            <p:ph type="body" idx="14" hasCustomPrompt="1"/>
          </p:nvPr>
        </p:nvSpPr>
        <p:spPr>
          <a:xfrm>
            <a:off x="3086958" y="274320"/>
            <a:ext cx="8691999" cy="538671"/>
          </a:xfrm>
        </p:spPr>
        <p:txBody>
          <a:bodyPr>
            <a:normAutofit/>
          </a:bodyPr>
          <a:lstStyle>
            <a:lvl1pPr marL="0" indent="0" algn="r">
              <a:buNone/>
              <a:defRPr sz="3200" b="1" i="0" cap="all" baseline="0">
                <a:solidFill>
                  <a:srgbClr val="33B3CC"/>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18" name="Straight Connector 17">
            <a:extLst>
              <a:ext uri="{FF2B5EF4-FFF2-40B4-BE49-F238E27FC236}">
                <a16:creationId xmlns:a16="http://schemas.microsoft.com/office/drawing/2014/main" id="{DF9FBDAE-30BA-2748-BA92-EC771FD5C320}"/>
              </a:ext>
            </a:extLst>
          </p:cNvPr>
          <p:cNvCxnSpPr/>
          <p:nvPr userDrawn="1"/>
        </p:nvCxnSpPr>
        <p:spPr>
          <a:xfrm>
            <a:off x="453294" y="6491605"/>
            <a:ext cx="1135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C517C6F-8E40-9747-ADF2-A6922FB97810}"/>
              </a:ext>
            </a:extLst>
          </p:cNvPr>
          <p:cNvSpPr txBox="1"/>
          <p:nvPr userDrawn="1"/>
        </p:nvSpPr>
        <p:spPr>
          <a:xfrm>
            <a:off x="11407007" y="6538914"/>
            <a:ext cx="371952" cy="215444"/>
          </a:xfrm>
          <a:prstGeom prst="rect">
            <a:avLst/>
          </a:prstGeom>
          <a:noFill/>
        </p:spPr>
        <p:txBody>
          <a:bodyPr wrap="square" lIns="0" tIns="0" rIns="0" bIns="0" rtlCol="0" anchor="ctr" anchorCtr="0">
            <a:spAutoFit/>
          </a:bodyPr>
          <a:lstStyle/>
          <a:p>
            <a:pPr algn="ctr"/>
            <a:r>
              <a:rPr lang="en-US" sz="1400" b="0" i="0">
                <a:solidFill>
                  <a:srgbClr val="666666"/>
                </a:solidFill>
                <a:latin typeface="NewsGotLig" charset="0"/>
                <a:ea typeface="NewsGotLig" charset="0"/>
                <a:cs typeface="NewsGotLig" charset="0"/>
              </a:rPr>
              <a:t>[</a:t>
            </a:r>
            <a:r>
              <a:rPr lang="en-US" sz="1000" b="0" i="0" baseline="0">
                <a:solidFill>
                  <a:srgbClr val="666666"/>
                </a:solidFill>
                <a:latin typeface="NewsGotLig" charset="0"/>
                <a:ea typeface="NewsGotLig" charset="0"/>
                <a:cs typeface="NewsGotLig" charset="0"/>
              </a:rPr>
              <a:t> </a:t>
            </a:r>
            <a:fld id="{86011772-D562-0740-934B-5577221A3E42}" type="slidenum">
              <a:rPr lang="en-US" sz="1000" b="0" i="0" baseline="0" smtClean="0">
                <a:solidFill>
                  <a:srgbClr val="666666"/>
                </a:solidFill>
                <a:latin typeface="NewsGotLig" charset="0"/>
                <a:ea typeface="NewsGotLig" charset="0"/>
                <a:cs typeface="NewsGotLig" charset="0"/>
              </a:rPr>
              <a:t>‹#›</a:t>
            </a:fld>
            <a:r>
              <a:rPr lang="en-US" sz="1000" b="0" i="0" baseline="0">
                <a:solidFill>
                  <a:srgbClr val="666666"/>
                </a:solidFill>
                <a:latin typeface="NewsGotLig" charset="0"/>
                <a:ea typeface="NewsGotLig" charset="0"/>
                <a:cs typeface="NewsGotLig" charset="0"/>
              </a:rPr>
              <a:t> </a:t>
            </a:r>
            <a:r>
              <a:rPr lang="en-US" sz="1400" b="0" i="0" baseline="0">
                <a:solidFill>
                  <a:srgbClr val="666666"/>
                </a:solidFill>
                <a:latin typeface="NewsGotLig" charset="0"/>
                <a:ea typeface="NewsGotLig" charset="0"/>
                <a:cs typeface="NewsGotLig" charset="0"/>
              </a:rPr>
              <a:t>]</a:t>
            </a:r>
            <a:endParaRPr lang="en-US" sz="1400" b="0" i="0">
              <a:solidFill>
                <a:srgbClr val="666666"/>
              </a:solidFill>
              <a:latin typeface="NewsGotLig" charset="0"/>
              <a:ea typeface="NewsGotLig" charset="0"/>
              <a:cs typeface="NewsGotLig" charset="0"/>
            </a:endParaRPr>
          </a:p>
        </p:txBody>
      </p:sp>
      <p:sp>
        <p:nvSpPr>
          <p:cNvPr id="12" name="Footer Placeholder 32">
            <a:extLst>
              <a:ext uri="{FF2B5EF4-FFF2-40B4-BE49-F238E27FC236}">
                <a16:creationId xmlns:a16="http://schemas.microsoft.com/office/drawing/2014/main" id="{ABD792D7-7BF0-6B43-9B8E-73BF2E5C1E66}"/>
              </a:ext>
            </a:extLst>
          </p:cNvPr>
          <p:cNvSpPr>
            <a:spLocks noGrp="1"/>
          </p:cNvSpPr>
          <p:nvPr>
            <p:ph type="ftr" sz="quarter" idx="18"/>
          </p:nvPr>
        </p:nvSpPr>
        <p:spPr>
          <a:xfrm>
            <a:off x="453292" y="6538913"/>
            <a:ext cx="9912406" cy="182563"/>
          </a:xfrm>
        </p:spPr>
        <p:txBody>
          <a:bodyPr lIns="0"/>
          <a:lstStyle>
            <a:lvl1pPr algn="l">
              <a:defRPr sz="1000" b="0" i="0" cap="all" baseline="0">
                <a:solidFill>
                  <a:srgbClr val="666666"/>
                </a:solidFill>
                <a:latin typeface="NewsGotMed" charset="0"/>
                <a:ea typeface="NewsGotMed" charset="0"/>
                <a:cs typeface="NewsGotMed" charset="0"/>
              </a:defRPr>
            </a:lvl1pPr>
          </a:lstStyle>
          <a:p>
            <a:r>
              <a:rPr lang="en-US" b="1"/>
              <a:t>National Association of Mutual Insurance Companies</a:t>
            </a:r>
          </a:p>
        </p:txBody>
      </p:sp>
      <p:pic>
        <p:nvPicPr>
          <p:cNvPr id="7" name="Graphic 6">
            <a:extLst>
              <a:ext uri="{FF2B5EF4-FFF2-40B4-BE49-F238E27FC236}">
                <a16:creationId xmlns:a16="http://schemas.microsoft.com/office/drawing/2014/main" id="{8733078A-D1FB-40F1-5B8D-C6FD8F2D09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1149" y="275720"/>
            <a:ext cx="1755662" cy="538669"/>
          </a:xfrm>
          <a:prstGeom prst="rect">
            <a:avLst/>
          </a:prstGeom>
        </p:spPr>
      </p:pic>
      <p:sp>
        <p:nvSpPr>
          <p:cNvPr id="8" name="Content Placeholder 2">
            <a:extLst>
              <a:ext uri="{FF2B5EF4-FFF2-40B4-BE49-F238E27FC236}">
                <a16:creationId xmlns:a16="http://schemas.microsoft.com/office/drawing/2014/main" id="{B82AD08E-5BF2-1526-8A17-72E622C51CB1}"/>
              </a:ext>
            </a:extLst>
          </p:cNvPr>
          <p:cNvSpPr>
            <a:spLocks noGrp="1"/>
          </p:cNvSpPr>
          <p:nvPr>
            <p:ph idx="1"/>
          </p:nvPr>
        </p:nvSpPr>
        <p:spPr>
          <a:xfrm>
            <a:off x="426720" y="1114743"/>
            <a:ext cx="11338560" cy="5029200"/>
          </a:xfrm>
          <a:prstGeom prst="rect">
            <a:avLst/>
          </a:prstGeom>
        </p:spPr>
        <p:txBody>
          <a:bodyPr/>
          <a:lstStyle>
            <a:lvl1pPr marL="0" indent="0">
              <a:buNone/>
              <a:defRPr b="1">
                <a:latin typeface="NewsGotMed" pitchFamily="2" charset="0"/>
              </a:defRPr>
            </a:lvl1pPr>
            <a:lvl2pPr>
              <a:defRPr>
                <a:latin typeface="NewsGotMed" pitchFamily="2" charset="0"/>
              </a:defRPr>
            </a:lvl2pPr>
            <a:lvl3pPr marL="1142908" indent="-228582">
              <a:buFont typeface="System Font Regular"/>
              <a:buChar char="-"/>
              <a:defRPr>
                <a:latin typeface="NewsGotMed" pitchFamily="2" charset="0"/>
              </a:defRPr>
            </a:lvl3pPr>
            <a:lvl4pPr>
              <a:defRPr>
                <a:latin typeface="NewsGotMed" pitchFamily="2" charset="0"/>
              </a:defRPr>
            </a:lvl4pPr>
            <a:lvl5pPr marL="2057236" indent="-228582">
              <a:buFont typeface="System Font Regular"/>
              <a:buChar char="-"/>
              <a:defRPr>
                <a:latin typeface="NewsGotMed"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307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Text;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B47CC-075D-D014-63D3-478A7EEC0926}"/>
              </a:ext>
            </a:extLst>
          </p:cNvPr>
          <p:cNvSpPr>
            <a:spLocks noGrp="1"/>
          </p:cNvSpPr>
          <p:nvPr>
            <p:ph type="body" idx="14" hasCustomPrompt="1"/>
          </p:nvPr>
        </p:nvSpPr>
        <p:spPr>
          <a:xfrm>
            <a:off x="3086958" y="274320"/>
            <a:ext cx="8691999" cy="538671"/>
          </a:xfrm>
        </p:spPr>
        <p:txBody>
          <a:bodyPr>
            <a:normAutofit/>
          </a:bodyPr>
          <a:lstStyle>
            <a:lvl1pPr marL="0" indent="0" algn="r">
              <a:buNone/>
              <a:defRPr sz="3200" b="1" i="0" cap="all" baseline="0">
                <a:solidFill>
                  <a:srgbClr val="33B3CC"/>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C1384084-CFB0-6C10-56CB-84A13BDBB0DC}"/>
              </a:ext>
            </a:extLst>
          </p:cNvPr>
          <p:cNvCxnSpPr/>
          <p:nvPr userDrawn="1"/>
        </p:nvCxnSpPr>
        <p:spPr>
          <a:xfrm>
            <a:off x="453294" y="6491605"/>
            <a:ext cx="1135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85ACB71-CC9A-0AEF-85CF-305B6C17609C}"/>
              </a:ext>
            </a:extLst>
          </p:cNvPr>
          <p:cNvSpPr txBox="1"/>
          <p:nvPr userDrawn="1"/>
        </p:nvSpPr>
        <p:spPr>
          <a:xfrm>
            <a:off x="11407007" y="6538914"/>
            <a:ext cx="371952" cy="215444"/>
          </a:xfrm>
          <a:prstGeom prst="rect">
            <a:avLst/>
          </a:prstGeom>
          <a:noFill/>
        </p:spPr>
        <p:txBody>
          <a:bodyPr wrap="square" lIns="0" tIns="0" rIns="0" bIns="0" rtlCol="0" anchor="ctr" anchorCtr="0">
            <a:spAutoFit/>
          </a:bodyPr>
          <a:lstStyle/>
          <a:p>
            <a:pPr algn="ctr"/>
            <a:r>
              <a:rPr lang="en-US" sz="1400" b="0" i="0">
                <a:solidFill>
                  <a:srgbClr val="666666"/>
                </a:solidFill>
                <a:latin typeface="NewsGotLig" charset="0"/>
                <a:ea typeface="NewsGotLig" charset="0"/>
                <a:cs typeface="NewsGotLig" charset="0"/>
              </a:rPr>
              <a:t>[</a:t>
            </a:r>
            <a:r>
              <a:rPr lang="en-US" sz="1000" b="0" i="0" baseline="0">
                <a:solidFill>
                  <a:srgbClr val="666666"/>
                </a:solidFill>
                <a:latin typeface="NewsGotLig" charset="0"/>
                <a:ea typeface="NewsGotLig" charset="0"/>
                <a:cs typeface="NewsGotLig" charset="0"/>
              </a:rPr>
              <a:t> </a:t>
            </a:r>
            <a:fld id="{86011772-D562-0740-934B-5577221A3E42}" type="slidenum">
              <a:rPr lang="en-US" sz="1000" b="0" i="0" baseline="0" smtClean="0">
                <a:solidFill>
                  <a:srgbClr val="666666"/>
                </a:solidFill>
                <a:latin typeface="NewsGotLig" charset="0"/>
                <a:ea typeface="NewsGotLig" charset="0"/>
                <a:cs typeface="NewsGotLig" charset="0"/>
              </a:rPr>
              <a:t>‹#›</a:t>
            </a:fld>
            <a:r>
              <a:rPr lang="en-US" sz="1000" b="0" i="0" baseline="0">
                <a:solidFill>
                  <a:srgbClr val="666666"/>
                </a:solidFill>
                <a:latin typeface="NewsGotLig" charset="0"/>
                <a:ea typeface="NewsGotLig" charset="0"/>
                <a:cs typeface="NewsGotLig" charset="0"/>
              </a:rPr>
              <a:t> </a:t>
            </a:r>
            <a:r>
              <a:rPr lang="en-US" sz="1400" b="0" i="0" baseline="0">
                <a:solidFill>
                  <a:srgbClr val="666666"/>
                </a:solidFill>
                <a:latin typeface="NewsGotLig" charset="0"/>
                <a:ea typeface="NewsGotLig" charset="0"/>
                <a:cs typeface="NewsGotLig" charset="0"/>
              </a:rPr>
              <a:t>]</a:t>
            </a:r>
            <a:endParaRPr lang="en-US" sz="1400" b="0" i="0">
              <a:solidFill>
                <a:srgbClr val="666666"/>
              </a:solidFill>
              <a:latin typeface="NewsGotLig" charset="0"/>
              <a:ea typeface="NewsGotLig" charset="0"/>
              <a:cs typeface="NewsGotLig" charset="0"/>
            </a:endParaRPr>
          </a:p>
        </p:txBody>
      </p:sp>
      <p:sp>
        <p:nvSpPr>
          <p:cNvPr id="8" name="Footer Placeholder 32">
            <a:extLst>
              <a:ext uri="{FF2B5EF4-FFF2-40B4-BE49-F238E27FC236}">
                <a16:creationId xmlns:a16="http://schemas.microsoft.com/office/drawing/2014/main" id="{A9009024-73B0-B4FF-5B4C-307FF587F652}"/>
              </a:ext>
            </a:extLst>
          </p:cNvPr>
          <p:cNvSpPr>
            <a:spLocks noGrp="1"/>
          </p:cNvSpPr>
          <p:nvPr>
            <p:ph type="ftr" sz="quarter" idx="18"/>
          </p:nvPr>
        </p:nvSpPr>
        <p:spPr>
          <a:xfrm>
            <a:off x="453292" y="6538913"/>
            <a:ext cx="9912406" cy="182563"/>
          </a:xfrm>
        </p:spPr>
        <p:txBody>
          <a:bodyPr lIns="0"/>
          <a:lstStyle>
            <a:lvl1pPr algn="l">
              <a:defRPr sz="1000" b="0" i="0" cap="all" baseline="0">
                <a:solidFill>
                  <a:srgbClr val="666666"/>
                </a:solidFill>
                <a:latin typeface="NewsGotMed" charset="0"/>
                <a:ea typeface="NewsGotMed" charset="0"/>
                <a:cs typeface="NewsGotMed" charset="0"/>
              </a:defRPr>
            </a:lvl1pPr>
          </a:lstStyle>
          <a:p>
            <a:r>
              <a:rPr lang="en-US" b="1"/>
              <a:t>National Association of Mutual Insurance Companies</a:t>
            </a:r>
          </a:p>
        </p:txBody>
      </p:sp>
      <p:pic>
        <p:nvPicPr>
          <p:cNvPr id="11" name="Graphic 10">
            <a:extLst>
              <a:ext uri="{FF2B5EF4-FFF2-40B4-BE49-F238E27FC236}">
                <a16:creationId xmlns:a16="http://schemas.microsoft.com/office/drawing/2014/main" id="{E0F73678-3240-1188-630E-26DBB9D399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1149" y="275720"/>
            <a:ext cx="1755662" cy="538669"/>
          </a:xfrm>
          <a:prstGeom prst="rect">
            <a:avLst/>
          </a:prstGeom>
        </p:spPr>
      </p:pic>
      <p:sp>
        <p:nvSpPr>
          <p:cNvPr id="15" name="Content Placeholder 2">
            <a:extLst>
              <a:ext uri="{FF2B5EF4-FFF2-40B4-BE49-F238E27FC236}">
                <a16:creationId xmlns:a16="http://schemas.microsoft.com/office/drawing/2014/main" id="{E37A13C3-6AE0-34DD-C93B-B5E7DFDA3267}"/>
              </a:ext>
            </a:extLst>
          </p:cNvPr>
          <p:cNvSpPr>
            <a:spLocks noGrp="1"/>
          </p:cNvSpPr>
          <p:nvPr>
            <p:ph idx="1"/>
          </p:nvPr>
        </p:nvSpPr>
        <p:spPr>
          <a:xfrm>
            <a:off x="426720" y="1114742"/>
            <a:ext cx="5568463" cy="5265893"/>
          </a:xfrm>
          <a:prstGeom prst="rect">
            <a:avLst/>
          </a:prstGeom>
        </p:spPr>
        <p:txBody>
          <a:bodyPr/>
          <a:lstStyle>
            <a:lvl1pPr>
              <a:defRPr b="1">
                <a:latin typeface="NewsGotMed" pitchFamily="2" charset="0"/>
              </a:defRPr>
            </a:lvl1pPr>
            <a:lvl2pPr>
              <a:defRPr>
                <a:latin typeface="NewsGotMed" pitchFamily="2" charset="0"/>
              </a:defRPr>
            </a:lvl2pPr>
            <a:lvl3pPr marL="1142908" indent="-228582">
              <a:buFont typeface="System Font Regular"/>
              <a:buChar char="-"/>
              <a:defRPr>
                <a:latin typeface="NewsGotMed" pitchFamily="2" charset="0"/>
              </a:defRPr>
            </a:lvl3pPr>
            <a:lvl4pPr>
              <a:defRPr>
                <a:latin typeface="NewsGotMed" pitchFamily="2" charset="0"/>
              </a:defRPr>
            </a:lvl4pPr>
            <a:lvl5pPr marL="2057236" indent="-228582">
              <a:buFont typeface="System Font Regular"/>
              <a:buChar char="-"/>
              <a:defRPr>
                <a:latin typeface="NewsGotMed"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BD6DB08D-59C7-0148-395F-2F02D90BF442}"/>
              </a:ext>
            </a:extLst>
          </p:cNvPr>
          <p:cNvSpPr>
            <a:spLocks noGrp="1"/>
          </p:cNvSpPr>
          <p:nvPr>
            <p:ph idx="19"/>
          </p:nvPr>
        </p:nvSpPr>
        <p:spPr>
          <a:xfrm>
            <a:off x="6239045" y="1114742"/>
            <a:ext cx="5568463" cy="5265893"/>
          </a:xfrm>
          <a:prstGeom prst="rect">
            <a:avLst/>
          </a:prstGeom>
        </p:spPr>
        <p:txBody>
          <a:bodyPr/>
          <a:lstStyle>
            <a:lvl1pPr>
              <a:defRPr b="1">
                <a:latin typeface="NewsGotMed" pitchFamily="2" charset="0"/>
              </a:defRPr>
            </a:lvl1pPr>
            <a:lvl2pPr>
              <a:defRPr>
                <a:latin typeface="NewsGotMed" pitchFamily="2" charset="0"/>
              </a:defRPr>
            </a:lvl2pPr>
            <a:lvl3pPr marL="1142908" indent="-228582">
              <a:buFont typeface="System Font Regular"/>
              <a:buChar char="-"/>
              <a:defRPr>
                <a:latin typeface="NewsGotMed" pitchFamily="2" charset="0"/>
              </a:defRPr>
            </a:lvl3pPr>
            <a:lvl4pPr>
              <a:defRPr>
                <a:latin typeface="NewsGotMed" pitchFamily="2" charset="0"/>
              </a:defRPr>
            </a:lvl4pPr>
            <a:lvl5pPr marL="2057236" indent="-228582">
              <a:buFont typeface="System Font Regular"/>
              <a:buChar char="-"/>
              <a:defRPr>
                <a:latin typeface="NewsGotMed"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9732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Col:Text;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749C3E9-EB84-1D47-A6EA-0FA416574287}"/>
              </a:ext>
            </a:extLst>
          </p:cNvPr>
          <p:cNvSpPr>
            <a:spLocks noGrp="1"/>
          </p:cNvSpPr>
          <p:nvPr>
            <p:ph type="pic" sz="quarter" idx="19"/>
          </p:nvPr>
        </p:nvSpPr>
        <p:spPr>
          <a:xfrm>
            <a:off x="6275095" y="1139825"/>
            <a:ext cx="5503862" cy="5194300"/>
          </a:xfrm>
        </p:spPr>
        <p:txBody>
          <a:bodyPr/>
          <a:lstStyle/>
          <a:p>
            <a:endParaRPr lang="en-US"/>
          </a:p>
        </p:txBody>
      </p:sp>
      <p:sp>
        <p:nvSpPr>
          <p:cNvPr id="4" name="Text Placeholder 2">
            <a:extLst>
              <a:ext uri="{FF2B5EF4-FFF2-40B4-BE49-F238E27FC236}">
                <a16:creationId xmlns:a16="http://schemas.microsoft.com/office/drawing/2014/main" id="{4FCF8A78-669B-14BC-FB5E-CD3612EF6D9F}"/>
              </a:ext>
            </a:extLst>
          </p:cNvPr>
          <p:cNvSpPr>
            <a:spLocks noGrp="1"/>
          </p:cNvSpPr>
          <p:nvPr>
            <p:ph type="body" idx="14" hasCustomPrompt="1"/>
          </p:nvPr>
        </p:nvSpPr>
        <p:spPr>
          <a:xfrm>
            <a:off x="3086958" y="274320"/>
            <a:ext cx="8691999" cy="538671"/>
          </a:xfrm>
        </p:spPr>
        <p:txBody>
          <a:bodyPr>
            <a:normAutofit/>
          </a:bodyPr>
          <a:lstStyle>
            <a:lvl1pPr marL="0" indent="0" algn="r">
              <a:buNone/>
              <a:defRPr sz="3200" b="1" i="0" cap="all" baseline="0">
                <a:solidFill>
                  <a:srgbClr val="33B3CC"/>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6" name="Straight Connector 5">
            <a:extLst>
              <a:ext uri="{FF2B5EF4-FFF2-40B4-BE49-F238E27FC236}">
                <a16:creationId xmlns:a16="http://schemas.microsoft.com/office/drawing/2014/main" id="{1A22FE0D-5CD7-C3B6-2CD3-1E2ECA1A65EC}"/>
              </a:ext>
            </a:extLst>
          </p:cNvPr>
          <p:cNvCxnSpPr/>
          <p:nvPr userDrawn="1"/>
        </p:nvCxnSpPr>
        <p:spPr>
          <a:xfrm>
            <a:off x="453294" y="6491605"/>
            <a:ext cx="1135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138501-3C0F-D453-D07B-9460B77D9671}"/>
              </a:ext>
            </a:extLst>
          </p:cNvPr>
          <p:cNvSpPr txBox="1"/>
          <p:nvPr userDrawn="1"/>
        </p:nvSpPr>
        <p:spPr>
          <a:xfrm>
            <a:off x="11407007" y="6538914"/>
            <a:ext cx="371952" cy="215444"/>
          </a:xfrm>
          <a:prstGeom prst="rect">
            <a:avLst/>
          </a:prstGeom>
          <a:noFill/>
        </p:spPr>
        <p:txBody>
          <a:bodyPr wrap="square" lIns="0" tIns="0" rIns="0" bIns="0" rtlCol="0" anchor="ctr" anchorCtr="0">
            <a:spAutoFit/>
          </a:bodyPr>
          <a:lstStyle/>
          <a:p>
            <a:pPr algn="ctr"/>
            <a:r>
              <a:rPr lang="en-US" sz="1400" b="0" i="0">
                <a:solidFill>
                  <a:srgbClr val="666666"/>
                </a:solidFill>
                <a:latin typeface="NewsGotLig" charset="0"/>
                <a:ea typeface="NewsGotLig" charset="0"/>
                <a:cs typeface="NewsGotLig" charset="0"/>
              </a:rPr>
              <a:t>[</a:t>
            </a:r>
            <a:r>
              <a:rPr lang="en-US" sz="1000" b="0" i="0" baseline="0">
                <a:solidFill>
                  <a:srgbClr val="666666"/>
                </a:solidFill>
                <a:latin typeface="NewsGotLig" charset="0"/>
                <a:ea typeface="NewsGotLig" charset="0"/>
                <a:cs typeface="NewsGotLig" charset="0"/>
              </a:rPr>
              <a:t> </a:t>
            </a:r>
            <a:fld id="{86011772-D562-0740-934B-5577221A3E42}" type="slidenum">
              <a:rPr lang="en-US" sz="1000" b="0" i="0" baseline="0" smtClean="0">
                <a:solidFill>
                  <a:srgbClr val="666666"/>
                </a:solidFill>
                <a:latin typeface="NewsGotLig" charset="0"/>
                <a:ea typeface="NewsGotLig" charset="0"/>
                <a:cs typeface="NewsGotLig" charset="0"/>
              </a:rPr>
              <a:t>‹#›</a:t>
            </a:fld>
            <a:r>
              <a:rPr lang="en-US" sz="1000" b="0" i="0" baseline="0">
                <a:solidFill>
                  <a:srgbClr val="666666"/>
                </a:solidFill>
                <a:latin typeface="NewsGotLig" charset="0"/>
                <a:ea typeface="NewsGotLig" charset="0"/>
                <a:cs typeface="NewsGotLig" charset="0"/>
              </a:rPr>
              <a:t> </a:t>
            </a:r>
            <a:r>
              <a:rPr lang="en-US" sz="1400" b="0" i="0" baseline="0">
                <a:solidFill>
                  <a:srgbClr val="666666"/>
                </a:solidFill>
                <a:latin typeface="NewsGotLig" charset="0"/>
                <a:ea typeface="NewsGotLig" charset="0"/>
                <a:cs typeface="NewsGotLig" charset="0"/>
              </a:rPr>
              <a:t>]</a:t>
            </a:r>
            <a:endParaRPr lang="en-US" sz="1400" b="0" i="0">
              <a:solidFill>
                <a:srgbClr val="666666"/>
              </a:solidFill>
              <a:latin typeface="NewsGotLig" charset="0"/>
              <a:ea typeface="NewsGotLig" charset="0"/>
              <a:cs typeface="NewsGotLig" charset="0"/>
            </a:endParaRPr>
          </a:p>
        </p:txBody>
      </p:sp>
      <p:sp>
        <p:nvSpPr>
          <p:cNvPr id="9" name="Footer Placeholder 32">
            <a:extLst>
              <a:ext uri="{FF2B5EF4-FFF2-40B4-BE49-F238E27FC236}">
                <a16:creationId xmlns:a16="http://schemas.microsoft.com/office/drawing/2014/main" id="{49839D1F-E082-8061-C0AC-0F29DAC8D0B7}"/>
              </a:ext>
            </a:extLst>
          </p:cNvPr>
          <p:cNvSpPr>
            <a:spLocks noGrp="1"/>
          </p:cNvSpPr>
          <p:nvPr>
            <p:ph type="ftr" sz="quarter" idx="18"/>
          </p:nvPr>
        </p:nvSpPr>
        <p:spPr>
          <a:xfrm>
            <a:off x="453292" y="6538913"/>
            <a:ext cx="9912406" cy="182563"/>
          </a:xfrm>
        </p:spPr>
        <p:txBody>
          <a:bodyPr lIns="0"/>
          <a:lstStyle>
            <a:lvl1pPr algn="l">
              <a:defRPr sz="1000" b="0" i="0" cap="all" baseline="0">
                <a:solidFill>
                  <a:srgbClr val="666666"/>
                </a:solidFill>
                <a:latin typeface="NewsGotMed" charset="0"/>
                <a:ea typeface="NewsGotMed" charset="0"/>
                <a:cs typeface="NewsGotMed" charset="0"/>
              </a:defRPr>
            </a:lvl1pPr>
          </a:lstStyle>
          <a:p>
            <a:r>
              <a:rPr lang="en-US" b="1"/>
              <a:t>National Association of Mutual Insurance Companies</a:t>
            </a:r>
          </a:p>
        </p:txBody>
      </p:sp>
      <p:pic>
        <p:nvPicPr>
          <p:cNvPr id="10" name="Graphic 9">
            <a:extLst>
              <a:ext uri="{FF2B5EF4-FFF2-40B4-BE49-F238E27FC236}">
                <a16:creationId xmlns:a16="http://schemas.microsoft.com/office/drawing/2014/main" id="{025581B2-0379-0720-0C72-70E7455B6F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1149" y="275720"/>
            <a:ext cx="1755662" cy="538669"/>
          </a:xfrm>
          <a:prstGeom prst="rect">
            <a:avLst/>
          </a:prstGeom>
        </p:spPr>
      </p:pic>
      <p:sp>
        <p:nvSpPr>
          <p:cNvPr id="11" name="Content Placeholder 2">
            <a:extLst>
              <a:ext uri="{FF2B5EF4-FFF2-40B4-BE49-F238E27FC236}">
                <a16:creationId xmlns:a16="http://schemas.microsoft.com/office/drawing/2014/main" id="{31DBC2C1-D112-566B-8086-C2B3475A6003}"/>
              </a:ext>
            </a:extLst>
          </p:cNvPr>
          <p:cNvSpPr>
            <a:spLocks noGrp="1"/>
          </p:cNvSpPr>
          <p:nvPr>
            <p:ph idx="1"/>
          </p:nvPr>
        </p:nvSpPr>
        <p:spPr>
          <a:xfrm>
            <a:off x="426720" y="1114742"/>
            <a:ext cx="5568463" cy="5265893"/>
          </a:xfrm>
          <a:prstGeom prst="rect">
            <a:avLst/>
          </a:prstGeom>
        </p:spPr>
        <p:txBody>
          <a:bodyPr/>
          <a:lstStyle>
            <a:lvl1pPr>
              <a:defRPr b="1">
                <a:latin typeface="NewsGotMed" pitchFamily="2" charset="0"/>
              </a:defRPr>
            </a:lvl1pPr>
            <a:lvl2pPr>
              <a:defRPr>
                <a:latin typeface="NewsGotMed" pitchFamily="2" charset="0"/>
              </a:defRPr>
            </a:lvl2pPr>
            <a:lvl3pPr marL="1142908" indent="-228582">
              <a:buFont typeface="System Font Regular"/>
              <a:buChar char="-"/>
              <a:defRPr>
                <a:latin typeface="NewsGotMed" pitchFamily="2" charset="0"/>
              </a:defRPr>
            </a:lvl3pPr>
            <a:lvl4pPr>
              <a:defRPr>
                <a:latin typeface="NewsGotMed" pitchFamily="2" charset="0"/>
              </a:defRPr>
            </a:lvl4pPr>
            <a:lvl5pPr marL="2057236" indent="-228582">
              <a:buFont typeface="System Font Regular"/>
              <a:buChar char="-"/>
              <a:defRPr>
                <a:latin typeface="NewsGotMed"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3034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able Placeholder 4"/>
          <p:cNvSpPr>
            <a:spLocks noGrp="1"/>
          </p:cNvSpPr>
          <p:nvPr>
            <p:ph type="tbl" sz="quarter" idx="10"/>
          </p:nvPr>
        </p:nvSpPr>
        <p:spPr>
          <a:xfrm>
            <a:off x="457199" y="1142999"/>
            <a:ext cx="11351683" cy="5234931"/>
          </a:xfrm>
        </p:spPr>
        <p:txBody>
          <a:bodyPr vert="horz">
            <a:normAutofit/>
          </a:bodyPr>
          <a:lstStyle>
            <a:lvl1pPr>
              <a:lnSpc>
                <a:spcPct val="100000"/>
              </a:lnSpc>
              <a:defRPr sz="2400" b="0" i="0">
                <a:solidFill>
                  <a:schemeClr val="tx1"/>
                </a:solidFill>
                <a:latin typeface="NewsGotMed" charset="0"/>
                <a:ea typeface="NewsGotMed" charset="0"/>
                <a:cs typeface="NewsGotMed" charset="0"/>
              </a:defRPr>
            </a:lvl1pPr>
          </a:lstStyle>
          <a:p>
            <a:endParaRPr lang="en-US"/>
          </a:p>
        </p:txBody>
      </p:sp>
      <p:sp>
        <p:nvSpPr>
          <p:cNvPr id="3" name="Text Placeholder 2">
            <a:extLst>
              <a:ext uri="{FF2B5EF4-FFF2-40B4-BE49-F238E27FC236}">
                <a16:creationId xmlns:a16="http://schemas.microsoft.com/office/drawing/2014/main" id="{B9695022-4344-8D89-CF85-1C9AC0C7EA61}"/>
              </a:ext>
            </a:extLst>
          </p:cNvPr>
          <p:cNvSpPr>
            <a:spLocks noGrp="1"/>
          </p:cNvSpPr>
          <p:nvPr>
            <p:ph type="body" idx="14" hasCustomPrompt="1"/>
          </p:nvPr>
        </p:nvSpPr>
        <p:spPr>
          <a:xfrm>
            <a:off x="3086958" y="274320"/>
            <a:ext cx="8691999" cy="538671"/>
          </a:xfrm>
        </p:spPr>
        <p:txBody>
          <a:bodyPr>
            <a:normAutofit/>
          </a:bodyPr>
          <a:lstStyle>
            <a:lvl1pPr marL="0" indent="0" algn="r">
              <a:buNone/>
              <a:defRPr sz="3200" b="1" i="0" cap="all" baseline="0">
                <a:solidFill>
                  <a:srgbClr val="33B3CC"/>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F4177916-B0DC-4782-F7F7-9DF5AE0FE6AB}"/>
              </a:ext>
            </a:extLst>
          </p:cNvPr>
          <p:cNvCxnSpPr/>
          <p:nvPr userDrawn="1"/>
        </p:nvCxnSpPr>
        <p:spPr>
          <a:xfrm>
            <a:off x="453294" y="6491605"/>
            <a:ext cx="1135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A040B62-5967-7DB1-D7A9-19C6CD573E5F}"/>
              </a:ext>
            </a:extLst>
          </p:cNvPr>
          <p:cNvSpPr txBox="1"/>
          <p:nvPr userDrawn="1"/>
        </p:nvSpPr>
        <p:spPr>
          <a:xfrm>
            <a:off x="11407007" y="6538914"/>
            <a:ext cx="371952" cy="215444"/>
          </a:xfrm>
          <a:prstGeom prst="rect">
            <a:avLst/>
          </a:prstGeom>
          <a:noFill/>
        </p:spPr>
        <p:txBody>
          <a:bodyPr wrap="square" lIns="0" tIns="0" rIns="0" bIns="0" rtlCol="0" anchor="ctr" anchorCtr="0">
            <a:spAutoFit/>
          </a:bodyPr>
          <a:lstStyle/>
          <a:p>
            <a:pPr algn="ctr"/>
            <a:r>
              <a:rPr lang="en-US" sz="1400" b="0" i="0">
                <a:solidFill>
                  <a:srgbClr val="666666"/>
                </a:solidFill>
                <a:latin typeface="NewsGotLig" charset="0"/>
                <a:ea typeface="NewsGotLig" charset="0"/>
                <a:cs typeface="NewsGotLig" charset="0"/>
              </a:rPr>
              <a:t>[</a:t>
            </a:r>
            <a:r>
              <a:rPr lang="en-US" sz="1000" b="0" i="0" baseline="0">
                <a:solidFill>
                  <a:srgbClr val="666666"/>
                </a:solidFill>
                <a:latin typeface="NewsGotLig" charset="0"/>
                <a:ea typeface="NewsGotLig" charset="0"/>
                <a:cs typeface="NewsGotLig" charset="0"/>
              </a:rPr>
              <a:t> </a:t>
            </a:r>
            <a:fld id="{86011772-D562-0740-934B-5577221A3E42}" type="slidenum">
              <a:rPr lang="en-US" sz="1000" b="0" i="0" baseline="0" smtClean="0">
                <a:solidFill>
                  <a:srgbClr val="666666"/>
                </a:solidFill>
                <a:latin typeface="NewsGotLig" charset="0"/>
                <a:ea typeface="NewsGotLig" charset="0"/>
                <a:cs typeface="NewsGotLig" charset="0"/>
              </a:rPr>
              <a:t>‹#›</a:t>
            </a:fld>
            <a:r>
              <a:rPr lang="en-US" sz="1000" b="0" i="0" baseline="0">
                <a:solidFill>
                  <a:srgbClr val="666666"/>
                </a:solidFill>
                <a:latin typeface="NewsGotLig" charset="0"/>
                <a:ea typeface="NewsGotLig" charset="0"/>
                <a:cs typeface="NewsGotLig" charset="0"/>
              </a:rPr>
              <a:t> </a:t>
            </a:r>
            <a:r>
              <a:rPr lang="en-US" sz="1400" b="0" i="0" baseline="0">
                <a:solidFill>
                  <a:srgbClr val="666666"/>
                </a:solidFill>
                <a:latin typeface="NewsGotLig" charset="0"/>
                <a:ea typeface="NewsGotLig" charset="0"/>
                <a:cs typeface="NewsGotLig" charset="0"/>
              </a:rPr>
              <a:t>]</a:t>
            </a:r>
            <a:endParaRPr lang="en-US" sz="1400" b="0" i="0">
              <a:solidFill>
                <a:srgbClr val="666666"/>
              </a:solidFill>
              <a:latin typeface="NewsGotLig" charset="0"/>
              <a:ea typeface="NewsGotLig" charset="0"/>
              <a:cs typeface="NewsGotLig" charset="0"/>
            </a:endParaRPr>
          </a:p>
        </p:txBody>
      </p:sp>
      <p:sp>
        <p:nvSpPr>
          <p:cNvPr id="7" name="Footer Placeholder 32">
            <a:extLst>
              <a:ext uri="{FF2B5EF4-FFF2-40B4-BE49-F238E27FC236}">
                <a16:creationId xmlns:a16="http://schemas.microsoft.com/office/drawing/2014/main" id="{F47FB1EC-0481-86E3-9AAD-6416DB8EA6AB}"/>
              </a:ext>
            </a:extLst>
          </p:cNvPr>
          <p:cNvSpPr>
            <a:spLocks noGrp="1"/>
          </p:cNvSpPr>
          <p:nvPr>
            <p:ph type="ftr" sz="quarter" idx="18"/>
          </p:nvPr>
        </p:nvSpPr>
        <p:spPr>
          <a:xfrm>
            <a:off x="453292" y="6538913"/>
            <a:ext cx="9912406" cy="182563"/>
          </a:xfrm>
        </p:spPr>
        <p:txBody>
          <a:bodyPr lIns="0"/>
          <a:lstStyle>
            <a:lvl1pPr algn="l">
              <a:defRPr sz="1000" b="0" i="0" cap="all" baseline="0">
                <a:solidFill>
                  <a:srgbClr val="666666"/>
                </a:solidFill>
                <a:latin typeface="NewsGotMed" charset="0"/>
                <a:ea typeface="NewsGotMed" charset="0"/>
                <a:cs typeface="NewsGotMed" charset="0"/>
              </a:defRPr>
            </a:lvl1pPr>
          </a:lstStyle>
          <a:p>
            <a:r>
              <a:rPr lang="en-US" b="1"/>
              <a:t>National Association of Mutual Insurance Companies</a:t>
            </a:r>
          </a:p>
        </p:txBody>
      </p:sp>
      <p:pic>
        <p:nvPicPr>
          <p:cNvPr id="8" name="Graphic 7">
            <a:extLst>
              <a:ext uri="{FF2B5EF4-FFF2-40B4-BE49-F238E27FC236}">
                <a16:creationId xmlns:a16="http://schemas.microsoft.com/office/drawing/2014/main" id="{FD275C12-6447-422D-7F8D-3B0979D783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1149" y="275720"/>
            <a:ext cx="1755662" cy="538669"/>
          </a:xfrm>
          <a:prstGeom prst="rect">
            <a:avLst/>
          </a:prstGeom>
        </p:spPr>
      </p:pic>
    </p:spTree>
    <p:extLst>
      <p:ext uri="{BB962C8B-B14F-4D97-AF65-F5344CB8AC3E}">
        <p14:creationId xmlns:p14="http://schemas.microsoft.com/office/powerpoint/2010/main" val="3700634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12" name="Text Placeholder 2"/>
          <p:cNvSpPr>
            <a:spLocks noGrp="1"/>
          </p:cNvSpPr>
          <p:nvPr>
            <p:ph type="body" idx="15"/>
          </p:nvPr>
        </p:nvSpPr>
        <p:spPr>
          <a:xfrm>
            <a:off x="1519311" y="2321170"/>
            <a:ext cx="9228406" cy="1892104"/>
          </a:xfrm>
        </p:spPr>
        <p:txBody>
          <a:bodyPr anchor="ctr">
            <a:normAutofit/>
          </a:bodyPr>
          <a:lstStyle>
            <a:lvl1pPr marL="0" indent="0" algn="ctr">
              <a:lnSpc>
                <a:spcPct val="100000"/>
              </a:lnSpc>
              <a:buNone/>
              <a:defRPr sz="2800" b="0" i="0">
                <a:solidFill>
                  <a:srgbClr val="33B3CC"/>
                </a:solidFill>
                <a:latin typeface="NewsGotDem" charset="0"/>
                <a:ea typeface="NewsGotDem" charset="0"/>
                <a:cs typeface="NewsGotDem"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3" name="Shape 28"/>
          <p:cNvSpPr txBox="1"/>
          <p:nvPr userDrawn="1"/>
        </p:nvSpPr>
        <p:spPr>
          <a:xfrm>
            <a:off x="1010106" y="1812683"/>
            <a:ext cx="1957200" cy="653699"/>
          </a:xfrm>
          <a:prstGeom prst="rect">
            <a:avLst/>
          </a:prstGeom>
          <a:solidFill>
            <a:schemeClr val="bg1"/>
          </a:solidFill>
          <a:ln>
            <a:noFill/>
          </a:ln>
        </p:spPr>
        <p:txBody>
          <a:bodyPr lIns="91425" tIns="91425" rIns="91425" bIns="91425" anchor="t" anchorCtr="0">
            <a:noAutofit/>
          </a:bodyPr>
          <a:lstStyle/>
          <a:p>
            <a:pPr>
              <a:spcBef>
                <a:spcPts val="0"/>
              </a:spcBef>
              <a:buNone/>
            </a:pPr>
            <a:r>
              <a:rPr lang="en" sz="7200" b="1" i="0">
                <a:solidFill>
                  <a:srgbClr val="33B3CC"/>
                </a:solidFill>
                <a:latin typeface="Arial Rounded MT Bold" charset="0"/>
                <a:ea typeface="Arial Rounded MT Bold" charset="0"/>
                <a:cs typeface="Arial Rounded MT Bold" charset="0"/>
                <a:sym typeface="Montserrat"/>
              </a:rPr>
              <a:t>“</a:t>
            </a:r>
          </a:p>
        </p:txBody>
      </p:sp>
      <p:sp>
        <p:nvSpPr>
          <p:cNvPr id="14" name="Shape 28"/>
          <p:cNvSpPr txBox="1"/>
          <p:nvPr userDrawn="1"/>
        </p:nvSpPr>
        <p:spPr>
          <a:xfrm rot="10800000">
            <a:off x="9299722" y="4068062"/>
            <a:ext cx="1957200" cy="653699"/>
          </a:xfrm>
          <a:prstGeom prst="rect">
            <a:avLst/>
          </a:prstGeom>
          <a:noFill/>
          <a:ln>
            <a:noFill/>
          </a:ln>
        </p:spPr>
        <p:txBody>
          <a:bodyPr lIns="91425" tIns="91425" rIns="91425" bIns="91425" anchor="t" anchorCtr="0">
            <a:noAutofit/>
          </a:bodyPr>
          <a:lstStyle/>
          <a:p>
            <a:pPr>
              <a:spcBef>
                <a:spcPts val="0"/>
              </a:spcBef>
              <a:buNone/>
            </a:pPr>
            <a:r>
              <a:rPr lang="en" sz="7200" b="1" i="0">
                <a:solidFill>
                  <a:srgbClr val="33B3CC"/>
                </a:solidFill>
                <a:latin typeface="Arial Rounded MT Bold" charset="0"/>
                <a:ea typeface="Arial Rounded MT Bold" charset="0"/>
                <a:cs typeface="Arial Rounded MT Bold" charset="0"/>
                <a:sym typeface="Montserrat"/>
              </a:rPr>
              <a:t>“</a:t>
            </a:r>
          </a:p>
        </p:txBody>
      </p:sp>
      <p:cxnSp>
        <p:nvCxnSpPr>
          <p:cNvPr id="5" name="Straight Connector 4">
            <a:extLst>
              <a:ext uri="{FF2B5EF4-FFF2-40B4-BE49-F238E27FC236}">
                <a16:creationId xmlns:a16="http://schemas.microsoft.com/office/drawing/2014/main" id="{54D384C3-3B8D-AB8D-ED9D-F9AB18004410}"/>
              </a:ext>
            </a:extLst>
          </p:cNvPr>
          <p:cNvCxnSpPr/>
          <p:nvPr userDrawn="1"/>
        </p:nvCxnSpPr>
        <p:spPr>
          <a:xfrm>
            <a:off x="453294" y="6491605"/>
            <a:ext cx="1135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9311B17-4F77-94BD-DEBE-0FC81E80F790}"/>
              </a:ext>
            </a:extLst>
          </p:cNvPr>
          <p:cNvSpPr txBox="1"/>
          <p:nvPr userDrawn="1"/>
        </p:nvSpPr>
        <p:spPr>
          <a:xfrm>
            <a:off x="11407007" y="6538914"/>
            <a:ext cx="371952" cy="215444"/>
          </a:xfrm>
          <a:prstGeom prst="rect">
            <a:avLst/>
          </a:prstGeom>
          <a:noFill/>
        </p:spPr>
        <p:txBody>
          <a:bodyPr wrap="square" lIns="0" tIns="0" rIns="0" bIns="0" rtlCol="0" anchor="ctr" anchorCtr="0">
            <a:spAutoFit/>
          </a:bodyPr>
          <a:lstStyle/>
          <a:p>
            <a:pPr algn="ctr"/>
            <a:r>
              <a:rPr lang="en-US" sz="1400" b="0" i="0">
                <a:solidFill>
                  <a:srgbClr val="666666"/>
                </a:solidFill>
                <a:latin typeface="NewsGotLig" charset="0"/>
                <a:ea typeface="NewsGotLig" charset="0"/>
                <a:cs typeface="NewsGotLig" charset="0"/>
              </a:rPr>
              <a:t>[</a:t>
            </a:r>
            <a:r>
              <a:rPr lang="en-US" sz="1000" b="0" i="0" baseline="0">
                <a:solidFill>
                  <a:srgbClr val="666666"/>
                </a:solidFill>
                <a:latin typeface="NewsGotLig" charset="0"/>
                <a:ea typeface="NewsGotLig" charset="0"/>
                <a:cs typeface="NewsGotLig" charset="0"/>
              </a:rPr>
              <a:t> </a:t>
            </a:r>
            <a:fld id="{86011772-D562-0740-934B-5577221A3E42}" type="slidenum">
              <a:rPr lang="en-US" sz="1000" b="0" i="0" baseline="0" smtClean="0">
                <a:solidFill>
                  <a:srgbClr val="666666"/>
                </a:solidFill>
                <a:latin typeface="NewsGotLig" charset="0"/>
                <a:ea typeface="NewsGotLig" charset="0"/>
                <a:cs typeface="NewsGotLig" charset="0"/>
              </a:rPr>
              <a:t>‹#›</a:t>
            </a:fld>
            <a:r>
              <a:rPr lang="en-US" sz="1000" b="0" i="0" baseline="0">
                <a:solidFill>
                  <a:srgbClr val="666666"/>
                </a:solidFill>
                <a:latin typeface="NewsGotLig" charset="0"/>
                <a:ea typeface="NewsGotLig" charset="0"/>
                <a:cs typeface="NewsGotLig" charset="0"/>
              </a:rPr>
              <a:t> </a:t>
            </a:r>
            <a:r>
              <a:rPr lang="en-US" sz="1400" b="0" i="0" baseline="0">
                <a:solidFill>
                  <a:srgbClr val="666666"/>
                </a:solidFill>
                <a:latin typeface="NewsGotLig" charset="0"/>
                <a:ea typeface="NewsGotLig" charset="0"/>
                <a:cs typeface="NewsGotLig" charset="0"/>
              </a:rPr>
              <a:t>]</a:t>
            </a:r>
            <a:endParaRPr lang="en-US" sz="1400" b="0" i="0">
              <a:solidFill>
                <a:srgbClr val="666666"/>
              </a:solidFill>
              <a:latin typeface="NewsGotLig" charset="0"/>
              <a:ea typeface="NewsGotLig" charset="0"/>
              <a:cs typeface="NewsGotLig" charset="0"/>
            </a:endParaRPr>
          </a:p>
        </p:txBody>
      </p:sp>
      <p:sp>
        <p:nvSpPr>
          <p:cNvPr id="7" name="Footer Placeholder 32">
            <a:extLst>
              <a:ext uri="{FF2B5EF4-FFF2-40B4-BE49-F238E27FC236}">
                <a16:creationId xmlns:a16="http://schemas.microsoft.com/office/drawing/2014/main" id="{F13B6777-F1BB-EB7A-B15F-6F1C8F3F91CA}"/>
              </a:ext>
            </a:extLst>
          </p:cNvPr>
          <p:cNvSpPr>
            <a:spLocks noGrp="1"/>
          </p:cNvSpPr>
          <p:nvPr>
            <p:ph type="ftr" sz="quarter" idx="18"/>
          </p:nvPr>
        </p:nvSpPr>
        <p:spPr>
          <a:xfrm>
            <a:off x="453292" y="6538913"/>
            <a:ext cx="9912406" cy="182563"/>
          </a:xfrm>
        </p:spPr>
        <p:txBody>
          <a:bodyPr lIns="0"/>
          <a:lstStyle>
            <a:lvl1pPr algn="l">
              <a:defRPr sz="1000" b="0" i="0" cap="all" baseline="0">
                <a:solidFill>
                  <a:srgbClr val="666666"/>
                </a:solidFill>
                <a:latin typeface="NewsGotMed" charset="0"/>
                <a:ea typeface="NewsGotMed" charset="0"/>
                <a:cs typeface="NewsGotMed" charset="0"/>
              </a:defRPr>
            </a:lvl1pPr>
          </a:lstStyle>
          <a:p>
            <a:r>
              <a:rPr lang="en-US" b="1"/>
              <a:t>National Association of Mutual Insurance Companies</a:t>
            </a:r>
          </a:p>
        </p:txBody>
      </p:sp>
      <p:pic>
        <p:nvPicPr>
          <p:cNvPr id="8" name="Graphic 7">
            <a:extLst>
              <a:ext uri="{FF2B5EF4-FFF2-40B4-BE49-F238E27FC236}">
                <a16:creationId xmlns:a16="http://schemas.microsoft.com/office/drawing/2014/main" id="{07F849B3-D1D1-2570-F6AF-B3DA7C2809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1149" y="275720"/>
            <a:ext cx="1755662" cy="538669"/>
          </a:xfrm>
          <a:prstGeom prst="rect">
            <a:avLst/>
          </a:prstGeom>
        </p:spPr>
      </p:pic>
    </p:spTree>
    <p:extLst>
      <p:ext uri="{BB962C8B-B14F-4D97-AF65-F5344CB8AC3E}">
        <p14:creationId xmlns:p14="http://schemas.microsoft.com/office/powerpoint/2010/main" val="37087740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02789A-21E2-E85F-CD29-DF8E4A25898D}"/>
              </a:ext>
            </a:extLst>
          </p:cNvPr>
          <p:cNvSpPr/>
          <p:nvPr userDrawn="1"/>
        </p:nvSpPr>
        <p:spPr>
          <a:xfrm>
            <a:off x="-3" y="5542669"/>
            <a:ext cx="12192000" cy="1315329"/>
          </a:xfrm>
          <a:prstGeom prst="rect">
            <a:avLst/>
          </a:prstGeom>
          <a:gradFill>
            <a:gsLst>
              <a:gs pos="0">
                <a:srgbClr val="2191A5"/>
              </a:gs>
              <a:gs pos="100000">
                <a:srgbClr val="33B3CC"/>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idx="14" hasCustomPrompt="1"/>
          </p:nvPr>
        </p:nvSpPr>
        <p:spPr>
          <a:xfrm>
            <a:off x="453292" y="5542670"/>
            <a:ext cx="11355590" cy="1315330"/>
          </a:xfrm>
        </p:spPr>
        <p:txBody>
          <a:bodyPr anchor="ctr">
            <a:normAutofit/>
          </a:bodyPr>
          <a:lstStyle>
            <a:lvl1pPr marL="0" indent="0" algn="ctr">
              <a:buNone/>
              <a:defRPr sz="4400" b="0" i="0" cap="all" baseline="0">
                <a:solidFill>
                  <a:schemeClr val="bg1"/>
                </a:solidFill>
                <a:latin typeface="NewsGotDem" charset="0"/>
                <a:ea typeface="NewsGotDem" charset="0"/>
                <a:cs typeface="NewsGotDem"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4" name="Picture Placeholder 15"/>
          <p:cNvSpPr>
            <a:spLocks noGrp="1"/>
          </p:cNvSpPr>
          <p:nvPr>
            <p:ph type="pic" sz="quarter" idx="18"/>
          </p:nvPr>
        </p:nvSpPr>
        <p:spPr>
          <a:xfrm>
            <a:off x="-1" y="0"/>
            <a:ext cx="12192001" cy="5542670"/>
          </a:xfrm>
        </p:spPr>
        <p:txBody>
          <a:bodyPr/>
          <a:lstStyle/>
          <a:p>
            <a:endParaRPr lang="en-US"/>
          </a:p>
        </p:txBody>
      </p:sp>
    </p:spTree>
    <p:extLst>
      <p:ext uri="{BB962C8B-B14F-4D97-AF65-F5344CB8AC3E}">
        <p14:creationId xmlns:p14="http://schemas.microsoft.com/office/powerpoint/2010/main" val="33689444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K: Title and Content">
    <p:bg>
      <p:bgPr>
        <a:gradFill>
          <a:gsLst>
            <a:gs pos="0">
              <a:srgbClr val="2191A5"/>
            </a:gs>
            <a:gs pos="100000">
              <a:srgbClr val="33B3CC"/>
            </a:gs>
          </a:gsLst>
          <a:lin ang="0" scaled="1"/>
        </a:grad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a:solidFill>
                  <a:schemeClr val="bg1"/>
                </a:solidFill>
                <a:latin typeface="NewsGotLig" charset="0"/>
                <a:ea typeface="NewsGotLig" charset="0"/>
                <a:cs typeface="NewsGotLig" charset="0"/>
              </a:rPr>
              <a:t>[</a:t>
            </a:r>
            <a:r>
              <a:rPr lang="en-US" sz="1000" b="0" i="0" baseline="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a:solidFill>
                  <a:schemeClr val="bg1"/>
                </a:solidFill>
                <a:latin typeface="NewsGotLig" charset="0"/>
                <a:ea typeface="NewsGotLig" charset="0"/>
                <a:cs typeface="NewsGotLig" charset="0"/>
              </a:rPr>
              <a:t> </a:t>
            </a:r>
            <a:r>
              <a:rPr lang="en-US" sz="1400" b="0" i="0" baseline="0">
                <a:solidFill>
                  <a:schemeClr val="bg1"/>
                </a:solidFill>
                <a:latin typeface="NewsGotLig" charset="0"/>
                <a:ea typeface="NewsGotLig" charset="0"/>
                <a:cs typeface="NewsGotLig" charset="0"/>
              </a:rPr>
              <a:t>]</a:t>
            </a:r>
            <a:endParaRPr lang="en-US" sz="1400" b="0" i="0">
              <a:solidFill>
                <a:schemeClr val="bg1"/>
              </a:solidFill>
              <a:latin typeface="NewsGotLig" charset="0"/>
              <a:ea typeface="NewsGotLig" charset="0"/>
              <a:cs typeface="NewsGotLig" charset="0"/>
            </a:endParaRPr>
          </a:p>
        </p:txBody>
      </p:sp>
      <p:sp>
        <p:nvSpPr>
          <p:cNvPr id="15" name="Text Placeholder 2"/>
          <p:cNvSpPr>
            <a:spLocks noGrp="1"/>
          </p:cNvSpPr>
          <p:nvPr>
            <p:ph type="body" idx="18" hasCustomPrompt="1"/>
          </p:nvPr>
        </p:nvSpPr>
        <p:spPr>
          <a:xfrm>
            <a:off x="2726724" y="274320"/>
            <a:ext cx="9052234"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0" name="Footer Placeholder 32">
            <a:extLst>
              <a:ext uri="{FF2B5EF4-FFF2-40B4-BE49-F238E27FC236}">
                <a16:creationId xmlns:a16="http://schemas.microsoft.com/office/drawing/2014/main" id="{D908F747-522C-744C-AD65-A97D61DC0BCC}"/>
              </a:ext>
            </a:extLst>
          </p:cNvPr>
          <p:cNvSpPr>
            <a:spLocks noGrp="1"/>
          </p:cNvSpPr>
          <p:nvPr>
            <p:ph type="ftr" sz="quarter" idx="20"/>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a:t>NATIONAL ASSOCIATION OF MUTUAL INSURANCE COMPANIES</a:t>
            </a:r>
          </a:p>
        </p:txBody>
      </p:sp>
      <p:pic>
        <p:nvPicPr>
          <p:cNvPr id="2" name="Graphic 1">
            <a:extLst>
              <a:ext uri="{FF2B5EF4-FFF2-40B4-BE49-F238E27FC236}">
                <a16:creationId xmlns:a16="http://schemas.microsoft.com/office/drawing/2014/main" id="{0F933656-3685-AF32-5B47-563D331DEA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31149" y="275720"/>
            <a:ext cx="1755661" cy="538669"/>
          </a:xfrm>
          <a:prstGeom prst="rect">
            <a:avLst/>
          </a:prstGeom>
        </p:spPr>
      </p:pic>
      <p:sp>
        <p:nvSpPr>
          <p:cNvPr id="4" name="Content Placeholder 2">
            <a:extLst>
              <a:ext uri="{FF2B5EF4-FFF2-40B4-BE49-F238E27FC236}">
                <a16:creationId xmlns:a16="http://schemas.microsoft.com/office/drawing/2014/main" id="{EA187754-4E99-E27C-623A-16FEA49505A2}"/>
              </a:ext>
            </a:extLst>
          </p:cNvPr>
          <p:cNvSpPr>
            <a:spLocks noGrp="1"/>
          </p:cNvSpPr>
          <p:nvPr>
            <p:ph idx="1"/>
          </p:nvPr>
        </p:nvSpPr>
        <p:spPr>
          <a:xfrm>
            <a:off x="426720" y="1114743"/>
            <a:ext cx="11338560" cy="5029200"/>
          </a:xfrm>
          <a:prstGeom prst="rect">
            <a:avLst/>
          </a:prstGeom>
        </p:spPr>
        <p:txBody>
          <a:bodyPr/>
          <a:lstStyle>
            <a:lvl1pPr>
              <a:defRPr b="1">
                <a:solidFill>
                  <a:schemeClr val="bg1"/>
                </a:solidFill>
                <a:latin typeface="NewsGotMed" pitchFamily="2" charset="0"/>
              </a:defRPr>
            </a:lvl1pPr>
            <a:lvl2pPr>
              <a:defRPr>
                <a:solidFill>
                  <a:schemeClr val="bg1"/>
                </a:solidFill>
                <a:latin typeface="NewsGotMed" pitchFamily="2" charset="0"/>
              </a:defRPr>
            </a:lvl2pPr>
            <a:lvl3pPr marL="1142908" indent="-228582">
              <a:buFont typeface="System Font Regular"/>
              <a:buChar char="-"/>
              <a:defRPr>
                <a:solidFill>
                  <a:schemeClr val="bg1"/>
                </a:solidFill>
                <a:latin typeface="NewsGotMed" pitchFamily="2" charset="0"/>
              </a:defRPr>
            </a:lvl3pPr>
            <a:lvl4pPr>
              <a:defRPr>
                <a:solidFill>
                  <a:schemeClr val="bg1"/>
                </a:solidFill>
                <a:latin typeface="NewsGotMed" pitchFamily="2" charset="0"/>
              </a:defRPr>
            </a:lvl4pPr>
            <a:lvl5pPr marL="2057236" indent="-228582">
              <a:buFont typeface="System Font Regular"/>
              <a:buChar char="-"/>
              <a:defRPr>
                <a:solidFill>
                  <a:schemeClr val="bg1"/>
                </a:solidFill>
                <a:latin typeface="NewsGotMed"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885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375" y="274320"/>
            <a:ext cx="538671" cy="538671"/>
          </a:xfrm>
          <a:prstGeom prst="rect">
            <a:avLst/>
          </a:prstGeom>
        </p:spPr>
      </p:pic>
      <p:cxnSp>
        <p:nvCxnSpPr>
          <p:cNvPr id="6" name="Straight Connector 5"/>
          <p:cNvCxnSpPr/>
          <p:nvPr userDrawn="1"/>
        </p:nvCxnSpPr>
        <p:spPr>
          <a:xfrm>
            <a:off x="453294" y="6491605"/>
            <a:ext cx="11357706"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1407007" y="6538914"/>
            <a:ext cx="371952" cy="215444"/>
          </a:xfrm>
          <a:prstGeom prst="rect">
            <a:avLst/>
          </a:prstGeom>
          <a:noFill/>
        </p:spPr>
        <p:txBody>
          <a:bodyPr wrap="square" lIns="0" tIns="0" rIns="0" bIns="0" rtlCol="0" anchor="ctr" anchorCtr="0">
            <a:spAutoFit/>
          </a:bodyPr>
          <a:lstStyle/>
          <a:p>
            <a:pPr algn="ctr"/>
            <a:r>
              <a:rPr lang="en-US" sz="1400" b="0" i="0" dirty="0">
                <a:solidFill>
                  <a:srgbClr val="666666"/>
                </a:solidFill>
                <a:latin typeface="NewsGotLig" charset="0"/>
                <a:ea typeface="NewsGotLig" charset="0"/>
                <a:cs typeface="NewsGotLig" charset="0"/>
              </a:rPr>
              <a:t>[</a:t>
            </a:r>
            <a:r>
              <a:rPr lang="en-US" sz="1000" b="0" i="0" baseline="0" dirty="0">
                <a:solidFill>
                  <a:srgbClr val="666666"/>
                </a:solidFill>
                <a:latin typeface="NewsGotLig" charset="0"/>
                <a:ea typeface="NewsGotLig" charset="0"/>
                <a:cs typeface="NewsGotLig" charset="0"/>
              </a:rPr>
              <a:t> </a:t>
            </a:r>
            <a:fld id="{86011772-D562-0740-934B-5577221A3E42}" type="slidenum">
              <a:rPr lang="en-US" sz="1000" b="0" i="0" baseline="0" smtClean="0">
                <a:solidFill>
                  <a:srgbClr val="666666"/>
                </a:solidFill>
                <a:latin typeface="NewsGotLig" charset="0"/>
                <a:ea typeface="NewsGotLig" charset="0"/>
                <a:cs typeface="NewsGotLig" charset="0"/>
              </a:rPr>
              <a:t>‹#›</a:t>
            </a:fld>
            <a:r>
              <a:rPr lang="en-US" sz="1000" b="0" i="0" baseline="0" dirty="0">
                <a:solidFill>
                  <a:srgbClr val="666666"/>
                </a:solidFill>
                <a:latin typeface="NewsGotLig" charset="0"/>
                <a:ea typeface="NewsGotLig" charset="0"/>
                <a:cs typeface="NewsGotLig" charset="0"/>
              </a:rPr>
              <a:t> </a:t>
            </a:r>
            <a:r>
              <a:rPr lang="en-US" sz="1400" b="0" i="0" baseline="0" dirty="0">
                <a:solidFill>
                  <a:srgbClr val="666666"/>
                </a:solidFill>
                <a:latin typeface="NewsGotLig" charset="0"/>
                <a:ea typeface="NewsGotLig" charset="0"/>
                <a:cs typeface="NewsGotLig" charset="0"/>
              </a:rPr>
              <a:t>]</a:t>
            </a:r>
            <a:endParaRPr lang="en-US" sz="1400" b="0" i="0" dirty="0">
              <a:solidFill>
                <a:srgbClr val="666666"/>
              </a:solidFill>
              <a:latin typeface="NewsGotLig" charset="0"/>
              <a:ea typeface="NewsGotLig" charset="0"/>
              <a:cs typeface="NewsGotLig" charset="0"/>
            </a:endParaRPr>
          </a:p>
        </p:txBody>
      </p:sp>
      <p:sp>
        <p:nvSpPr>
          <p:cNvPr id="11" name="Table Placeholder 4"/>
          <p:cNvSpPr>
            <a:spLocks noGrp="1"/>
          </p:cNvSpPr>
          <p:nvPr>
            <p:ph type="tbl" sz="quarter" idx="10"/>
          </p:nvPr>
        </p:nvSpPr>
        <p:spPr>
          <a:xfrm>
            <a:off x="457199" y="1142999"/>
            <a:ext cx="11351683" cy="5234931"/>
          </a:xfrm>
        </p:spPr>
        <p:txBody>
          <a:bodyPr vert="horz">
            <a:normAutofit/>
          </a:bodyPr>
          <a:lstStyle>
            <a:lvl1pPr>
              <a:lnSpc>
                <a:spcPct val="100000"/>
              </a:lnSpc>
              <a:defRPr sz="2400" b="0" i="0">
                <a:solidFill>
                  <a:schemeClr val="tx1"/>
                </a:solidFill>
                <a:latin typeface="NewsGotMed" charset="0"/>
                <a:ea typeface="NewsGotMed" charset="0"/>
                <a:cs typeface="NewsGotMed" charset="0"/>
              </a:defRPr>
            </a:lvl1pPr>
          </a:lstStyle>
          <a:p>
            <a:endParaRPr lang="en-US" dirty="0"/>
          </a:p>
        </p:txBody>
      </p:sp>
      <p:sp>
        <p:nvSpPr>
          <p:cNvPr id="12" name="Text Placeholder 2"/>
          <p:cNvSpPr>
            <a:spLocks noGrp="1"/>
          </p:cNvSpPr>
          <p:nvPr>
            <p:ph type="body" idx="14" hasCustomPrompt="1"/>
          </p:nvPr>
        </p:nvSpPr>
        <p:spPr>
          <a:xfrm>
            <a:off x="1519311" y="274320"/>
            <a:ext cx="10259647" cy="538671"/>
          </a:xfrm>
        </p:spPr>
        <p:txBody>
          <a:bodyPr>
            <a:normAutofit/>
          </a:bodyPr>
          <a:lstStyle>
            <a:lvl1pPr marL="0" indent="0" algn="r">
              <a:buNone/>
              <a:defRPr sz="3200" b="1" i="0" cap="all" baseline="0">
                <a:solidFill>
                  <a:srgbClr val="666666"/>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3" name="Footer Placeholder 32"/>
          <p:cNvSpPr>
            <a:spLocks noGrp="1"/>
          </p:cNvSpPr>
          <p:nvPr>
            <p:ph type="ftr" sz="quarter" idx="18"/>
          </p:nvPr>
        </p:nvSpPr>
        <p:spPr>
          <a:xfrm>
            <a:off x="453292" y="6538913"/>
            <a:ext cx="9912406" cy="182563"/>
          </a:xfrm>
        </p:spPr>
        <p:txBody>
          <a:bodyPr lIns="0"/>
          <a:lstStyle>
            <a:lvl1pPr algn="l">
              <a:defRPr sz="1000" b="0" i="0" cap="all" baseline="0">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34945623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K: 2 Col:Text;Text">
    <p:bg>
      <p:bgPr>
        <a:gradFill>
          <a:gsLst>
            <a:gs pos="0">
              <a:srgbClr val="2191A5"/>
            </a:gs>
            <a:gs pos="100000">
              <a:srgbClr val="33B3CC"/>
            </a:gs>
          </a:gsLst>
          <a:lin ang="0" scaled="1"/>
        </a:grad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a:solidFill>
                  <a:schemeClr val="bg1"/>
                </a:solidFill>
                <a:latin typeface="NewsGotLig" charset="0"/>
                <a:ea typeface="NewsGotLig" charset="0"/>
                <a:cs typeface="NewsGotLig" charset="0"/>
              </a:rPr>
              <a:t>[</a:t>
            </a:r>
            <a:r>
              <a:rPr lang="en-US" sz="1000" b="0" i="0" baseline="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a:solidFill>
                  <a:schemeClr val="bg1"/>
                </a:solidFill>
                <a:latin typeface="NewsGotLig" charset="0"/>
                <a:ea typeface="NewsGotLig" charset="0"/>
                <a:cs typeface="NewsGotLig" charset="0"/>
              </a:rPr>
              <a:t> </a:t>
            </a:r>
            <a:r>
              <a:rPr lang="en-US" sz="1400" b="0" i="0" baseline="0">
                <a:solidFill>
                  <a:schemeClr val="bg1"/>
                </a:solidFill>
                <a:latin typeface="NewsGotLig" charset="0"/>
                <a:ea typeface="NewsGotLig" charset="0"/>
                <a:cs typeface="NewsGotLig" charset="0"/>
              </a:rPr>
              <a:t>]</a:t>
            </a:r>
            <a:endParaRPr lang="en-US" sz="1400" b="0" i="0">
              <a:solidFill>
                <a:schemeClr val="bg1"/>
              </a:solidFill>
              <a:latin typeface="NewsGotLig" charset="0"/>
              <a:ea typeface="NewsGotLig" charset="0"/>
              <a:cs typeface="NewsGotLig" charset="0"/>
            </a:endParaRPr>
          </a:p>
        </p:txBody>
      </p:sp>
      <p:sp>
        <p:nvSpPr>
          <p:cNvPr id="11" name="Text Placeholder 2">
            <a:extLst>
              <a:ext uri="{FF2B5EF4-FFF2-40B4-BE49-F238E27FC236}">
                <a16:creationId xmlns:a16="http://schemas.microsoft.com/office/drawing/2014/main" id="{0B82B521-1AF7-E747-801D-C5A8DD19A57D}"/>
              </a:ext>
            </a:extLst>
          </p:cNvPr>
          <p:cNvSpPr>
            <a:spLocks noGrp="1"/>
          </p:cNvSpPr>
          <p:nvPr>
            <p:ph type="body" idx="18" hasCustomPrompt="1"/>
          </p:nvPr>
        </p:nvSpPr>
        <p:spPr>
          <a:xfrm>
            <a:off x="2726724" y="274320"/>
            <a:ext cx="9052234"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4" name="Footer Placeholder 32">
            <a:extLst>
              <a:ext uri="{FF2B5EF4-FFF2-40B4-BE49-F238E27FC236}">
                <a16:creationId xmlns:a16="http://schemas.microsoft.com/office/drawing/2014/main" id="{CE6DC7D6-3D14-2B4D-9965-ED4BC1D84D2F}"/>
              </a:ext>
            </a:extLst>
          </p:cNvPr>
          <p:cNvSpPr>
            <a:spLocks noGrp="1"/>
          </p:cNvSpPr>
          <p:nvPr>
            <p:ph type="ftr" sz="quarter" idx="20"/>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a:t>NATIONAL ASSOCIATION OF MUTUAL INSURANCE COMPANIES</a:t>
            </a:r>
          </a:p>
        </p:txBody>
      </p:sp>
      <p:pic>
        <p:nvPicPr>
          <p:cNvPr id="4" name="Graphic 3">
            <a:extLst>
              <a:ext uri="{FF2B5EF4-FFF2-40B4-BE49-F238E27FC236}">
                <a16:creationId xmlns:a16="http://schemas.microsoft.com/office/drawing/2014/main" id="{A24FBA65-56B6-05A8-7272-F921E58D475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31149" y="275720"/>
            <a:ext cx="1755661" cy="538669"/>
          </a:xfrm>
          <a:prstGeom prst="rect">
            <a:avLst/>
          </a:prstGeom>
        </p:spPr>
      </p:pic>
      <p:sp>
        <p:nvSpPr>
          <p:cNvPr id="5" name="Content Placeholder 2">
            <a:extLst>
              <a:ext uri="{FF2B5EF4-FFF2-40B4-BE49-F238E27FC236}">
                <a16:creationId xmlns:a16="http://schemas.microsoft.com/office/drawing/2014/main" id="{6DF504D2-88A1-68A8-7D40-9A9BFBCA6B03}"/>
              </a:ext>
            </a:extLst>
          </p:cNvPr>
          <p:cNvSpPr>
            <a:spLocks noGrp="1"/>
          </p:cNvSpPr>
          <p:nvPr>
            <p:ph idx="1"/>
          </p:nvPr>
        </p:nvSpPr>
        <p:spPr>
          <a:xfrm>
            <a:off x="426720" y="1114742"/>
            <a:ext cx="5568463" cy="5265893"/>
          </a:xfrm>
          <a:prstGeom prst="rect">
            <a:avLst/>
          </a:prstGeom>
        </p:spPr>
        <p:txBody>
          <a:bodyPr/>
          <a:lstStyle>
            <a:lvl1pPr>
              <a:defRPr b="1">
                <a:solidFill>
                  <a:schemeClr val="bg1"/>
                </a:solidFill>
                <a:latin typeface="NewsGotMed" pitchFamily="2" charset="0"/>
              </a:defRPr>
            </a:lvl1pPr>
            <a:lvl2pPr>
              <a:defRPr>
                <a:solidFill>
                  <a:schemeClr val="bg1"/>
                </a:solidFill>
                <a:latin typeface="NewsGotMed" pitchFamily="2" charset="0"/>
              </a:defRPr>
            </a:lvl2pPr>
            <a:lvl3pPr marL="1142908" indent="-228582">
              <a:buFont typeface="System Font Regular"/>
              <a:buChar char="-"/>
              <a:defRPr>
                <a:solidFill>
                  <a:schemeClr val="bg1"/>
                </a:solidFill>
                <a:latin typeface="NewsGotMed" pitchFamily="2" charset="0"/>
              </a:defRPr>
            </a:lvl3pPr>
            <a:lvl4pPr>
              <a:defRPr>
                <a:solidFill>
                  <a:schemeClr val="bg1"/>
                </a:solidFill>
                <a:latin typeface="NewsGotMed" pitchFamily="2" charset="0"/>
              </a:defRPr>
            </a:lvl4pPr>
            <a:lvl5pPr marL="2057236" indent="-228582">
              <a:buFont typeface="System Font Regular"/>
              <a:buChar char="-"/>
              <a:defRPr>
                <a:solidFill>
                  <a:schemeClr val="bg1"/>
                </a:solidFill>
                <a:latin typeface="NewsGotMed"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0883403A-D8AA-5D22-B937-2C4F432F1911}"/>
              </a:ext>
            </a:extLst>
          </p:cNvPr>
          <p:cNvSpPr>
            <a:spLocks noGrp="1"/>
          </p:cNvSpPr>
          <p:nvPr>
            <p:ph idx="19"/>
          </p:nvPr>
        </p:nvSpPr>
        <p:spPr>
          <a:xfrm>
            <a:off x="6239045" y="1114742"/>
            <a:ext cx="5568463" cy="5265893"/>
          </a:xfrm>
          <a:prstGeom prst="rect">
            <a:avLst/>
          </a:prstGeom>
        </p:spPr>
        <p:txBody>
          <a:bodyPr/>
          <a:lstStyle>
            <a:lvl1pPr>
              <a:defRPr b="1">
                <a:solidFill>
                  <a:schemeClr val="bg1"/>
                </a:solidFill>
                <a:latin typeface="NewsGotMed" pitchFamily="2" charset="0"/>
              </a:defRPr>
            </a:lvl1pPr>
            <a:lvl2pPr>
              <a:defRPr>
                <a:solidFill>
                  <a:schemeClr val="bg1"/>
                </a:solidFill>
                <a:latin typeface="NewsGotMed" pitchFamily="2" charset="0"/>
              </a:defRPr>
            </a:lvl2pPr>
            <a:lvl3pPr marL="1142908" indent="-228582">
              <a:buFont typeface="System Font Regular"/>
              <a:buChar char="-"/>
              <a:defRPr>
                <a:solidFill>
                  <a:schemeClr val="bg1"/>
                </a:solidFill>
                <a:latin typeface="NewsGotMed" pitchFamily="2" charset="0"/>
              </a:defRPr>
            </a:lvl3pPr>
            <a:lvl4pPr>
              <a:defRPr>
                <a:solidFill>
                  <a:schemeClr val="bg1"/>
                </a:solidFill>
                <a:latin typeface="NewsGotMed" pitchFamily="2" charset="0"/>
              </a:defRPr>
            </a:lvl4pPr>
            <a:lvl5pPr marL="2057236" indent="-228582">
              <a:buFont typeface="System Font Regular"/>
              <a:buChar char="-"/>
              <a:defRPr>
                <a:solidFill>
                  <a:schemeClr val="bg1"/>
                </a:solidFill>
                <a:latin typeface="NewsGotMed"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786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K: 2Col:Text;Image">
    <p:bg>
      <p:bgPr>
        <a:gradFill>
          <a:gsLst>
            <a:gs pos="0">
              <a:srgbClr val="2191A5"/>
            </a:gs>
            <a:gs pos="100000">
              <a:srgbClr val="33B3CC"/>
            </a:gs>
          </a:gsLst>
          <a:lin ang="0" scaled="1"/>
        </a:grad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a:solidFill>
                  <a:schemeClr val="bg1"/>
                </a:solidFill>
                <a:latin typeface="NewsGotLig" charset="0"/>
                <a:ea typeface="NewsGotLig" charset="0"/>
                <a:cs typeface="NewsGotLig" charset="0"/>
              </a:rPr>
              <a:t>[</a:t>
            </a:r>
            <a:r>
              <a:rPr lang="en-US" sz="1000" b="0" i="0" baseline="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a:solidFill>
                  <a:schemeClr val="bg1"/>
                </a:solidFill>
                <a:latin typeface="NewsGotLig" charset="0"/>
                <a:ea typeface="NewsGotLig" charset="0"/>
                <a:cs typeface="NewsGotLig" charset="0"/>
              </a:rPr>
              <a:t> </a:t>
            </a:r>
            <a:r>
              <a:rPr lang="en-US" sz="1400" b="0" i="0" baseline="0">
                <a:solidFill>
                  <a:schemeClr val="bg1"/>
                </a:solidFill>
                <a:latin typeface="NewsGotLig" charset="0"/>
                <a:ea typeface="NewsGotLig" charset="0"/>
                <a:cs typeface="NewsGotLig" charset="0"/>
              </a:rPr>
              <a:t>]</a:t>
            </a:r>
            <a:endParaRPr lang="en-US" sz="1400" b="0" i="0">
              <a:solidFill>
                <a:schemeClr val="bg1"/>
              </a:solidFill>
              <a:latin typeface="NewsGotLig" charset="0"/>
              <a:ea typeface="NewsGotLig" charset="0"/>
              <a:cs typeface="NewsGotLig" charset="0"/>
            </a:endParaRPr>
          </a:p>
        </p:txBody>
      </p:sp>
      <p:sp>
        <p:nvSpPr>
          <p:cNvPr id="11" name="Text Placeholder 2">
            <a:extLst>
              <a:ext uri="{FF2B5EF4-FFF2-40B4-BE49-F238E27FC236}">
                <a16:creationId xmlns:a16="http://schemas.microsoft.com/office/drawing/2014/main" id="{0B82B521-1AF7-E747-801D-C5A8DD19A57D}"/>
              </a:ext>
            </a:extLst>
          </p:cNvPr>
          <p:cNvSpPr>
            <a:spLocks noGrp="1"/>
          </p:cNvSpPr>
          <p:nvPr>
            <p:ph type="body" idx="18" hasCustomPrompt="1"/>
          </p:nvPr>
        </p:nvSpPr>
        <p:spPr>
          <a:xfrm>
            <a:off x="2726724" y="274320"/>
            <a:ext cx="9052234"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4" name="Footer Placeholder 32">
            <a:extLst>
              <a:ext uri="{FF2B5EF4-FFF2-40B4-BE49-F238E27FC236}">
                <a16:creationId xmlns:a16="http://schemas.microsoft.com/office/drawing/2014/main" id="{CE6DC7D6-3D14-2B4D-9965-ED4BC1D84D2F}"/>
              </a:ext>
            </a:extLst>
          </p:cNvPr>
          <p:cNvSpPr>
            <a:spLocks noGrp="1"/>
          </p:cNvSpPr>
          <p:nvPr>
            <p:ph type="ftr" sz="quarter" idx="20"/>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a:t>NATIONAL ASSOCIATION OF MUTUAL INSURANCE COMPANIES</a:t>
            </a:r>
          </a:p>
        </p:txBody>
      </p:sp>
      <p:sp>
        <p:nvSpPr>
          <p:cNvPr id="2" name="Picture Placeholder 2">
            <a:extLst>
              <a:ext uri="{FF2B5EF4-FFF2-40B4-BE49-F238E27FC236}">
                <a16:creationId xmlns:a16="http://schemas.microsoft.com/office/drawing/2014/main" id="{F7DC83BD-95F1-59A8-48CA-8363C47F7C1C}"/>
              </a:ext>
            </a:extLst>
          </p:cNvPr>
          <p:cNvSpPr>
            <a:spLocks noGrp="1"/>
          </p:cNvSpPr>
          <p:nvPr>
            <p:ph type="pic" sz="quarter" idx="19"/>
          </p:nvPr>
        </p:nvSpPr>
        <p:spPr>
          <a:xfrm>
            <a:off x="6275095" y="1139825"/>
            <a:ext cx="5503862" cy="5194300"/>
          </a:xfrm>
        </p:spPr>
        <p:txBody>
          <a:bodyPr/>
          <a:lstStyle>
            <a:lvl1pPr>
              <a:defRPr>
                <a:solidFill>
                  <a:schemeClr val="bg1"/>
                </a:solidFill>
              </a:defRPr>
            </a:lvl1pPr>
          </a:lstStyle>
          <a:p>
            <a:endParaRPr lang="en-US"/>
          </a:p>
        </p:txBody>
      </p:sp>
      <p:pic>
        <p:nvPicPr>
          <p:cNvPr id="4" name="Graphic 3">
            <a:extLst>
              <a:ext uri="{FF2B5EF4-FFF2-40B4-BE49-F238E27FC236}">
                <a16:creationId xmlns:a16="http://schemas.microsoft.com/office/drawing/2014/main" id="{C3DDD8A4-A909-AE1A-00B5-FD5ED9AC9F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31149" y="275720"/>
            <a:ext cx="1755661" cy="538669"/>
          </a:xfrm>
          <a:prstGeom prst="rect">
            <a:avLst/>
          </a:prstGeom>
        </p:spPr>
      </p:pic>
      <p:sp>
        <p:nvSpPr>
          <p:cNvPr id="5" name="Content Placeholder 2">
            <a:extLst>
              <a:ext uri="{FF2B5EF4-FFF2-40B4-BE49-F238E27FC236}">
                <a16:creationId xmlns:a16="http://schemas.microsoft.com/office/drawing/2014/main" id="{2EA94EDB-4323-9BC1-2B53-6994A9447590}"/>
              </a:ext>
            </a:extLst>
          </p:cNvPr>
          <p:cNvSpPr>
            <a:spLocks noGrp="1"/>
          </p:cNvSpPr>
          <p:nvPr>
            <p:ph idx="1"/>
          </p:nvPr>
        </p:nvSpPr>
        <p:spPr>
          <a:xfrm>
            <a:off x="426720" y="1114742"/>
            <a:ext cx="5568463" cy="5265893"/>
          </a:xfrm>
          <a:prstGeom prst="rect">
            <a:avLst/>
          </a:prstGeom>
        </p:spPr>
        <p:txBody>
          <a:bodyPr/>
          <a:lstStyle>
            <a:lvl1pPr>
              <a:defRPr b="1">
                <a:solidFill>
                  <a:schemeClr val="bg1"/>
                </a:solidFill>
                <a:latin typeface="NewsGotMed" pitchFamily="2" charset="0"/>
              </a:defRPr>
            </a:lvl1pPr>
            <a:lvl2pPr>
              <a:defRPr>
                <a:solidFill>
                  <a:schemeClr val="bg1"/>
                </a:solidFill>
                <a:latin typeface="NewsGotMed" pitchFamily="2" charset="0"/>
              </a:defRPr>
            </a:lvl2pPr>
            <a:lvl3pPr marL="1142908" indent="-228582">
              <a:buFont typeface="System Font Regular"/>
              <a:buChar char="-"/>
              <a:defRPr>
                <a:solidFill>
                  <a:schemeClr val="bg1"/>
                </a:solidFill>
                <a:latin typeface="NewsGotMed" pitchFamily="2" charset="0"/>
              </a:defRPr>
            </a:lvl3pPr>
            <a:lvl4pPr>
              <a:defRPr>
                <a:solidFill>
                  <a:schemeClr val="bg1"/>
                </a:solidFill>
                <a:latin typeface="NewsGotMed" pitchFamily="2" charset="0"/>
              </a:defRPr>
            </a:lvl4pPr>
            <a:lvl5pPr marL="2057236" indent="-228582">
              <a:buFont typeface="System Font Regular"/>
              <a:buChar char="-"/>
              <a:defRPr>
                <a:solidFill>
                  <a:schemeClr val="bg1"/>
                </a:solidFill>
                <a:latin typeface="NewsGotMed"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56060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K: Table">
    <p:bg>
      <p:bgPr>
        <a:gradFill>
          <a:gsLst>
            <a:gs pos="0">
              <a:srgbClr val="2191A5"/>
            </a:gs>
            <a:gs pos="100000">
              <a:srgbClr val="33B3CC"/>
            </a:gs>
          </a:gsLst>
          <a:lin ang="0" scaled="1"/>
        </a:grad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a:solidFill>
                  <a:schemeClr val="bg1"/>
                </a:solidFill>
                <a:latin typeface="NewsGotLig" charset="0"/>
                <a:ea typeface="NewsGotLig" charset="0"/>
                <a:cs typeface="NewsGotLig" charset="0"/>
              </a:rPr>
              <a:t>[</a:t>
            </a:r>
            <a:r>
              <a:rPr lang="en-US" sz="1000" b="0" i="0" baseline="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a:solidFill>
                  <a:schemeClr val="bg1"/>
                </a:solidFill>
                <a:latin typeface="NewsGotLig" charset="0"/>
                <a:ea typeface="NewsGotLig" charset="0"/>
                <a:cs typeface="NewsGotLig" charset="0"/>
              </a:rPr>
              <a:t> </a:t>
            </a:r>
            <a:r>
              <a:rPr lang="en-US" sz="1400" b="0" i="0" baseline="0">
                <a:solidFill>
                  <a:schemeClr val="bg1"/>
                </a:solidFill>
                <a:latin typeface="NewsGotLig" charset="0"/>
                <a:ea typeface="NewsGotLig" charset="0"/>
                <a:cs typeface="NewsGotLig" charset="0"/>
              </a:rPr>
              <a:t>]</a:t>
            </a:r>
            <a:endParaRPr lang="en-US" sz="1400" b="0" i="0">
              <a:solidFill>
                <a:schemeClr val="bg1"/>
              </a:solidFill>
              <a:latin typeface="NewsGotLig" charset="0"/>
              <a:ea typeface="NewsGotLig" charset="0"/>
              <a:cs typeface="NewsGotLig" charset="0"/>
            </a:endParaRPr>
          </a:p>
        </p:txBody>
      </p:sp>
      <p:sp>
        <p:nvSpPr>
          <p:cNvPr id="10" name="Table Placeholder 4"/>
          <p:cNvSpPr>
            <a:spLocks noGrp="1"/>
          </p:cNvSpPr>
          <p:nvPr>
            <p:ph type="tbl" sz="quarter" idx="10"/>
          </p:nvPr>
        </p:nvSpPr>
        <p:spPr>
          <a:xfrm>
            <a:off x="457199" y="1142999"/>
            <a:ext cx="11351683" cy="5234931"/>
          </a:xfrm>
        </p:spPr>
        <p:txBody>
          <a:bodyPr vert="horz">
            <a:normAutofit/>
          </a:bodyPr>
          <a:lstStyle>
            <a:lvl1pPr>
              <a:lnSpc>
                <a:spcPct val="100000"/>
              </a:lnSpc>
              <a:defRPr sz="2400" b="0" i="0">
                <a:solidFill>
                  <a:schemeClr val="bg1"/>
                </a:solidFill>
                <a:latin typeface="NewsGotMed" charset="0"/>
                <a:ea typeface="NewsGotMed" charset="0"/>
                <a:cs typeface="NewsGotMed" charset="0"/>
              </a:defRPr>
            </a:lvl1pPr>
          </a:lstStyle>
          <a:p>
            <a:endParaRPr lang="en-US"/>
          </a:p>
        </p:txBody>
      </p:sp>
      <p:sp>
        <p:nvSpPr>
          <p:cNvPr id="16"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a:t>NATIONAL ASSOCIATION OF MUTUAL INSURANCE COMPANIES</a:t>
            </a:r>
          </a:p>
        </p:txBody>
      </p:sp>
      <p:sp>
        <p:nvSpPr>
          <p:cNvPr id="11" name="Text Placeholder 2">
            <a:extLst>
              <a:ext uri="{FF2B5EF4-FFF2-40B4-BE49-F238E27FC236}">
                <a16:creationId xmlns:a16="http://schemas.microsoft.com/office/drawing/2014/main" id="{C3255D78-D15A-9B49-83EC-3CF1DEE1EC5E}"/>
              </a:ext>
            </a:extLst>
          </p:cNvPr>
          <p:cNvSpPr>
            <a:spLocks noGrp="1"/>
          </p:cNvSpPr>
          <p:nvPr>
            <p:ph type="body" idx="18" hasCustomPrompt="1"/>
          </p:nvPr>
        </p:nvSpPr>
        <p:spPr>
          <a:xfrm>
            <a:off x="2726724" y="274320"/>
            <a:ext cx="9052234"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2" name="Graphic 1">
            <a:extLst>
              <a:ext uri="{FF2B5EF4-FFF2-40B4-BE49-F238E27FC236}">
                <a16:creationId xmlns:a16="http://schemas.microsoft.com/office/drawing/2014/main" id="{82269FAA-7AA0-2C82-1FB4-9657E223894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31149" y="275720"/>
            <a:ext cx="1755661" cy="538669"/>
          </a:xfrm>
          <a:prstGeom prst="rect">
            <a:avLst/>
          </a:prstGeom>
        </p:spPr>
      </p:pic>
    </p:spTree>
    <p:extLst>
      <p:ext uri="{BB962C8B-B14F-4D97-AF65-F5344CB8AC3E}">
        <p14:creationId xmlns:p14="http://schemas.microsoft.com/office/powerpoint/2010/main" val="349331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K: Quotation">
    <p:bg>
      <p:bgPr>
        <a:gradFill>
          <a:gsLst>
            <a:gs pos="0">
              <a:srgbClr val="2191A5"/>
            </a:gs>
            <a:gs pos="100000">
              <a:srgbClr val="33B3CC"/>
            </a:gs>
          </a:gsLst>
          <a:lin ang="0" scaled="1"/>
        </a:grad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a:solidFill>
                  <a:schemeClr val="bg1"/>
                </a:solidFill>
                <a:latin typeface="NewsGotLig" charset="0"/>
                <a:ea typeface="NewsGotLig" charset="0"/>
                <a:cs typeface="NewsGotLig" charset="0"/>
              </a:rPr>
              <a:t>[</a:t>
            </a:r>
            <a:r>
              <a:rPr lang="en-US" sz="1000" b="0" i="0" baseline="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a:solidFill>
                  <a:schemeClr val="bg1"/>
                </a:solidFill>
                <a:latin typeface="NewsGotLig" charset="0"/>
                <a:ea typeface="NewsGotLig" charset="0"/>
                <a:cs typeface="NewsGotLig" charset="0"/>
              </a:rPr>
              <a:t> </a:t>
            </a:r>
            <a:r>
              <a:rPr lang="en-US" sz="1400" b="0" i="0" baseline="0">
                <a:solidFill>
                  <a:schemeClr val="bg1"/>
                </a:solidFill>
                <a:latin typeface="NewsGotLig" charset="0"/>
                <a:ea typeface="NewsGotLig" charset="0"/>
                <a:cs typeface="NewsGotLig" charset="0"/>
              </a:rPr>
              <a:t>]</a:t>
            </a:r>
            <a:endParaRPr lang="en-US" sz="1400" b="0" i="0">
              <a:solidFill>
                <a:schemeClr val="bg1"/>
              </a:solidFill>
              <a:latin typeface="NewsGotLig" charset="0"/>
              <a:ea typeface="NewsGotLig" charset="0"/>
              <a:cs typeface="NewsGotLig" charset="0"/>
            </a:endParaRPr>
          </a:p>
        </p:txBody>
      </p:sp>
      <p:sp>
        <p:nvSpPr>
          <p:cNvPr id="10" name="Text Placeholder 2"/>
          <p:cNvSpPr>
            <a:spLocks noGrp="1"/>
          </p:cNvSpPr>
          <p:nvPr>
            <p:ph type="body" idx="15"/>
          </p:nvPr>
        </p:nvSpPr>
        <p:spPr>
          <a:xfrm>
            <a:off x="1519311" y="2321170"/>
            <a:ext cx="9228406" cy="1892104"/>
          </a:xfrm>
          <a:ln>
            <a:noFill/>
          </a:ln>
        </p:spPr>
        <p:txBody>
          <a:bodyPr anchor="ctr">
            <a:normAutofit/>
          </a:bodyPr>
          <a:lstStyle>
            <a:lvl1pPr marL="0" indent="0" algn="ctr">
              <a:lnSpc>
                <a:spcPct val="100000"/>
              </a:lnSpc>
              <a:buNone/>
              <a:defRPr sz="2800" b="0" i="0">
                <a:solidFill>
                  <a:schemeClr val="bg1"/>
                </a:solidFill>
                <a:latin typeface="NewsGotDem" charset="0"/>
                <a:ea typeface="NewsGotDem" charset="0"/>
                <a:cs typeface="NewsGotDem"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6" name="Shape 28"/>
          <p:cNvSpPr txBox="1"/>
          <p:nvPr userDrawn="1"/>
        </p:nvSpPr>
        <p:spPr>
          <a:xfrm>
            <a:off x="1010106" y="1812683"/>
            <a:ext cx="1957200" cy="653699"/>
          </a:xfrm>
          <a:prstGeom prst="rect">
            <a:avLst/>
          </a:prstGeom>
          <a:noFill/>
          <a:ln>
            <a:noFill/>
          </a:ln>
        </p:spPr>
        <p:txBody>
          <a:bodyPr lIns="91425" tIns="91425" rIns="91425" bIns="91425" anchor="t" anchorCtr="0">
            <a:noAutofit/>
          </a:bodyPr>
          <a:lstStyle/>
          <a:p>
            <a:pPr>
              <a:spcBef>
                <a:spcPts val="0"/>
              </a:spcBef>
              <a:buNone/>
            </a:pPr>
            <a:r>
              <a:rPr lang="en" sz="7200" b="1" i="0">
                <a:solidFill>
                  <a:schemeClr val="bg1"/>
                </a:solidFill>
                <a:latin typeface="Arial Rounded MT Bold" charset="0"/>
                <a:ea typeface="Arial Rounded MT Bold" charset="0"/>
                <a:cs typeface="Arial Rounded MT Bold" charset="0"/>
                <a:sym typeface="Montserrat"/>
              </a:rPr>
              <a:t>“</a:t>
            </a:r>
          </a:p>
        </p:txBody>
      </p:sp>
      <p:sp>
        <p:nvSpPr>
          <p:cNvPr id="17" name="Shape 28"/>
          <p:cNvSpPr txBox="1"/>
          <p:nvPr userDrawn="1"/>
        </p:nvSpPr>
        <p:spPr>
          <a:xfrm rot="10800000">
            <a:off x="9299722" y="4068062"/>
            <a:ext cx="1957200" cy="653699"/>
          </a:xfrm>
          <a:prstGeom prst="rect">
            <a:avLst/>
          </a:prstGeom>
          <a:noFill/>
          <a:ln>
            <a:noFill/>
          </a:ln>
        </p:spPr>
        <p:txBody>
          <a:bodyPr lIns="91425" tIns="91425" rIns="91425" bIns="91425" anchor="t" anchorCtr="0">
            <a:noAutofit/>
          </a:bodyPr>
          <a:lstStyle/>
          <a:p>
            <a:pPr>
              <a:spcBef>
                <a:spcPts val="0"/>
              </a:spcBef>
              <a:buNone/>
            </a:pPr>
            <a:r>
              <a:rPr lang="en" sz="7200" b="1" i="0">
                <a:solidFill>
                  <a:schemeClr val="bg1"/>
                </a:solidFill>
                <a:latin typeface="Arial Rounded MT Bold" charset="0"/>
                <a:ea typeface="Arial Rounded MT Bold" charset="0"/>
                <a:cs typeface="Arial Rounded MT Bold" charset="0"/>
                <a:sym typeface="Montserrat"/>
              </a:rPr>
              <a:t>“</a:t>
            </a:r>
          </a:p>
        </p:txBody>
      </p:sp>
      <p:sp>
        <p:nvSpPr>
          <p:cNvPr id="11"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a:t>NATIONAL ASSOCIATION OF MUTUAL INSURANCE COMPANIES</a:t>
            </a:r>
          </a:p>
        </p:txBody>
      </p:sp>
      <p:pic>
        <p:nvPicPr>
          <p:cNvPr id="2" name="Graphic 1">
            <a:extLst>
              <a:ext uri="{FF2B5EF4-FFF2-40B4-BE49-F238E27FC236}">
                <a16:creationId xmlns:a16="http://schemas.microsoft.com/office/drawing/2014/main" id="{E2F36B17-4353-8FCD-D6A6-9CBA2708C1B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31149" y="275720"/>
            <a:ext cx="1755661" cy="538669"/>
          </a:xfrm>
          <a:prstGeom prst="rect">
            <a:avLst/>
          </a:prstGeom>
        </p:spPr>
      </p:pic>
    </p:spTree>
    <p:extLst>
      <p:ext uri="{BB962C8B-B14F-4D97-AF65-F5344CB8AC3E}">
        <p14:creationId xmlns:p14="http://schemas.microsoft.com/office/powerpoint/2010/main" val="27331326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375" y="274320"/>
            <a:ext cx="538671" cy="538671"/>
          </a:xfrm>
          <a:prstGeom prst="rect">
            <a:avLst/>
          </a:prstGeom>
        </p:spPr>
      </p:pic>
      <p:cxnSp>
        <p:nvCxnSpPr>
          <p:cNvPr id="8" name="Straight Connector 7"/>
          <p:cNvCxnSpPr/>
          <p:nvPr userDrawn="1"/>
        </p:nvCxnSpPr>
        <p:spPr>
          <a:xfrm>
            <a:off x="453294" y="6491605"/>
            <a:ext cx="11357706"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14" hasCustomPrompt="1"/>
          </p:nvPr>
        </p:nvSpPr>
        <p:spPr>
          <a:xfrm>
            <a:off x="1519311" y="274320"/>
            <a:ext cx="10259647" cy="538671"/>
          </a:xfrm>
        </p:spPr>
        <p:txBody>
          <a:bodyPr>
            <a:normAutofit/>
          </a:bodyPr>
          <a:lstStyle>
            <a:lvl1pPr marL="0" indent="0" algn="r">
              <a:buNone/>
              <a:defRPr sz="3200" b="1" i="0" cap="all" baseline="0">
                <a:solidFill>
                  <a:srgbClr val="666666"/>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5"/>
          </p:nvPr>
        </p:nvSpPr>
        <p:spPr>
          <a:xfrm>
            <a:off x="457200" y="1139483"/>
            <a:ext cx="11311128" cy="5193860"/>
          </a:xfrm>
        </p:spPr>
        <p:txBody>
          <a:bodyPr>
            <a:normAutofit/>
          </a:bodyPr>
          <a:lstStyle>
            <a:lvl1pPr marL="0" indent="0">
              <a:lnSpc>
                <a:spcPct val="100000"/>
              </a:lnSpc>
              <a:buNone/>
              <a:defRPr sz="2400" b="0" i="0">
                <a:solidFill>
                  <a:srgbClr val="666666"/>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1" name="TextBox 10"/>
          <p:cNvSpPr txBox="1"/>
          <p:nvPr userDrawn="1"/>
        </p:nvSpPr>
        <p:spPr>
          <a:xfrm>
            <a:off x="11407007" y="6538914"/>
            <a:ext cx="371952" cy="215444"/>
          </a:xfrm>
          <a:prstGeom prst="rect">
            <a:avLst/>
          </a:prstGeom>
          <a:noFill/>
        </p:spPr>
        <p:txBody>
          <a:bodyPr wrap="square" lIns="0" tIns="0" rIns="0" bIns="0" rtlCol="0" anchor="ctr" anchorCtr="0">
            <a:spAutoFit/>
          </a:bodyPr>
          <a:lstStyle/>
          <a:p>
            <a:pPr algn="ctr"/>
            <a:r>
              <a:rPr lang="en-US" sz="1400" b="0" i="0">
                <a:solidFill>
                  <a:srgbClr val="666666"/>
                </a:solidFill>
                <a:latin typeface="NewsGotLig" charset="0"/>
                <a:ea typeface="NewsGotLig" charset="0"/>
                <a:cs typeface="NewsGotLig" charset="0"/>
              </a:rPr>
              <a:t>[</a:t>
            </a:r>
            <a:r>
              <a:rPr lang="en-US" sz="1000" b="0" i="0" baseline="0">
                <a:solidFill>
                  <a:srgbClr val="666666"/>
                </a:solidFill>
                <a:latin typeface="NewsGotLig" charset="0"/>
                <a:ea typeface="NewsGotLig" charset="0"/>
                <a:cs typeface="NewsGotLig" charset="0"/>
              </a:rPr>
              <a:t> </a:t>
            </a:r>
            <a:fld id="{86011772-D562-0740-934B-5577221A3E42}" type="slidenum">
              <a:rPr lang="en-US" sz="1000" b="0" i="0" baseline="0" smtClean="0">
                <a:solidFill>
                  <a:srgbClr val="666666"/>
                </a:solidFill>
                <a:latin typeface="NewsGotLig" charset="0"/>
                <a:ea typeface="NewsGotLig" charset="0"/>
                <a:cs typeface="NewsGotLig" charset="0"/>
              </a:rPr>
              <a:t>‹#›</a:t>
            </a:fld>
            <a:r>
              <a:rPr lang="en-US" sz="1000" b="0" i="0" baseline="0">
                <a:solidFill>
                  <a:srgbClr val="666666"/>
                </a:solidFill>
                <a:latin typeface="NewsGotLig" charset="0"/>
                <a:ea typeface="NewsGotLig" charset="0"/>
                <a:cs typeface="NewsGotLig" charset="0"/>
              </a:rPr>
              <a:t> </a:t>
            </a:r>
            <a:r>
              <a:rPr lang="en-US" sz="1400" b="0" i="0" baseline="0">
                <a:solidFill>
                  <a:srgbClr val="666666"/>
                </a:solidFill>
                <a:latin typeface="NewsGotLig" charset="0"/>
                <a:ea typeface="NewsGotLig" charset="0"/>
                <a:cs typeface="NewsGotLig" charset="0"/>
              </a:rPr>
              <a:t>]</a:t>
            </a:r>
            <a:endParaRPr lang="en-US" sz="1400" b="0" i="0">
              <a:solidFill>
                <a:srgbClr val="666666"/>
              </a:solidFill>
              <a:latin typeface="NewsGotLig" charset="0"/>
              <a:ea typeface="NewsGotLig" charset="0"/>
              <a:cs typeface="NewsGotLig" charset="0"/>
            </a:endParaRPr>
          </a:p>
        </p:txBody>
      </p:sp>
      <p:sp>
        <p:nvSpPr>
          <p:cNvPr id="12" name="Footer Placeholder 32"/>
          <p:cNvSpPr>
            <a:spLocks noGrp="1"/>
          </p:cNvSpPr>
          <p:nvPr>
            <p:ph type="ftr" sz="quarter" idx="18"/>
          </p:nvPr>
        </p:nvSpPr>
        <p:spPr>
          <a:xfrm>
            <a:off x="453292" y="6538913"/>
            <a:ext cx="9912406" cy="182563"/>
          </a:xfrm>
        </p:spPr>
        <p:txBody>
          <a:bodyPr lIns="0"/>
          <a:lstStyle>
            <a:lvl1pPr algn="l">
              <a:defRPr sz="1000" b="0" i="0" cap="all" baseline="0">
                <a:latin typeface="NewsGotMed" charset="0"/>
                <a:ea typeface="NewsGotMed" charset="0"/>
                <a:cs typeface="NewsGotMed" charset="0"/>
              </a:defRPr>
            </a:lvl1pPr>
          </a:lstStyle>
          <a:p>
            <a:r>
              <a:rPr lang="en-US"/>
              <a:t>NATIONAL ASSOCIATION OF MUTUAL INSURANCE COMPANIES</a:t>
            </a:r>
          </a:p>
        </p:txBody>
      </p:sp>
    </p:spTree>
    <p:extLst>
      <p:ext uri="{BB962C8B-B14F-4D97-AF65-F5344CB8AC3E}">
        <p14:creationId xmlns:p14="http://schemas.microsoft.com/office/powerpoint/2010/main" val="1992828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lue New Section">
    <p:spTree>
      <p:nvGrpSpPr>
        <p:cNvPr id="1" name=""/>
        <p:cNvGrpSpPr/>
        <p:nvPr/>
      </p:nvGrpSpPr>
      <p:grpSpPr>
        <a:xfrm>
          <a:off x="0" y="0"/>
          <a:ext cx="0" cy="0"/>
          <a:chOff x="0" y="0"/>
          <a:chExt cx="0" cy="0"/>
        </a:xfrm>
      </p:grpSpPr>
      <p:sp>
        <p:nvSpPr>
          <p:cNvPr id="8" name="Rectangle 7"/>
          <p:cNvSpPr/>
          <p:nvPr userDrawn="1"/>
        </p:nvSpPr>
        <p:spPr>
          <a:xfrm>
            <a:off x="-1" y="5542670"/>
            <a:ext cx="12192001" cy="1321847"/>
          </a:xfrm>
          <a:prstGeom prst="rect">
            <a:avLst/>
          </a:prstGeom>
          <a:solidFill>
            <a:srgbClr val="33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a:latin typeface="Arial" panose="020B0604020202020204" pitchFamily="34" charset="0"/>
              </a:rPr>
              <a:t> </a:t>
            </a:r>
          </a:p>
        </p:txBody>
      </p:sp>
      <p:sp>
        <p:nvSpPr>
          <p:cNvPr id="10" name="Text Placeholder 2"/>
          <p:cNvSpPr>
            <a:spLocks noGrp="1"/>
          </p:cNvSpPr>
          <p:nvPr>
            <p:ph type="body" idx="14" hasCustomPrompt="1"/>
          </p:nvPr>
        </p:nvSpPr>
        <p:spPr>
          <a:xfrm>
            <a:off x="453292" y="5542670"/>
            <a:ext cx="11355590" cy="1315330"/>
          </a:xfrm>
        </p:spPr>
        <p:txBody>
          <a:bodyPr anchor="ctr">
            <a:normAutofit/>
          </a:bodyPr>
          <a:lstStyle>
            <a:lvl1pPr marL="0" indent="0" algn="ctr">
              <a:buNone/>
              <a:defRPr sz="3600" b="1" i="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4" name="Picture Placeholder 15"/>
          <p:cNvSpPr>
            <a:spLocks noGrp="1"/>
          </p:cNvSpPr>
          <p:nvPr>
            <p:ph type="pic" sz="quarter" idx="18"/>
          </p:nvPr>
        </p:nvSpPr>
        <p:spPr>
          <a:xfrm>
            <a:off x="-1" y="0"/>
            <a:ext cx="12192001" cy="5542670"/>
          </a:xfrm>
        </p:spPr>
        <p:txBody>
          <a:bodyPr/>
          <a:lstStyle/>
          <a:p>
            <a:endParaRPr lang="en-US"/>
          </a:p>
        </p:txBody>
      </p:sp>
    </p:spTree>
    <p:extLst>
      <p:ext uri="{BB962C8B-B14F-4D97-AF65-F5344CB8AC3E}">
        <p14:creationId xmlns:p14="http://schemas.microsoft.com/office/powerpoint/2010/main" val="324386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375" y="274320"/>
            <a:ext cx="538671" cy="538671"/>
          </a:xfrm>
          <a:prstGeom prst="rect">
            <a:avLst/>
          </a:prstGeom>
        </p:spPr>
      </p:pic>
      <p:cxnSp>
        <p:nvCxnSpPr>
          <p:cNvPr id="6" name="Straight Connector 5"/>
          <p:cNvCxnSpPr/>
          <p:nvPr userDrawn="1"/>
        </p:nvCxnSpPr>
        <p:spPr>
          <a:xfrm>
            <a:off x="453294" y="6491605"/>
            <a:ext cx="11357706"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1407007" y="6538914"/>
            <a:ext cx="371952" cy="215444"/>
          </a:xfrm>
          <a:prstGeom prst="rect">
            <a:avLst/>
          </a:prstGeom>
          <a:noFill/>
        </p:spPr>
        <p:txBody>
          <a:bodyPr wrap="square" lIns="0" tIns="0" rIns="0" bIns="0" rtlCol="0" anchor="ctr" anchorCtr="0">
            <a:spAutoFit/>
          </a:bodyPr>
          <a:lstStyle/>
          <a:p>
            <a:pPr algn="ctr"/>
            <a:r>
              <a:rPr lang="en-US" sz="1400" b="0" i="0" dirty="0">
                <a:solidFill>
                  <a:srgbClr val="666666"/>
                </a:solidFill>
                <a:latin typeface="NewsGotLig" charset="0"/>
                <a:ea typeface="NewsGotLig" charset="0"/>
                <a:cs typeface="NewsGotLig" charset="0"/>
              </a:rPr>
              <a:t>[</a:t>
            </a:r>
            <a:r>
              <a:rPr lang="en-US" sz="1000" b="0" i="0" baseline="0" dirty="0">
                <a:solidFill>
                  <a:srgbClr val="666666"/>
                </a:solidFill>
                <a:latin typeface="NewsGotLig" charset="0"/>
                <a:ea typeface="NewsGotLig" charset="0"/>
                <a:cs typeface="NewsGotLig" charset="0"/>
              </a:rPr>
              <a:t> </a:t>
            </a:r>
            <a:fld id="{86011772-D562-0740-934B-5577221A3E42}" type="slidenum">
              <a:rPr lang="en-US" sz="1000" b="0" i="0" baseline="0" smtClean="0">
                <a:solidFill>
                  <a:srgbClr val="666666"/>
                </a:solidFill>
                <a:latin typeface="NewsGotLig" charset="0"/>
                <a:ea typeface="NewsGotLig" charset="0"/>
                <a:cs typeface="NewsGotLig" charset="0"/>
              </a:rPr>
              <a:t>‹#›</a:t>
            </a:fld>
            <a:r>
              <a:rPr lang="en-US" sz="1000" b="0" i="0" baseline="0" dirty="0">
                <a:solidFill>
                  <a:srgbClr val="666666"/>
                </a:solidFill>
                <a:latin typeface="NewsGotLig" charset="0"/>
                <a:ea typeface="NewsGotLig" charset="0"/>
                <a:cs typeface="NewsGotLig" charset="0"/>
              </a:rPr>
              <a:t> </a:t>
            </a:r>
            <a:r>
              <a:rPr lang="en-US" sz="1400" b="0" i="0" baseline="0" dirty="0">
                <a:solidFill>
                  <a:srgbClr val="666666"/>
                </a:solidFill>
                <a:latin typeface="NewsGotLig" charset="0"/>
                <a:ea typeface="NewsGotLig" charset="0"/>
                <a:cs typeface="NewsGotLig" charset="0"/>
              </a:rPr>
              <a:t>]</a:t>
            </a:r>
            <a:endParaRPr lang="en-US" sz="1400" b="0" i="0" dirty="0">
              <a:solidFill>
                <a:srgbClr val="666666"/>
              </a:solidFill>
              <a:latin typeface="NewsGotLig" charset="0"/>
              <a:ea typeface="NewsGotLig" charset="0"/>
              <a:cs typeface="NewsGotLig" charset="0"/>
            </a:endParaRPr>
          </a:p>
        </p:txBody>
      </p:sp>
      <p:sp>
        <p:nvSpPr>
          <p:cNvPr id="12" name="Text Placeholder 2"/>
          <p:cNvSpPr>
            <a:spLocks noGrp="1"/>
          </p:cNvSpPr>
          <p:nvPr>
            <p:ph type="body" idx="15"/>
          </p:nvPr>
        </p:nvSpPr>
        <p:spPr>
          <a:xfrm>
            <a:off x="1519311" y="2321170"/>
            <a:ext cx="9228406" cy="1892104"/>
          </a:xfrm>
        </p:spPr>
        <p:txBody>
          <a:bodyPr anchor="ctr">
            <a:normAutofit/>
          </a:bodyPr>
          <a:lstStyle>
            <a:lvl1pPr marL="0" indent="0" algn="ctr">
              <a:lnSpc>
                <a:spcPct val="100000"/>
              </a:lnSpc>
              <a:buNone/>
              <a:defRPr sz="2800" b="0" i="0">
                <a:solidFill>
                  <a:srgbClr val="33B3CC"/>
                </a:solidFill>
                <a:latin typeface="NewsGotDem" charset="0"/>
                <a:ea typeface="NewsGotDem" charset="0"/>
                <a:cs typeface="NewsGotDem"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3" name="Shape 28"/>
          <p:cNvSpPr txBox="1"/>
          <p:nvPr userDrawn="1"/>
        </p:nvSpPr>
        <p:spPr>
          <a:xfrm>
            <a:off x="1010106" y="1812683"/>
            <a:ext cx="1957200" cy="653699"/>
          </a:xfrm>
          <a:prstGeom prst="rect">
            <a:avLst/>
          </a:prstGeom>
          <a:noFill/>
          <a:ln>
            <a:noFill/>
          </a:ln>
        </p:spPr>
        <p:txBody>
          <a:bodyPr lIns="91425" tIns="91425" rIns="91425" bIns="91425" anchor="t" anchorCtr="0">
            <a:noAutofit/>
          </a:bodyPr>
          <a:lstStyle/>
          <a:p>
            <a:pPr>
              <a:spcBef>
                <a:spcPts val="0"/>
              </a:spcBef>
              <a:buNone/>
            </a:pPr>
            <a:r>
              <a:rPr lang="en" sz="7200" b="1" i="0" dirty="0">
                <a:solidFill>
                  <a:srgbClr val="33B3CC"/>
                </a:solidFill>
                <a:latin typeface="Arial Rounded MT Bold" charset="0"/>
                <a:ea typeface="Arial Rounded MT Bold" charset="0"/>
                <a:cs typeface="Arial Rounded MT Bold" charset="0"/>
                <a:sym typeface="Montserrat"/>
              </a:rPr>
              <a:t>“</a:t>
            </a:r>
          </a:p>
        </p:txBody>
      </p:sp>
      <p:sp>
        <p:nvSpPr>
          <p:cNvPr id="14" name="Shape 28"/>
          <p:cNvSpPr txBox="1"/>
          <p:nvPr userDrawn="1"/>
        </p:nvSpPr>
        <p:spPr>
          <a:xfrm rot="10800000">
            <a:off x="9299722" y="4068062"/>
            <a:ext cx="1957200" cy="653699"/>
          </a:xfrm>
          <a:prstGeom prst="rect">
            <a:avLst/>
          </a:prstGeom>
          <a:noFill/>
          <a:ln>
            <a:noFill/>
          </a:ln>
        </p:spPr>
        <p:txBody>
          <a:bodyPr lIns="91425" tIns="91425" rIns="91425" bIns="91425" anchor="t" anchorCtr="0">
            <a:noAutofit/>
          </a:bodyPr>
          <a:lstStyle/>
          <a:p>
            <a:pPr>
              <a:spcBef>
                <a:spcPts val="0"/>
              </a:spcBef>
              <a:buNone/>
            </a:pPr>
            <a:r>
              <a:rPr lang="en" sz="7200" b="1" i="0" dirty="0">
                <a:solidFill>
                  <a:srgbClr val="33B3CC"/>
                </a:solidFill>
                <a:latin typeface="Arial Rounded MT Bold" charset="0"/>
                <a:ea typeface="Arial Rounded MT Bold" charset="0"/>
                <a:cs typeface="Arial Rounded MT Bold" charset="0"/>
                <a:sym typeface="Montserrat"/>
              </a:rPr>
              <a:t>“</a:t>
            </a:r>
          </a:p>
        </p:txBody>
      </p:sp>
      <p:sp>
        <p:nvSpPr>
          <p:cNvPr id="11" name="Footer Placeholder 32"/>
          <p:cNvSpPr>
            <a:spLocks noGrp="1"/>
          </p:cNvSpPr>
          <p:nvPr>
            <p:ph type="ftr" sz="quarter" idx="18"/>
          </p:nvPr>
        </p:nvSpPr>
        <p:spPr>
          <a:xfrm>
            <a:off x="453292" y="6538913"/>
            <a:ext cx="9912406" cy="182563"/>
          </a:xfrm>
        </p:spPr>
        <p:txBody>
          <a:bodyPr lIns="0"/>
          <a:lstStyle>
            <a:lvl1pPr algn="l">
              <a:defRPr sz="1000" b="0" i="0" cap="all" baseline="0">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309651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New Section">
    <p:spTree>
      <p:nvGrpSpPr>
        <p:cNvPr id="1" name=""/>
        <p:cNvGrpSpPr/>
        <p:nvPr/>
      </p:nvGrpSpPr>
      <p:grpSpPr>
        <a:xfrm>
          <a:off x="0" y="0"/>
          <a:ext cx="0" cy="0"/>
          <a:chOff x="0" y="0"/>
          <a:chExt cx="0" cy="0"/>
        </a:xfrm>
      </p:grpSpPr>
      <p:sp>
        <p:nvSpPr>
          <p:cNvPr id="8" name="Rectangle 7"/>
          <p:cNvSpPr/>
          <p:nvPr userDrawn="1"/>
        </p:nvSpPr>
        <p:spPr>
          <a:xfrm>
            <a:off x="-1" y="5542670"/>
            <a:ext cx="12192001" cy="1321847"/>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0" name="Text Placeholder 2"/>
          <p:cNvSpPr>
            <a:spLocks noGrp="1"/>
          </p:cNvSpPr>
          <p:nvPr>
            <p:ph type="body" idx="14" hasCustomPrompt="1"/>
          </p:nvPr>
        </p:nvSpPr>
        <p:spPr>
          <a:xfrm>
            <a:off x="453292" y="5542670"/>
            <a:ext cx="11355590" cy="1315330"/>
          </a:xfrm>
        </p:spPr>
        <p:txBody>
          <a:bodyPr anchor="ctr">
            <a:normAutofit/>
          </a:bodyPr>
          <a:lstStyle>
            <a:lvl1pPr marL="0" indent="0" algn="ctr">
              <a:buNone/>
              <a:defRPr sz="4400" b="0" i="0" cap="all" baseline="0">
                <a:solidFill>
                  <a:schemeClr val="bg1"/>
                </a:solidFill>
                <a:latin typeface="NewsGotDem" charset="0"/>
                <a:ea typeface="NewsGotDem" charset="0"/>
                <a:cs typeface="NewsGotDem"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Picture Placeholder 15"/>
          <p:cNvSpPr>
            <a:spLocks noGrp="1"/>
          </p:cNvSpPr>
          <p:nvPr>
            <p:ph type="pic" sz="quarter" idx="18"/>
          </p:nvPr>
        </p:nvSpPr>
        <p:spPr>
          <a:xfrm>
            <a:off x="-1" y="0"/>
            <a:ext cx="12192001" cy="5542670"/>
          </a:xfrm>
        </p:spPr>
        <p:txBody>
          <a:bodyPr/>
          <a:lstStyle/>
          <a:p>
            <a:endParaRPr lang="en-US" dirty="0"/>
          </a:p>
        </p:txBody>
      </p:sp>
    </p:spTree>
    <p:extLst>
      <p:ext uri="{BB962C8B-B14F-4D97-AF65-F5344CB8AC3E}">
        <p14:creationId xmlns:p14="http://schemas.microsoft.com/office/powerpoint/2010/main" val="199163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New Section">
    <p:spTree>
      <p:nvGrpSpPr>
        <p:cNvPr id="1" name=""/>
        <p:cNvGrpSpPr/>
        <p:nvPr/>
      </p:nvGrpSpPr>
      <p:grpSpPr>
        <a:xfrm>
          <a:off x="0" y="0"/>
          <a:ext cx="0" cy="0"/>
          <a:chOff x="0" y="0"/>
          <a:chExt cx="0" cy="0"/>
        </a:xfrm>
      </p:grpSpPr>
      <p:sp>
        <p:nvSpPr>
          <p:cNvPr id="8" name="Rectangle 7"/>
          <p:cNvSpPr/>
          <p:nvPr userDrawn="1"/>
        </p:nvSpPr>
        <p:spPr>
          <a:xfrm>
            <a:off x="-1" y="5542670"/>
            <a:ext cx="12192001" cy="1321847"/>
          </a:xfrm>
          <a:prstGeom prst="rect">
            <a:avLst/>
          </a:prstGeom>
          <a:solidFill>
            <a:srgbClr val="33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0" name="Text Placeholder 2"/>
          <p:cNvSpPr>
            <a:spLocks noGrp="1"/>
          </p:cNvSpPr>
          <p:nvPr>
            <p:ph type="body" idx="14" hasCustomPrompt="1"/>
          </p:nvPr>
        </p:nvSpPr>
        <p:spPr>
          <a:xfrm>
            <a:off x="453292" y="5542670"/>
            <a:ext cx="11355590" cy="1315330"/>
          </a:xfrm>
        </p:spPr>
        <p:txBody>
          <a:bodyPr anchor="ctr">
            <a:normAutofit/>
          </a:bodyPr>
          <a:lstStyle>
            <a:lvl1pPr marL="0" indent="0" algn="ctr">
              <a:buNone/>
              <a:defRPr sz="4400" b="0" i="0" cap="all" baseline="0">
                <a:solidFill>
                  <a:schemeClr val="bg1"/>
                </a:solidFill>
                <a:latin typeface="NewsGotDem" charset="0"/>
                <a:ea typeface="NewsGotDem" charset="0"/>
                <a:cs typeface="NewsGotDem"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Picture Placeholder 15"/>
          <p:cNvSpPr>
            <a:spLocks noGrp="1"/>
          </p:cNvSpPr>
          <p:nvPr>
            <p:ph type="pic" sz="quarter" idx="18"/>
          </p:nvPr>
        </p:nvSpPr>
        <p:spPr>
          <a:xfrm>
            <a:off x="-1" y="0"/>
            <a:ext cx="12192001" cy="5542670"/>
          </a:xfrm>
        </p:spPr>
        <p:txBody>
          <a:bodyPr/>
          <a:lstStyle/>
          <a:p>
            <a:endParaRPr lang="en-US" dirty="0"/>
          </a:p>
        </p:txBody>
      </p:sp>
    </p:spTree>
    <p:extLst>
      <p:ext uri="{BB962C8B-B14F-4D97-AF65-F5344CB8AC3E}">
        <p14:creationId xmlns:p14="http://schemas.microsoft.com/office/powerpoint/2010/main" val="391665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title &amp; Layout">
    <p:spTree>
      <p:nvGrpSpPr>
        <p:cNvPr id="1" name=""/>
        <p:cNvGrpSpPr/>
        <p:nvPr/>
      </p:nvGrpSpPr>
      <p:grpSpPr>
        <a:xfrm>
          <a:off x="0" y="0"/>
          <a:ext cx="0" cy="0"/>
          <a:chOff x="0" y="0"/>
          <a:chExt cx="0" cy="0"/>
        </a:xfrm>
      </p:grpSpPr>
      <p:sp>
        <p:nvSpPr>
          <p:cNvPr id="9" name="Rectangle 8"/>
          <p:cNvSpPr/>
          <p:nvPr userDrawn="1"/>
        </p:nvSpPr>
        <p:spPr>
          <a:xfrm>
            <a:off x="-9524" y="1"/>
            <a:ext cx="12198096" cy="686451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292" y="278806"/>
            <a:ext cx="556814" cy="556814"/>
          </a:xfrm>
          <a:prstGeom prst="rect">
            <a:avLst/>
          </a:prstGeom>
        </p:spPr>
      </p:pic>
      <p:sp>
        <p:nvSpPr>
          <p:cNvPr id="11" name="Text Placeholder 2"/>
          <p:cNvSpPr>
            <a:spLocks noGrp="1"/>
          </p:cNvSpPr>
          <p:nvPr>
            <p:ph type="body" idx="15"/>
          </p:nvPr>
        </p:nvSpPr>
        <p:spPr>
          <a:xfrm>
            <a:off x="457200" y="1143000"/>
            <a:ext cx="11311128" cy="5193860"/>
          </a:xfrm>
        </p:spPr>
        <p:txBody>
          <a:bodyPr>
            <a:normAutofit/>
          </a:bodyPr>
          <a:lstStyle>
            <a:lvl1pPr marL="0" indent="0">
              <a:buNone/>
              <a:defRPr sz="2400" b="0" i="0">
                <a:solidFill>
                  <a:schemeClr val="bg1"/>
                </a:solidFill>
                <a:latin typeface="NewsGotMed" charset="0"/>
                <a:ea typeface="NewsGotMed" charset="0"/>
                <a:cs typeface="NewsGotMed"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12" name="Straight Connector 11"/>
          <p:cNvCxnSpPr/>
          <p:nvPr userDrawn="1"/>
        </p:nvCxnSpPr>
        <p:spPr>
          <a:xfrm>
            <a:off x="453294" y="6491605"/>
            <a:ext cx="11355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6931" y="6538914"/>
            <a:ext cx="371952" cy="215444"/>
          </a:xfrm>
          <a:prstGeom prst="rect">
            <a:avLst/>
          </a:prstGeom>
          <a:noFill/>
        </p:spPr>
        <p:txBody>
          <a:bodyPr wrap="square" lIns="0" tIns="0" rIns="0" bIns="0" rtlCol="0" anchor="ctr" anchorCtr="0">
            <a:spAutoFit/>
          </a:bodyPr>
          <a:lstStyle/>
          <a:p>
            <a:pPr algn="ctr"/>
            <a:r>
              <a:rPr lang="en-US" sz="1400" b="0" i="0" dirty="0">
                <a:solidFill>
                  <a:schemeClr val="bg1"/>
                </a:solidFill>
                <a:latin typeface="NewsGotLig" charset="0"/>
                <a:ea typeface="NewsGotLig" charset="0"/>
                <a:cs typeface="NewsGotLig" charset="0"/>
              </a:rPr>
              <a:t>[</a:t>
            </a:r>
            <a:r>
              <a:rPr lang="en-US" sz="1000" b="0" i="0" baseline="0" dirty="0">
                <a:solidFill>
                  <a:schemeClr val="bg1"/>
                </a:solidFill>
                <a:latin typeface="NewsGotLig" charset="0"/>
                <a:ea typeface="NewsGotLig" charset="0"/>
                <a:cs typeface="NewsGotLig" charset="0"/>
              </a:rPr>
              <a:t> </a:t>
            </a:r>
            <a:fld id="{86011772-D562-0740-934B-5577221A3E42}" type="slidenum">
              <a:rPr lang="en-US" sz="1000" b="0" i="0" baseline="0" smtClean="0">
                <a:solidFill>
                  <a:schemeClr val="bg1"/>
                </a:solidFill>
                <a:latin typeface="NewsGotLig" charset="0"/>
                <a:ea typeface="NewsGotLig" charset="0"/>
                <a:cs typeface="NewsGotLig" charset="0"/>
              </a:rPr>
              <a:t>‹#›</a:t>
            </a:fld>
            <a:r>
              <a:rPr lang="en-US" sz="1000" b="0" i="0" baseline="0" dirty="0">
                <a:solidFill>
                  <a:schemeClr val="bg1"/>
                </a:solidFill>
                <a:latin typeface="NewsGotLig" charset="0"/>
                <a:ea typeface="NewsGotLig" charset="0"/>
                <a:cs typeface="NewsGotLig" charset="0"/>
              </a:rPr>
              <a:t> </a:t>
            </a:r>
            <a:r>
              <a:rPr lang="en-US" sz="1400" b="0" i="0" baseline="0" dirty="0">
                <a:solidFill>
                  <a:schemeClr val="bg1"/>
                </a:solidFill>
                <a:latin typeface="NewsGotLig" charset="0"/>
                <a:ea typeface="NewsGotLig" charset="0"/>
                <a:cs typeface="NewsGotLig" charset="0"/>
              </a:rPr>
              <a:t>]</a:t>
            </a:r>
            <a:endParaRPr lang="en-US" sz="1400" b="0" i="0" dirty="0">
              <a:solidFill>
                <a:schemeClr val="bg1"/>
              </a:solidFill>
              <a:latin typeface="NewsGotLig" charset="0"/>
              <a:ea typeface="NewsGotLig" charset="0"/>
              <a:cs typeface="NewsGotLig" charset="0"/>
            </a:endParaRPr>
          </a:p>
        </p:txBody>
      </p:sp>
      <p:sp>
        <p:nvSpPr>
          <p:cNvPr id="15" name="Text Placeholder 2"/>
          <p:cNvSpPr>
            <a:spLocks noGrp="1"/>
          </p:cNvSpPr>
          <p:nvPr>
            <p:ph type="body" idx="18" hasCustomPrompt="1"/>
          </p:nvPr>
        </p:nvSpPr>
        <p:spPr>
          <a:xfrm>
            <a:off x="1519311" y="274320"/>
            <a:ext cx="10259647" cy="538671"/>
          </a:xfrm>
        </p:spPr>
        <p:txBody>
          <a:bodyPr>
            <a:normAutofit/>
          </a:bodyPr>
          <a:lstStyle>
            <a:lvl1pPr marL="0" indent="0" algn="r">
              <a:buNone/>
              <a:defRPr sz="3200" b="1" i="0" cap="all" baseline="0">
                <a:solidFill>
                  <a:schemeClr val="bg1"/>
                </a:solidFill>
                <a:latin typeface="NewsGot" charset="0"/>
                <a:ea typeface="NewsGot" charset="0"/>
                <a:cs typeface="NewsGo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0" name="Footer Placeholder 32"/>
          <p:cNvSpPr>
            <a:spLocks noGrp="1"/>
          </p:cNvSpPr>
          <p:nvPr>
            <p:ph type="ftr" sz="quarter" idx="19"/>
          </p:nvPr>
        </p:nvSpPr>
        <p:spPr>
          <a:xfrm>
            <a:off x="453292" y="6538913"/>
            <a:ext cx="9912406" cy="182563"/>
          </a:xfrm>
        </p:spPr>
        <p:txBody>
          <a:bodyPr lIns="0"/>
          <a:lstStyle>
            <a:lvl1pPr algn="l">
              <a:defRPr sz="1000" b="0" i="0" cap="all" baseline="0">
                <a:solidFill>
                  <a:schemeClr val="bg1"/>
                </a:solidFill>
                <a:latin typeface="NewsGotMed" charset="0"/>
                <a:ea typeface="NewsGotMed" charset="0"/>
                <a:cs typeface="NewsGotMed" charset="0"/>
              </a:defRPr>
            </a:lvl1pPr>
          </a:lstStyle>
          <a:p>
            <a:r>
              <a:rPr lang="en-US" dirty="0"/>
              <a:t>NATIONAL ASSOCIATION OF MUTUAL INSURANCE COMPANIES</a:t>
            </a:r>
          </a:p>
        </p:txBody>
      </p:sp>
    </p:spTree>
    <p:extLst>
      <p:ext uri="{BB962C8B-B14F-4D97-AF65-F5344CB8AC3E}">
        <p14:creationId xmlns:p14="http://schemas.microsoft.com/office/powerpoint/2010/main" val="34410810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2.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NATIONAL ASSOCIATION OF MUTUAL INSURANCE COMPANIES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1F785-C1B9-8743-99A0-63E621AB997F}" type="slidenum">
              <a:rPr lang="en-US" smtClean="0"/>
              <a:t>‹#›</a:t>
            </a:fld>
            <a:endParaRPr lang="en-US" dirty="0"/>
          </a:p>
        </p:txBody>
      </p:sp>
    </p:spTree>
    <p:extLst>
      <p:ext uri="{BB962C8B-B14F-4D97-AF65-F5344CB8AC3E}">
        <p14:creationId xmlns:p14="http://schemas.microsoft.com/office/powerpoint/2010/main" val="422136275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3" r:id="rId19"/>
    <p:sldLayoutId id="2147483754" r:id="rId20"/>
    <p:sldLayoutId id="2147483649" r:id="rId21"/>
    <p:sldLayoutId id="2147483650" r:id="rId22"/>
    <p:sldLayoutId id="2147483654" r:id="rId23"/>
    <p:sldLayoutId id="2147483655" r:id="rId24"/>
    <p:sldLayoutId id="2147483666" r:id="rId25"/>
    <p:sldLayoutId id="2147483667" r:id="rId26"/>
    <p:sldLayoutId id="2147483651" r:id="rId27"/>
    <p:sldLayoutId id="2147483670" r:id="rId28"/>
    <p:sldLayoutId id="2147483652" r:id="rId29"/>
    <p:sldLayoutId id="2147483660" r:id="rId30"/>
    <p:sldLayoutId id="2147483661" r:id="rId31"/>
    <p:sldLayoutId id="2147483664" r:id="rId32"/>
    <p:sldLayoutId id="2147483668" r:id="rId33"/>
    <p:sldLayoutId id="2147483662" r:id="rId34"/>
    <p:sldLayoutId id="2147483653" r:id="rId35"/>
    <p:sldLayoutId id="2147483663" r:id="rId36"/>
    <p:sldLayoutId id="2147483665" r:id="rId37"/>
    <p:sldLayoutId id="2147483669" r:id="rId38"/>
    <p:sldLayoutId id="2147483732" r:id="rId39"/>
    <p:sldLayoutId id="2147483759" r:id="rId40"/>
    <p:sldLayoutId id="2147483760" r:id="rId4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NATIONAL ASSOCIATION OF MUTUAL INSURANCE COMPANIES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1F785-C1B9-8743-99A0-63E621AB997F}" type="slidenum">
              <a:rPr lang="en-US" smtClean="0"/>
              <a:t>‹#›</a:t>
            </a:fld>
            <a:endParaRPr lang="en-US"/>
          </a:p>
        </p:txBody>
      </p:sp>
    </p:spTree>
    <p:extLst>
      <p:ext uri="{BB962C8B-B14F-4D97-AF65-F5344CB8AC3E}">
        <p14:creationId xmlns:p14="http://schemas.microsoft.com/office/powerpoint/2010/main" val="147629186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2.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2.xml"/><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3" Type="http://schemas.openxmlformats.org/officeDocument/2006/relationships/image" Target="../media/image58.png"/><Relationship Id="rId18" Type="http://schemas.openxmlformats.org/officeDocument/2006/relationships/image" Target="../media/image61.png"/><Relationship Id="rId26" Type="http://schemas.openxmlformats.org/officeDocument/2006/relationships/image" Target="../media/image66.png"/><Relationship Id="rId3" Type="http://schemas.openxmlformats.org/officeDocument/2006/relationships/hyperlink" Target="http://www.namic.org/" TargetMode="External"/><Relationship Id="rId21" Type="http://schemas.openxmlformats.org/officeDocument/2006/relationships/image" Target="../media/image63.png"/><Relationship Id="rId34" Type="http://schemas.openxmlformats.org/officeDocument/2006/relationships/image" Target="../media/image72.png"/><Relationship Id="rId7" Type="http://schemas.openxmlformats.org/officeDocument/2006/relationships/image" Target="../media/image54.png"/><Relationship Id="rId12" Type="http://schemas.openxmlformats.org/officeDocument/2006/relationships/hyperlink" Target="mailto:wtisdale@namic.org" TargetMode="External"/><Relationship Id="rId17" Type="http://schemas.openxmlformats.org/officeDocument/2006/relationships/hyperlink" Target="mailto:bchristenberry@namic.org" TargetMode="External"/><Relationship Id="rId25" Type="http://schemas.openxmlformats.org/officeDocument/2006/relationships/hyperlink" Target="mailto:crataj@namic.org" TargetMode="External"/><Relationship Id="rId33" Type="http://schemas.openxmlformats.org/officeDocument/2006/relationships/image" Target="../media/image71.png"/><Relationship Id="rId2" Type="http://schemas.openxmlformats.org/officeDocument/2006/relationships/image" Target="../media/image51.png"/><Relationship Id="rId16" Type="http://schemas.openxmlformats.org/officeDocument/2006/relationships/image" Target="../media/image60.png"/><Relationship Id="rId20" Type="http://schemas.openxmlformats.org/officeDocument/2006/relationships/hyperlink" Target="mailto:ksalazar@namic.org" TargetMode="External"/><Relationship Id="rId29" Type="http://schemas.openxmlformats.org/officeDocument/2006/relationships/image" Target="../media/image68.png"/><Relationship Id="rId1" Type="http://schemas.openxmlformats.org/officeDocument/2006/relationships/slideLayout" Target="../slideLayouts/slideLayout41.xml"/><Relationship Id="rId6" Type="http://schemas.openxmlformats.org/officeDocument/2006/relationships/image" Target="../media/image53.png"/><Relationship Id="rId11" Type="http://schemas.openxmlformats.org/officeDocument/2006/relationships/image" Target="../media/image57.png"/><Relationship Id="rId24" Type="http://schemas.openxmlformats.org/officeDocument/2006/relationships/image" Target="../media/image65.png"/><Relationship Id="rId32" Type="http://schemas.openxmlformats.org/officeDocument/2006/relationships/image" Target="../media/image70.png"/><Relationship Id="rId5" Type="http://schemas.openxmlformats.org/officeDocument/2006/relationships/hyperlink" Target="mailto:pmartin@namic.org" TargetMode="External"/><Relationship Id="rId15" Type="http://schemas.openxmlformats.org/officeDocument/2006/relationships/image" Target="../media/image59.png"/><Relationship Id="rId23" Type="http://schemas.openxmlformats.org/officeDocument/2006/relationships/image" Target="../media/image64.png"/><Relationship Id="rId28" Type="http://schemas.openxmlformats.org/officeDocument/2006/relationships/hyperlink" Target="mailto:grotunno@namic.org" TargetMode="External"/><Relationship Id="rId36" Type="http://schemas.openxmlformats.org/officeDocument/2006/relationships/image" Target="../media/image73.png"/><Relationship Id="rId10" Type="http://schemas.openxmlformats.org/officeDocument/2006/relationships/image" Target="../media/image56.png"/><Relationship Id="rId19" Type="http://schemas.openxmlformats.org/officeDocument/2006/relationships/image" Target="../media/image62.png"/><Relationship Id="rId31" Type="http://schemas.openxmlformats.org/officeDocument/2006/relationships/hyperlink" Target="mailto:cnicolopoulos@namic.org" TargetMode="External"/><Relationship Id="rId4" Type="http://schemas.openxmlformats.org/officeDocument/2006/relationships/image" Target="../media/image52.png"/><Relationship Id="rId9" Type="http://schemas.openxmlformats.org/officeDocument/2006/relationships/image" Target="../media/image55.png"/><Relationship Id="rId14" Type="http://schemas.openxmlformats.org/officeDocument/2006/relationships/hyperlink" Target="mailto:parnzen@namic.org" TargetMode="External"/><Relationship Id="rId22" Type="http://schemas.openxmlformats.org/officeDocument/2006/relationships/hyperlink" Target="mailto:bvick@namic.org" TargetMode="External"/><Relationship Id="rId27" Type="http://schemas.openxmlformats.org/officeDocument/2006/relationships/image" Target="../media/image67.png"/><Relationship Id="rId30" Type="http://schemas.openxmlformats.org/officeDocument/2006/relationships/image" Target="../media/image69.png"/><Relationship Id="rId35" Type="http://schemas.openxmlformats.org/officeDocument/2006/relationships/hyperlink" Target="mailto:moverturf@namic.org" TargetMode="External"/><Relationship Id="rId8" Type="http://schemas.openxmlformats.org/officeDocument/2006/relationships/hyperlink" Target="mailto:cmurray@namic.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6.jpeg"/><Relationship Id="rId4" Type="http://schemas.openxmlformats.org/officeDocument/2006/relationships/image" Target="../media/image75.jpeg"/></Relationships>
</file>

<file path=ppt/slides/_rels/slide2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9.jpeg"/><Relationship Id="rId4" Type="http://schemas.openxmlformats.org/officeDocument/2006/relationships/image" Target="../media/image78.jpeg"/></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lickr.com/photos/auvet/27345992302/" TargetMode="External"/><Relationship Id="rId2" Type="http://schemas.openxmlformats.org/officeDocument/2006/relationships/image" Target="../media/image84.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32.xml.rels><?xml version="1.0" encoding="UTF-8" standalone="yes"?>
<Relationships xmlns="http://schemas.openxmlformats.org/package/2006/relationships"><Relationship Id="rId3" Type="http://schemas.openxmlformats.org/officeDocument/2006/relationships/hyperlink" Target="https://www.flickr.com/photos/donshall/493474417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hyperlink" Target="https://creativecommons.org/licenses/by-nc-nd/3.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pexels.com/photo/game-king-horse-chess-42070/" TargetMode="External"/><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hyperlink" Target="mailto:moverturf@namic.org" TargetMode="Externa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85502" y="2270240"/>
            <a:ext cx="8298496" cy="2810976"/>
          </a:xfrm>
        </p:spPr>
        <p:txBody>
          <a:bodyPr>
            <a:normAutofit/>
          </a:bodyPr>
          <a:lstStyle/>
          <a:p>
            <a:r>
              <a:rPr lang="en-US" sz="3600" dirty="0">
                <a:solidFill>
                  <a:schemeClr val="bg2">
                    <a:lumMod val="25000"/>
                  </a:schemeClr>
                </a:solidFill>
                <a:latin typeface="NewsGot" pitchFamily="2" charset="0"/>
              </a:rPr>
              <a:t>PAMIC Spring conference:</a:t>
            </a:r>
            <a:br>
              <a:rPr lang="en-US" sz="3600" dirty="0">
                <a:solidFill>
                  <a:schemeClr val="bg2">
                    <a:lumMod val="25000"/>
                  </a:schemeClr>
                </a:solidFill>
                <a:latin typeface="NewsGot" pitchFamily="2" charset="0"/>
              </a:rPr>
            </a:br>
            <a:r>
              <a:rPr lang="en-US" sz="3600" dirty="0">
                <a:solidFill>
                  <a:schemeClr val="bg2">
                    <a:lumMod val="25000"/>
                  </a:schemeClr>
                </a:solidFill>
                <a:latin typeface="NewsGot" pitchFamily="2" charset="0"/>
              </a:rPr>
              <a:t>What’s in store for 2025—The new political climate</a:t>
            </a:r>
            <a:br>
              <a:rPr lang="en-US" sz="5400" dirty="0">
                <a:solidFill>
                  <a:schemeClr val="bg2">
                    <a:lumMod val="25000"/>
                  </a:schemeClr>
                </a:solidFill>
                <a:latin typeface="NewsGot" pitchFamily="2" charset="0"/>
              </a:rPr>
            </a:br>
            <a:r>
              <a:rPr lang="en-US" sz="1600" dirty="0">
                <a:solidFill>
                  <a:schemeClr val="bg2">
                    <a:lumMod val="25000"/>
                  </a:schemeClr>
                </a:solidFill>
                <a:latin typeface="NewsGot" pitchFamily="2" charset="0"/>
              </a:rPr>
              <a:t>Matt Overturf, assistant Vice President – state affairs, Ohio Valley</a:t>
            </a:r>
            <a:br>
              <a:rPr lang="en-US" sz="3200" dirty="0">
                <a:solidFill>
                  <a:schemeClr val="bg2">
                    <a:lumMod val="25000"/>
                  </a:schemeClr>
                </a:solidFill>
                <a:latin typeface="NewsGot" pitchFamily="2" charset="0"/>
              </a:rPr>
            </a:br>
            <a:endParaRPr lang="en-US" sz="3200" dirty="0">
              <a:solidFill>
                <a:schemeClr val="bg2">
                  <a:lumMod val="25000"/>
                </a:schemeClr>
              </a:solidFill>
              <a:latin typeface="NewsGot" pitchFamily="2" charset="0"/>
            </a:endParaRPr>
          </a:p>
        </p:txBody>
      </p:sp>
      <p:cxnSp>
        <p:nvCxnSpPr>
          <p:cNvPr id="5" name="Straight Connector 4"/>
          <p:cNvCxnSpPr/>
          <p:nvPr/>
        </p:nvCxnSpPr>
        <p:spPr>
          <a:xfrm>
            <a:off x="3232800" y="2177254"/>
            <a:ext cx="8030086" cy="0"/>
          </a:xfrm>
          <a:prstGeom prst="line">
            <a:avLst/>
          </a:prstGeom>
          <a:ln w="127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32800" y="5128514"/>
            <a:ext cx="8030086" cy="0"/>
          </a:xfrm>
          <a:prstGeom prst="line">
            <a:avLst/>
          </a:prstGeom>
          <a:ln w="12700">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27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BA551-3FD3-EDE1-01C6-604D793D28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7B60463-47FB-7443-2588-2DB930F0B3FB}"/>
              </a:ext>
            </a:extLst>
          </p:cNvPr>
          <p:cNvSpPr>
            <a:spLocks noGrp="1"/>
          </p:cNvSpPr>
          <p:nvPr>
            <p:ph type="body" idx="14"/>
          </p:nvPr>
        </p:nvSpPr>
        <p:spPr>
          <a:xfrm>
            <a:off x="1519311" y="274320"/>
            <a:ext cx="10259647" cy="865163"/>
          </a:xfrm>
        </p:spPr>
        <p:txBody>
          <a:bodyPr>
            <a:normAutofit/>
          </a:bodyPr>
          <a:lstStyle/>
          <a:p>
            <a:r>
              <a:rPr lang="en-US" dirty="0" err="1"/>
              <a:t>sTATE</a:t>
            </a:r>
            <a:r>
              <a:rPr lang="en-US" dirty="0"/>
              <a:t> POLITICAL LANDSCAPE</a:t>
            </a:r>
          </a:p>
        </p:txBody>
      </p:sp>
      <p:sp>
        <p:nvSpPr>
          <p:cNvPr id="4" name="Footer Placeholder 3">
            <a:extLst>
              <a:ext uri="{FF2B5EF4-FFF2-40B4-BE49-F238E27FC236}">
                <a16:creationId xmlns:a16="http://schemas.microsoft.com/office/drawing/2014/main" id="{11B46D52-CDB6-2149-2AF1-BEADA115EAB7}"/>
              </a:ext>
            </a:extLst>
          </p:cNvPr>
          <p:cNvSpPr>
            <a:spLocks noGrp="1"/>
          </p:cNvSpPr>
          <p:nvPr>
            <p:ph type="ftr" sz="quarter" idx="18"/>
          </p:nvPr>
        </p:nvSpPr>
        <p:spPr/>
        <p:txBody>
          <a:bodyPr/>
          <a:lstStyle/>
          <a:p>
            <a:r>
              <a:rPr lang="en-US"/>
              <a:t>NATIONAL ASSOCIATION OF MUTUAL INSURANCE COMPANIES</a:t>
            </a:r>
            <a:endParaRPr lang="en-US" dirty="0"/>
          </a:p>
        </p:txBody>
      </p:sp>
      <p:pic>
        <p:nvPicPr>
          <p:cNvPr id="5" name="Picture 4">
            <a:extLst>
              <a:ext uri="{FF2B5EF4-FFF2-40B4-BE49-F238E27FC236}">
                <a16:creationId xmlns:a16="http://schemas.microsoft.com/office/drawing/2014/main" id="{5D3AA3AF-18B4-3B3D-F26C-B11EC8B60A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139482"/>
            <a:ext cx="5996617" cy="4682359"/>
          </a:xfrm>
          <a:prstGeom prst="rect">
            <a:avLst/>
          </a:prstGeom>
        </p:spPr>
      </p:pic>
      <p:pic>
        <p:nvPicPr>
          <p:cNvPr id="6" name="Picture 5">
            <a:extLst>
              <a:ext uri="{FF2B5EF4-FFF2-40B4-BE49-F238E27FC236}">
                <a16:creationId xmlns:a16="http://schemas.microsoft.com/office/drawing/2014/main" id="{068C558B-24F8-C6A3-C2C9-6125164C1C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82" y="1139483"/>
            <a:ext cx="5996618" cy="4682359"/>
          </a:xfrm>
          <a:prstGeom prst="rect">
            <a:avLst/>
          </a:prstGeom>
        </p:spPr>
      </p:pic>
    </p:spTree>
    <p:extLst>
      <p:ext uri="{BB962C8B-B14F-4D97-AF65-F5344CB8AC3E}">
        <p14:creationId xmlns:p14="http://schemas.microsoft.com/office/powerpoint/2010/main" val="1082393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850CA-ADE1-F918-8982-85ADF24EBA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28F7B77-9120-31F9-C8B5-3A9FF1D0C4A1}"/>
              </a:ext>
            </a:extLst>
          </p:cNvPr>
          <p:cNvSpPr>
            <a:spLocks noGrp="1"/>
          </p:cNvSpPr>
          <p:nvPr>
            <p:ph type="body" idx="14"/>
          </p:nvPr>
        </p:nvSpPr>
        <p:spPr>
          <a:xfrm>
            <a:off x="1519311" y="274320"/>
            <a:ext cx="10259647" cy="865163"/>
          </a:xfrm>
        </p:spPr>
        <p:txBody>
          <a:bodyPr>
            <a:normAutofit/>
          </a:bodyPr>
          <a:lstStyle/>
          <a:p>
            <a:r>
              <a:rPr lang="en-US" dirty="0" err="1"/>
              <a:t>sTATE</a:t>
            </a:r>
            <a:r>
              <a:rPr lang="en-US" dirty="0"/>
              <a:t> POLITICAL LANDSCAPE</a:t>
            </a:r>
          </a:p>
        </p:txBody>
      </p:sp>
      <p:sp>
        <p:nvSpPr>
          <p:cNvPr id="4" name="Footer Placeholder 3">
            <a:extLst>
              <a:ext uri="{FF2B5EF4-FFF2-40B4-BE49-F238E27FC236}">
                <a16:creationId xmlns:a16="http://schemas.microsoft.com/office/drawing/2014/main" id="{6A7064AD-0433-66D5-C337-F0690B7D9268}"/>
              </a:ext>
            </a:extLst>
          </p:cNvPr>
          <p:cNvSpPr>
            <a:spLocks noGrp="1"/>
          </p:cNvSpPr>
          <p:nvPr>
            <p:ph type="ftr" sz="quarter" idx="18"/>
          </p:nvPr>
        </p:nvSpPr>
        <p:spPr/>
        <p:txBody>
          <a:bodyPr/>
          <a:lstStyle/>
          <a:p>
            <a:r>
              <a:rPr lang="en-US"/>
              <a:t>NATIONAL ASSOCIATION OF MUTUAL INSURANCE COMPANIES</a:t>
            </a:r>
            <a:endParaRPr lang="en-US" dirty="0"/>
          </a:p>
        </p:txBody>
      </p:sp>
      <p:pic>
        <p:nvPicPr>
          <p:cNvPr id="3" name="Picture 2">
            <a:extLst>
              <a:ext uri="{FF2B5EF4-FFF2-40B4-BE49-F238E27FC236}">
                <a16:creationId xmlns:a16="http://schemas.microsoft.com/office/drawing/2014/main" id="{2A0BC750-8813-EE36-E7BB-9195B371E9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36509" y="706901"/>
            <a:ext cx="6718982" cy="5699937"/>
          </a:xfrm>
          <a:prstGeom prst="rect">
            <a:avLst/>
          </a:prstGeom>
        </p:spPr>
      </p:pic>
    </p:spTree>
    <p:extLst>
      <p:ext uri="{BB962C8B-B14F-4D97-AF65-F5344CB8AC3E}">
        <p14:creationId xmlns:p14="http://schemas.microsoft.com/office/powerpoint/2010/main" val="186910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0916B3C-C638-46E8-9709-0D7FFAF54D90}"/>
              </a:ext>
            </a:extLst>
          </p:cNvPr>
          <p:cNvSpPr>
            <a:spLocks noGrp="1"/>
          </p:cNvSpPr>
          <p:nvPr>
            <p:ph type="ftr" sz="quarter" idx="4294967295"/>
          </p:nvPr>
        </p:nvSpPr>
        <p:spPr>
          <a:xfrm>
            <a:off x="1137607" y="6481838"/>
            <a:ext cx="9912350" cy="18256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NATIONAL ASSOCIATION OF MUTUAL INSURANCE COMPANIES</a:t>
            </a:r>
          </a:p>
        </p:txBody>
      </p:sp>
      <p:pic>
        <p:nvPicPr>
          <p:cNvPr id="7" name="Picture 6">
            <a:extLst>
              <a:ext uri="{FF2B5EF4-FFF2-40B4-BE49-F238E27FC236}">
                <a16:creationId xmlns:a16="http://schemas.microsoft.com/office/drawing/2014/main" id="{48A3822E-1DC5-85D8-8DD4-1DF780A455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
        <p:nvSpPr>
          <p:cNvPr id="9" name="Text Placeholder 8">
            <a:extLst>
              <a:ext uri="{FF2B5EF4-FFF2-40B4-BE49-F238E27FC236}">
                <a16:creationId xmlns:a16="http://schemas.microsoft.com/office/drawing/2014/main" id="{3F02C68C-0717-F201-B9E6-419948C1589A}"/>
              </a:ext>
            </a:extLst>
          </p:cNvPr>
          <p:cNvSpPr>
            <a:spLocks noGrp="1"/>
          </p:cNvSpPr>
          <p:nvPr>
            <p:ph type="body" idx="14"/>
          </p:nvPr>
        </p:nvSpPr>
        <p:spPr>
          <a:xfrm>
            <a:off x="415987" y="0"/>
            <a:ext cx="11355590" cy="1315330"/>
          </a:xfrm>
        </p:spPr>
        <p:txBody>
          <a:bodyPr/>
          <a:lstStyle/>
          <a:p>
            <a:pPr algn="l"/>
            <a:r>
              <a:rPr lang="en-US" b="1" dirty="0"/>
              <a:t>Industry issues in Washington?</a:t>
            </a:r>
          </a:p>
        </p:txBody>
      </p:sp>
    </p:spTree>
    <p:extLst>
      <p:ext uri="{BB962C8B-B14F-4D97-AF65-F5344CB8AC3E}">
        <p14:creationId xmlns:p14="http://schemas.microsoft.com/office/powerpoint/2010/main" val="898635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E7442-654A-9C2B-C27A-A97E993F21A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9480760-6401-5B8F-D71F-052894944588}"/>
              </a:ext>
            </a:extLst>
          </p:cNvPr>
          <p:cNvSpPr>
            <a:spLocks noGrp="1"/>
          </p:cNvSpPr>
          <p:nvPr>
            <p:ph type="body" idx="14"/>
          </p:nvPr>
        </p:nvSpPr>
        <p:spPr>
          <a:xfrm>
            <a:off x="1094438" y="228438"/>
            <a:ext cx="10259647" cy="538671"/>
          </a:xfrm>
        </p:spPr>
        <p:txBody>
          <a:bodyPr>
            <a:normAutofit fontScale="92500"/>
          </a:bodyPr>
          <a:lstStyle/>
          <a:p>
            <a:pPr algn="ctr"/>
            <a:r>
              <a:rPr lang="en-US" dirty="0"/>
              <a:t>Taming the federal gov’t agency overreach</a:t>
            </a:r>
          </a:p>
          <a:p>
            <a:endParaRPr lang="en-US" dirty="0"/>
          </a:p>
        </p:txBody>
      </p:sp>
      <p:sp>
        <p:nvSpPr>
          <p:cNvPr id="4" name="Footer Placeholder 3">
            <a:extLst>
              <a:ext uri="{FF2B5EF4-FFF2-40B4-BE49-F238E27FC236}">
                <a16:creationId xmlns:a16="http://schemas.microsoft.com/office/drawing/2014/main" id="{0D4B7E22-8719-9699-8BAB-18626B1B1C01}"/>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prstClr val="black">
                    <a:tint val="82000"/>
                  </a:prstClr>
                </a:solidFill>
                <a:effectLst/>
                <a:uLnTx/>
                <a:uFillTx/>
                <a:latin typeface="NewsGotMed" charset="0"/>
              </a:rPr>
              <a:t>NATIONAL ASSOCIATION OF MUTUAL INSURANCE COMPANIES</a:t>
            </a:r>
            <a:endParaRPr kumimoji="0" lang="en-US" sz="1000" b="0" i="0" u="none" strike="noStrike" kern="1200" cap="all" spc="0" normalizeH="0" baseline="0" noProof="0" dirty="0">
              <a:ln>
                <a:noFill/>
              </a:ln>
              <a:solidFill>
                <a:prstClr val="black">
                  <a:tint val="82000"/>
                </a:prstClr>
              </a:solidFill>
              <a:effectLst/>
              <a:uLnTx/>
              <a:uFillTx/>
              <a:latin typeface="NewsGotMed" charset="0"/>
            </a:endParaRPr>
          </a:p>
        </p:txBody>
      </p:sp>
      <p:pic>
        <p:nvPicPr>
          <p:cNvPr id="3" name="Picture 2">
            <a:extLst>
              <a:ext uri="{FF2B5EF4-FFF2-40B4-BE49-F238E27FC236}">
                <a16:creationId xmlns:a16="http://schemas.microsoft.com/office/drawing/2014/main" id="{0FD0C9C7-7C23-8271-753D-DC7549982B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292" y="1647384"/>
            <a:ext cx="6235656" cy="3563232"/>
          </a:xfrm>
          <a:prstGeom prst="rect">
            <a:avLst/>
          </a:prstGeom>
        </p:spPr>
      </p:pic>
      <p:sp>
        <p:nvSpPr>
          <p:cNvPr id="5" name="TextBox 4">
            <a:extLst>
              <a:ext uri="{FF2B5EF4-FFF2-40B4-BE49-F238E27FC236}">
                <a16:creationId xmlns:a16="http://schemas.microsoft.com/office/drawing/2014/main" id="{8FA24E4F-149B-21AC-FF57-4AA0FF9528B5}"/>
              </a:ext>
            </a:extLst>
          </p:cNvPr>
          <p:cNvSpPr txBox="1"/>
          <p:nvPr/>
        </p:nvSpPr>
        <p:spPr>
          <a:xfrm>
            <a:off x="6841476" y="1972020"/>
            <a:ext cx="5210977"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a:t>2024 Federal Register contains </a:t>
            </a:r>
            <a:r>
              <a:rPr lang="en-US" sz="2400" dirty="0">
                <a:solidFill>
                  <a:srgbClr val="33B3CC"/>
                </a:solidFill>
              </a:rPr>
              <a:t>107,262 </a:t>
            </a:r>
            <a:r>
              <a:rPr lang="en-US" sz="2400" dirty="0"/>
              <a:t>pages and </a:t>
            </a:r>
            <a:r>
              <a:rPr lang="en-US" sz="2400" dirty="0">
                <a:solidFill>
                  <a:srgbClr val="33B3CC"/>
                </a:solidFill>
              </a:rPr>
              <a:t>3,248</a:t>
            </a:r>
            <a:r>
              <a:rPr lang="en-US" sz="2400" dirty="0"/>
              <a:t> final rules and regulations</a:t>
            </a:r>
            <a:endParaRPr lang="en-US" sz="2400" dirty="0">
              <a:solidFill>
                <a:srgbClr val="33B3CC"/>
              </a:solidFill>
            </a:endParaRPr>
          </a:p>
          <a:p>
            <a:pPr marL="742950" lvl="1" indent="-285750">
              <a:buFont typeface="Arial" panose="020B0604020202020204" pitchFamily="34" charset="0"/>
              <a:buChar char="•"/>
            </a:pPr>
            <a:r>
              <a:rPr lang="en-US" sz="2400" dirty="0"/>
              <a:t>Previous high </a:t>
            </a:r>
            <a:r>
              <a:rPr lang="en-US" sz="2400" dirty="0">
                <a:solidFill>
                  <a:srgbClr val="33B3CC"/>
                </a:solidFill>
              </a:rPr>
              <a:t>95,894</a:t>
            </a:r>
            <a:r>
              <a:rPr lang="en-US" sz="2400" dirty="0"/>
              <a:t> pages in 2016</a:t>
            </a:r>
          </a:p>
          <a:p>
            <a:pPr marL="285750" indent="-285750">
              <a:buFont typeface="Arial" panose="020B0604020202020204" pitchFamily="34" charset="0"/>
              <a:buChar char="•"/>
            </a:pPr>
            <a:r>
              <a:rPr lang="en-US" sz="2400" dirty="0"/>
              <a:t>118</a:t>
            </a:r>
            <a:r>
              <a:rPr lang="en-US" sz="2400" baseline="30000" dirty="0"/>
              <a:t>th</a:t>
            </a:r>
            <a:r>
              <a:rPr lang="en-US" sz="2400" dirty="0"/>
              <a:t> Congress enacted </a:t>
            </a:r>
            <a:r>
              <a:rPr lang="en-US" sz="2400" dirty="0">
                <a:solidFill>
                  <a:srgbClr val="33B3CC"/>
                </a:solidFill>
              </a:rPr>
              <a:t>274 </a:t>
            </a:r>
            <a:r>
              <a:rPr lang="en-US" sz="2400" dirty="0"/>
              <a:t>laws</a:t>
            </a:r>
          </a:p>
          <a:p>
            <a:endParaRPr lang="en-US" dirty="0"/>
          </a:p>
        </p:txBody>
      </p:sp>
    </p:spTree>
    <p:extLst>
      <p:ext uri="{BB962C8B-B14F-4D97-AF65-F5344CB8AC3E}">
        <p14:creationId xmlns:p14="http://schemas.microsoft.com/office/powerpoint/2010/main" val="160313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042AF-82D8-55D8-FA6D-3893DB4692C5}"/>
            </a:ext>
          </a:extLst>
        </p:cNvPr>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B549CE0B-BB6D-966D-985A-48E9F8F90494}"/>
              </a:ext>
            </a:extLst>
          </p:cNvPr>
          <p:cNvSpPr/>
          <p:nvPr/>
        </p:nvSpPr>
        <p:spPr>
          <a:xfrm>
            <a:off x="9096574" y="2431282"/>
            <a:ext cx="2560320" cy="3924251"/>
          </a:xfrm>
          <a:prstGeom prst="roundRect">
            <a:avLst>
              <a:gd name="adj" fmla="val 5258"/>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t"/>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srgbClr val="33B3CC">
                    <a:lumMod val="75000"/>
                  </a:srgbClr>
                </a:solidFill>
                <a:effectLst/>
                <a:uLnTx/>
                <a:uFillTx/>
                <a:latin typeface="NewsGot"/>
                <a:ea typeface="+mn-ea"/>
                <a:cs typeface="+mn-cs"/>
              </a:rPr>
              <a:t>SECONDARY PRIORITIES</a:t>
            </a:r>
            <a:endParaRPr kumimoji="0" lang="en-US" sz="1200" b="0" i="0" u="none" strike="noStrike" kern="1200" cap="none" spc="0" normalizeH="0" baseline="0" noProof="0" dirty="0">
              <a:ln>
                <a:noFill/>
              </a:ln>
              <a:solidFill>
                <a:prstClr val="black"/>
              </a:solidFill>
              <a:effectLst/>
              <a:uLnTx/>
              <a:uFillTx/>
              <a:latin typeface="NewsGot"/>
              <a:ea typeface="+mn-ea"/>
              <a:cs typeface="+mn-cs"/>
            </a:endParaRPr>
          </a:p>
        </p:txBody>
      </p:sp>
      <p:sp>
        <p:nvSpPr>
          <p:cNvPr id="2" name="Title 1">
            <a:extLst>
              <a:ext uri="{FF2B5EF4-FFF2-40B4-BE49-F238E27FC236}">
                <a16:creationId xmlns:a16="http://schemas.microsoft.com/office/drawing/2014/main" id="{7B899E71-203B-83FF-DF15-E01CACF97E64}"/>
              </a:ext>
            </a:extLst>
          </p:cNvPr>
          <p:cNvSpPr>
            <a:spLocks noGrp="1"/>
          </p:cNvSpPr>
          <p:nvPr>
            <p:ph type="title"/>
          </p:nvPr>
        </p:nvSpPr>
        <p:spPr/>
        <p:txBody>
          <a:bodyPr/>
          <a:lstStyle/>
          <a:p>
            <a:r>
              <a:rPr lang="en-US" dirty="0"/>
              <a:t>DOGE looks to increase federal savings largely by investigating discretionary spending</a:t>
            </a:r>
          </a:p>
        </p:txBody>
      </p:sp>
      <p:sp>
        <p:nvSpPr>
          <p:cNvPr id="46" name="Rounded Rectangle 20">
            <a:extLst>
              <a:ext uri="{FF2B5EF4-FFF2-40B4-BE49-F238E27FC236}">
                <a16:creationId xmlns:a16="http://schemas.microsoft.com/office/drawing/2014/main" id="{D01953A6-A0F2-3ABA-C457-D61EBAF0A335}"/>
              </a:ext>
            </a:extLst>
          </p:cNvPr>
          <p:cNvSpPr/>
          <p:nvPr/>
        </p:nvSpPr>
        <p:spPr>
          <a:xfrm>
            <a:off x="534154" y="2421137"/>
            <a:ext cx="8373804" cy="3943449"/>
          </a:xfrm>
          <a:prstGeom prst="roundRect">
            <a:avLst>
              <a:gd name="adj" fmla="val 3206"/>
            </a:avLst>
          </a:prstGeom>
          <a:solidFill>
            <a:schemeClr val="accent1">
              <a:lumMod val="20000"/>
              <a:lumOff val="80000"/>
            </a:schemeClr>
          </a:solidFill>
          <a:ln w="28575">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tIns="365760" rIns="1005840" rtlCol="0" anchor="t"/>
          <a:lstStyle/>
          <a:p>
            <a:pPr marL="0" marR="0" lvl="2" indent="0" algn="l" defTabSz="4572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33B3CC">
                    <a:lumMod val="75000"/>
                  </a:srgbClr>
                </a:solidFill>
                <a:effectLst/>
                <a:uLnTx/>
                <a:uFillTx/>
                <a:latin typeface="NewsGot"/>
                <a:ea typeface="+mn-ea"/>
                <a:cs typeface="+mn-cs"/>
              </a:rPr>
              <a:t>Federal budget cuts</a:t>
            </a:r>
          </a:p>
          <a:p>
            <a:pPr marL="171450" marR="0" lvl="2"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NewsGot"/>
                <a:ea typeface="+mn-ea"/>
                <a:cs typeface="+mn-cs"/>
              </a:rPr>
              <a:t>Musk says that he can find $2 trillion in savings by investigating discretionary spending</a:t>
            </a:r>
          </a:p>
          <a:p>
            <a:pPr marL="171450" marR="0" lvl="2"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NewsGot"/>
                <a:ea typeface="+mn-ea"/>
                <a:cs typeface="+mn-cs"/>
              </a:rPr>
              <a:t>Proposals have included the elimination of agencies</a:t>
            </a:r>
          </a:p>
          <a:p>
            <a:pPr marL="0" marR="0" lvl="2" indent="0" algn="l" defTabSz="457200" rtl="0" eaLnBrk="1" fontAlgn="auto" latinLnBrk="0" hangingPunct="1">
              <a:lnSpc>
                <a:spcPct val="100000"/>
              </a:lnSpc>
              <a:spcBef>
                <a:spcPts val="600"/>
              </a:spcBef>
              <a:spcAft>
                <a:spcPts val="300"/>
              </a:spcAft>
              <a:buClrTx/>
              <a:buSzTx/>
              <a:buFontTx/>
              <a:buNone/>
              <a:tabLst/>
              <a:defRPr/>
            </a:pPr>
            <a:r>
              <a:rPr kumimoji="0" lang="en-US" sz="1600" b="1" i="0" u="none" strike="noStrike" kern="1200" cap="none" spc="0" normalizeH="0" baseline="0" noProof="0" dirty="0">
                <a:ln>
                  <a:noFill/>
                </a:ln>
                <a:solidFill>
                  <a:srgbClr val="33B3CC">
                    <a:lumMod val="75000"/>
                  </a:srgbClr>
                </a:solidFill>
                <a:effectLst/>
                <a:uLnTx/>
                <a:uFillTx/>
                <a:latin typeface="NewsGot"/>
                <a:ea typeface="+mn-ea"/>
                <a:cs typeface="+mn-cs"/>
              </a:rPr>
              <a:t>Regulatory reductions</a:t>
            </a:r>
          </a:p>
          <a:p>
            <a:pPr marL="171450" marR="0" lvl="2"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NewsGot"/>
                <a:ea typeface="+mn-ea"/>
                <a:cs typeface="+mn-cs"/>
              </a:rPr>
              <a:t>Looks to end enforcement of regulations deemed beyond agencies’ legal authority</a:t>
            </a:r>
          </a:p>
          <a:p>
            <a:pPr marL="171450" marR="0" lvl="2"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NewsGot"/>
                <a:ea typeface="+mn-ea"/>
                <a:cs typeface="+mn-cs"/>
              </a:rPr>
              <a:t>Recommendations for regulatory rollbacks will be submitted directly to the White House for action</a:t>
            </a:r>
          </a:p>
          <a:p>
            <a:pPr marL="0" marR="0" lvl="2" indent="0" algn="l" defTabSz="457200" rtl="0" eaLnBrk="1" fontAlgn="auto" latinLnBrk="0" hangingPunct="1">
              <a:lnSpc>
                <a:spcPct val="100000"/>
              </a:lnSpc>
              <a:spcBef>
                <a:spcPts val="600"/>
              </a:spcBef>
              <a:spcAft>
                <a:spcPts val="300"/>
              </a:spcAft>
              <a:buClrTx/>
              <a:buSzTx/>
              <a:buFontTx/>
              <a:buNone/>
              <a:tabLst/>
              <a:defRPr/>
            </a:pPr>
            <a:r>
              <a:rPr kumimoji="0" lang="en-US" sz="1600" b="1" i="0" u="none" strike="noStrike" kern="1200" cap="none" spc="0" normalizeH="0" baseline="0" noProof="0" dirty="0">
                <a:ln>
                  <a:noFill/>
                </a:ln>
                <a:solidFill>
                  <a:srgbClr val="33B3CC">
                    <a:lumMod val="75000"/>
                  </a:srgbClr>
                </a:solidFill>
                <a:effectLst/>
                <a:uLnTx/>
                <a:uFillTx/>
                <a:latin typeface="NewsGot"/>
                <a:ea typeface="+mn-ea"/>
                <a:cs typeface="+mn-cs"/>
              </a:rPr>
              <a:t>Federal workforce reductions</a:t>
            </a:r>
          </a:p>
          <a:p>
            <a:pPr marL="171450" marR="0" lvl="2"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NewsGot"/>
                <a:ea typeface="+mn-ea"/>
                <a:cs typeface="+mn-cs"/>
              </a:rPr>
              <a:t>Proposes mass layoffs of federal employees as part of efforts to streamline government operations</a:t>
            </a:r>
            <a:endParaRPr kumimoji="0" lang="en-US" sz="1600" b="1" i="0" u="none" strike="noStrike" kern="1200" cap="none" spc="0" normalizeH="0" baseline="0" noProof="0" dirty="0">
              <a:ln>
                <a:noFill/>
              </a:ln>
              <a:solidFill>
                <a:prstClr val="black"/>
              </a:solidFill>
              <a:effectLst/>
              <a:uLnTx/>
              <a:uFillTx/>
              <a:latin typeface="NewsGot"/>
              <a:ea typeface="+mn-ea"/>
              <a:cs typeface="+mn-cs"/>
            </a:endParaRPr>
          </a:p>
        </p:txBody>
      </p:sp>
      <p:pic>
        <p:nvPicPr>
          <p:cNvPr id="4" name="Graphic 3">
            <a:extLst>
              <a:ext uri="{FF2B5EF4-FFF2-40B4-BE49-F238E27FC236}">
                <a16:creationId xmlns:a16="http://schemas.microsoft.com/office/drawing/2014/main" id="{ECC92DA1-9C90-191E-B53F-2A3B2B3C706F}"/>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862494" y="1510514"/>
            <a:ext cx="731520" cy="731520"/>
          </a:xfrm>
          <a:prstGeom prst="rect">
            <a:avLst/>
          </a:prstGeom>
        </p:spPr>
      </p:pic>
      <p:sp>
        <p:nvSpPr>
          <p:cNvPr id="3" name="Google Shape;8992;p153">
            <a:extLst>
              <a:ext uri="{FF2B5EF4-FFF2-40B4-BE49-F238E27FC236}">
                <a16:creationId xmlns:a16="http://schemas.microsoft.com/office/drawing/2014/main" id="{BED89C1B-1DD8-8D33-192E-D1AEEBA3539E}"/>
              </a:ext>
            </a:extLst>
          </p:cNvPr>
          <p:cNvSpPr/>
          <p:nvPr/>
        </p:nvSpPr>
        <p:spPr>
          <a:xfrm>
            <a:off x="534154" y="1277405"/>
            <a:ext cx="11162923" cy="1050047"/>
          </a:xfrm>
          <a:prstGeom prst="roundRect">
            <a:avLst>
              <a:gd name="adj" fmla="val 6830"/>
            </a:avLst>
          </a:prstGeom>
          <a:noFill/>
          <a:ln w="28575" cap="flat" cmpd="sng">
            <a:solidFill>
              <a:schemeClr val="accent1">
                <a:lumMod val="75000"/>
              </a:schemeClr>
            </a:solidFill>
            <a:prstDash val="solid"/>
            <a:miter lim="800000"/>
            <a:headEnd type="none" w="sm" len="sm"/>
            <a:tailEnd type="none" w="sm" len="sm"/>
          </a:ln>
        </p:spPr>
        <p:txBody>
          <a:bodyPr spcFirstLastPara="1" wrap="square" lIns="182880" tIns="45700" rIns="91440" bIns="45700" anchor="ctr" anchorCtr="0">
            <a:noAutofit/>
          </a:bodyPr>
          <a:lstStyle/>
          <a:p>
            <a:pPr marL="914400" marR="0" lvl="0" indent="0" algn="l" defTabSz="4572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latin typeface="NewsGot"/>
              <a:ea typeface="Arial"/>
              <a:cs typeface="Arial"/>
              <a:sym typeface="Arial"/>
            </a:endParaRPr>
          </a:p>
        </p:txBody>
      </p:sp>
      <p:sp>
        <p:nvSpPr>
          <p:cNvPr id="6" name="Rectangle: Top Corners Rounded 5">
            <a:extLst>
              <a:ext uri="{FF2B5EF4-FFF2-40B4-BE49-F238E27FC236}">
                <a16:creationId xmlns:a16="http://schemas.microsoft.com/office/drawing/2014/main" id="{F1B1D50A-DDA5-3780-B482-49B9E3BDA630}"/>
              </a:ext>
            </a:extLst>
          </p:cNvPr>
          <p:cNvSpPr/>
          <p:nvPr/>
        </p:nvSpPr>
        <p:spPr>
          <a:xfrm>
            <a:off x="2560318" y="2431282"/>
            <a:ext cx="4572000" cy="274320"/>
          </a:xfrm>
          <a:prstGeom prst="round2SameRect">
            <a:avLst/>
          </a:prstGeom>
          <a:solidFill>
            <a:schemeClr val="accent1">
              <a:lumMod val="75000"/>
            </a:schemeClr>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NewsGot"/>
                <a:ea typeface="+mn-ea"/>
                <a:cs typeface="+mn-cs"/>
              </a:rPr>
              <a:t>TOP PRIORITIES</a:t>
            </a:r>
          </a:p>
        </p:txBody>
      </p:sp>
      <p:sp>
        <p:nvSpPr>
          <p:cNvPr id="10" name="Oval 9">
            <a:extLst>
              <a:ext uri="{FF2B5EF4-FFF2-40B4-BE49-F238E27FC236}">
                <a16:creationId xmlns:a16="http://schemas.microsoft.com/office/drawing/2014/main" id="{3DFA1C90-14F5-F538-BF95-848604B2F705}"/>
              </a:ext>
            </a:extLst>
          </p:cNvPr>
          <p:cNvSpPr/>
          <p:nvPr/>
        </p:nvSpPr>
        <p:spPr>
          <a:xfrm>
            <a:off x="8108388" y="2976150"/>
            <a:ext cx="731520" cy="73152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wsGot"/>
              <a:ea typeface="+mn-ea"/>
              <a:cs typeface="+mn-cs"/>
            </a:endParaRPr>
          </a:p>
        </p:txBody>
      </p:sp>
      <p:sp>
        <p:nvSpPr>
          <p:cNvPr id="11" name="Oval 10">
            <a:extLst>
              <a:ext uri="{FF2B5EF4-FFF2-40B4-BE49-F238E27FC236}">
                <a16:creationId xmlns:a16="http://schemas.microsoft.com/office/drawing/2014/main" id="{424ED87C-244D-2BAD-060D-8BCED4DDA4F0}"/>
              </a:ext>
            </a:extLst>
          </p:cNvPr>
          <p:cNvSpPr/>
          <p:nvPr/>
        </p:nvSpPr>
        <p:spPr>
          <a:xfrm>
            <a:off x="8125876" y="3934321"/>
            <a:ext cx="731520" cy="73152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NewsGot"/>
              <a:ea typeface="+mn-ea"/>
              <a:cs typeface="+mn-cs"/>
            </a:endParaRPr>
          </a:p>
        </p:txBody>
      </p:sp>
      <p:sp>
        <p:nvSpPr>
          <p:cNvPr id="12" name="Oval 11">
            <a:extLst>
              <a:ext uri="{FF2B5EF4-FFF2-40B4-BE49-F238E27FC236}">
                <a16:creationId xmlns:a16="http://schemas.microsoft.com/office/drawing/2014/main" id="{3C38F954-631B-08AB-282C-D0548088FA98}"/>
              </a:ext>
            </a:extLst>
          </p:cNvPr>
          <p:cNvSpPr/>
          <p:nvPr/>
        </p:nvSpPr>
        <p:spPr>
          <a:xfrm>
            <a:off x="8134415" y="4988437"/>
            <a:ext cx="731520" cy="73152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NewsGot"/>
              <a:ea typeface="+mn-ea"/>
              <a:cs typeface="+mn-cs"/>
            </a:endParaRPr>
          </a:p>
        </p:txBody>
      </p:sp>
      <p:pic>
        <p:nvPicPr>
          <p:cNvPr id="13" name="Graphic 12">
            <a:extLst>
              <a:ext uri="{FF2B5EF4-FFF2-40B4-BE49-F238E27FC236}">
                <a16:creationId xmlns:a16="http://schemas.microsoft.com/office/drawing/2014/main" id="{2489EFD7-4604-3B9D-3FC8-7DA88B51E682}"/>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223606" y="3137710"/>
            <a:ext cx="548640" cy="457200"/>
          </a:xfrm>
          <a:prstGeom prst="rect">
            <a:avLst/>
          </a:prstGeom>
        </p:spPr>
      </p:pic>
      <p:pic>
        <p:nvPicPr>
          <p:cNvPr id="14" name="Graphic 13">
            <a:extLst>
              <a:ext uri="{FF2B5EF4-FFF2-40B4-BE49-F238E27FC236}">
                <a16:creationId xmlns:a16="http://schemas.microsoft.com/office/drawing/2014/main" id="{DF1C57DB-6BF4-350E-BD63-99B7F488ADD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217316" y="4059155"/>
            <a:ext cx="548640" cy="457200"/>
          </a:xfrm>
          <a:prstGeom prst="rect">
            <a:avLst/>
          </a:prstGeom>
        </p:spPr>
      </p:pic>
      <p:pic>
        <p:nvPicPr>
          <p:cNvPr id="15" name="Graphic 14">
            <a:extLst>
              <a:ext uri="{FF2B5EF4-FFF2-40B4-BE49-F238E27FC236}">
                <a16:creationId xmlns:a16="http://schemas.microsoft.com/office/drawing/2014/main" id="{814FE88B-03F5-E153-1897-730C2F82E0EB}"/>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8217316" y="5160581"/>
            <a:ext cx="548640" cy="457200"/>
          </a:xfrm>
          <a:prstGeom prst="rect">
            <a:avLst/>
          </a:prstGeom>
        </p:spPr>
      </p:pic>
      <p:sp>
        <p:nvSpPr>
          <p:cNvPr id="5" name="Graphic 48">
            <a:extLst>
              <a:ext uri="{FF2B5EF4-FFF2-40B4-BE49-F238E27FC236}">
                <a16:creationId xmlns:a16="http://schemas.microsoft.com/office/drawing/2014/main" id="{73F5F50C-E62C-2A93-C9F6-361EFF1917E3}"/>
              </a:ext>
            </a:extLst>
          </p:cNvPr>
          <p:cNvSpPr/>
          <p:nvPr/>
        </p:nvSpPr>
        <p:spPr>
          <a:xfrm rot="5400000">
            <a:off x="10111875" y="1947149"/>
            <a:ext cx="365760" cy="2103120"/>
          </a:xfrm>
          <a:prstGeom prst="round2SameRect">
            <a:avLst/>
          </a:prstGeom>
          <a:solidFill>
            <a:schemeClr val="accent1">
              <a:lumMod val="75000"/>
            </a:schemeClr>
          </a:solidFill>
          <a:ln w="6191" cap="flat">
            <a:noFill/>
            <a:prstDash val="solid"/>
            <a:miter/>
          </a:ln>
        </p:spPr>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NewsGot"/>
                <a:ea typeface="+mn-ea"/>
                <a:cs typeface="+mn-cs"/>
              </a:rPr>
              <a:t>AGENCY ACCOUNTABILITY</a:t>
            </a:r>
          </a:p>
        </p:txBody>
      </p:sp>
      <p:sp>
        <p:nvSpPr>
          <p:cNvPr id="7" name="Graphic 48">
            <a:extLst>
              <a:ext uri="{FF2B5EF4-FFF2-40B4-BE49-F238E27FC236}">
                <a16:creationId xmlns:a16="http://schemas.microsoft.com/office/drawing/2014/main" id="{B4D05389-9865-A282-7866-DF9B6B4C4AD2}"/>
              </a:ext>
            </a:extLst>
          </p:cNvPr>
          <p:cNvSpPr/>
          <p:nvPr/>
        </p:nvSpPr>
        <p:spPr>
          <a:xfrm rot="5400000">
            <a:off x="9916666" y="3264691"/>
            <a:ext cx="365760" cy="1737360"/>
          </a:xfrm>
          <a:prstGeom prst="round2SameRect">
            <a:avLst/>
          </a:prstGeom>
          <a:solidFill>
            <a:schemeClr val="accent1"/>
          </a:solidFill>
          <a:ln w="6191" cap="flat">
            <a:noFill/>
            <a:prstDash val="solid"/>
            <a:miter/>
          </a:ln>
        </p:spPr>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NewsGot"/>
                <a:ea typeface="+mn-ea"/>
                <a:cs typeface="+mn-cs"/>
              </a:rPr>
              <a:t>PUBLIC ENGAGEMENT</a:t>
            </a:r>
          </a:p>
        </p:txBody>
      </p:sp>
      <p:sp>
        <p:nvSpPr>
          <p:cNvPr id="8" name="Graphic 48">
            <a:extLst>
              <a:ext uri="{FF2B5EF4-FFF2-40B4-BE49-F238E27FC236}">
                <a16:creationId xmlns:a16="http://schemas.microsoft.com/office/drawing/2014/main" id="{D1B90FE3-40F4-D671-9B2F-45B6E6D34682}"/>
              </a:ext>
            </a:extLst>
          </p:cNvPr>
          <p:cNvSpPr/>
          <p:nvPr/>
        </p:nvSpPr>
        <p:spPr>
          <a:xfrm rot="5400000">
            <a:off x="9746115" y="4687601"/>
            <a:ext cx="365760" cy="1371600"/>
          </a:xfrm>
          <a:prstGeom prst="round2SameRect">
            <a:avLst/>
          </a:prstGeom>
          <a:solidFill>
            <a:schemeClr val="accent1">
              <a:lumMod val="60000"/>
              <a:lumOff val="40000"/>
            </a:schemeClr>
          </a:solidFill>
          <a:ln w="6191" cap="flat">
            <a:noFill/>
            <a:prstDash val="solid"/>
            <a:miter/>
          </a:ln>
        </p:spPr>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NewsGot"/>
                <a:ea typeface="+mn-ea"/>
                <a:cs typeface="+mn-cs"/>
              </a:rPr>
              <a:t>RAPID TIMELINE</a:t>
            </a:r>
          </a:p>
        </p:txBody>
      </p:sp>
      <p:sp>
        <p:nvSpPr>
          <p:cNvPr id="21" name="TextBox 20">
            <a:extLst>
              <a:ext uri="{FF2B5EF4-FFF2-40B4-BE49-F238E27FC236}">
                <a16:creationId xmlns:a16="http://schemas.microsoft.com/office/drawing/2014/main" id="{0B7FACFC-58C4-DD35-676F-529886734986}"/>
              </a:ext>
            </a:extLst>
          </p:cNvPr>
          <p:cNvSpPr txBox="1"/>
          <p:nvPr/>
        </p:nvSpPr>
        <p:spPr>
          <a:xfrm>
            <a:off x="9163720" y="3298021"/>
            <a:ext cx="2560320" cy="548640"/>
          </a:xfrm>
          <a:prstGeom prst="rect">
            <a:avLst/>
          </a:prstGeom>
          <a:noFill/>
        </p:spPr>
        <p:txBody>
          <a:bodyPr wrap="square" anchor="ctr">
            <a:noAutofit/>
          </a:bodyPr>
          <a:lstStyle/>
          <a:p>
            <a:pPr marL="0" marR="0" lvl="0" indent="0" algn="l" defTabSz="457200" rtl="0" eaLnBrk="1" fontAlgn="auto" latinLnBrk="0" hangingPunct="1">
              <a:lnSpc>
                <a:spcPct val="100000"/>
              </a:lnSpc>
              <a:spcBef>
                <a:spcPts val="0"/>
              </a:spcBef>
              <a:spcAft>
                <a:spcPts val="3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NewsGot"/>
                <a:ea typeface="+mn-ea"/>
                <a:cs typeface="+mn-cs"/>
              </a:rPr>
              <a:t>Enhanced oversight of federal contracts to identify wasteful spending and potential misuse of funds</a:t>
            </a:r>
          </a:p>
        </p:txBody>
      </p:sp>
      <p:sp>
        <p:nvSpPr>
          <p:cNvPr id="23" name="TextBox 22">
            <a:extLst>
              <a:ext uri="{FF2B5EF4-FFF2-40B4-BE49-F238E27FC236}">
                <a16:creationId xmlns:a16="http://schemas.microsoft.com/office/drawing/2014/main" id="{034A5250-1394-FB00-0A63-1DC7AEE6941E}"/>
              </a:ext>
            </a:extLst>
          </p:cNvPr>
          <p:cNvSpPr txBox="1"/>
          <p:nvPr/>
        </p:nvSpPr>
        <p:spPr>
          <a:xfrm>
            <a:off x="9163720" y="4462239"/>
            <a:ext cx="2560320" cy="548640"/>
          </a:xfrm>
          <a:prstGeom prst="rect">
            <a:avLst/>
          </a:prstGeom>
          <a:noFill/>
        </p:spPr>
        <p:txBody>
          <a:bodyPr wrap="square" anchor="ctr">
            <a:noAutofit/>
          </a:bodyPr>
          <a:lstStyle/>
          <a:p>
            <a:pPr marL="0" marR="0" lvl="0" indent="0" algn="l" defTabSz="457200" rtl="0" eaLnBrk="1" fontAlgn="auto" latinLnBrk="0" hangingPunct="1">
              <a:lnSpc>
                <a:spcPct val="100000"/>
              </a:lnSpc>
              <a:spcBef>
                <a:spcPts val="0"/>
              </a:spcBef>
              <a:spcAft>
                <a:spcPts val="3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NewsGot"/>
                <a:ea typeface="+mn-ea"/>
                <a:cs typeface="+mn-cs"/>
              </a:rPr>
              <a:t>Talk of soliciting examples of inefficiency and waste through crowdsourcing on social media platforms</a:t>
            </a:r>
          </a:p>
        </p:txBody>
      </p:sp>
      <p:sp>
        <p:nvSpPr>
          <p:cNvPr id="25" name="TextBox 24">
            <a:extLst>
              <a:ext uri="{FF2B5EF4-FFF2-40B4-BE49-F238E27FC236}">
                <a16:creationId xmlns:a16="http://schemas.microsoft.com/office/drawing/2014/main" id="{D365339B-5086-C29C-A394-6FC62CD6798B}"/>
              </a:ext>
            </a:extLst>
          </p:cNvPr>
          <p:cNvSpPr txBox="1"/>
          <p:nvPr/>
        </p:nvSpPr>
        <p:spPr>
          <a:xfrm>
            <a:off x="9163720" y="5626457"/>
            <a:ext cx="2560320" cy="548640"/>
          </a:xfrm>
          <a:prstGeom prst="rect">
            <a:avLst/>
          </a:prstGeom>
          <a:noFill/>
        </p:spPr>
        <p:txBody>
          <a:bodyPr wrap="square" anchor="ctr">
            <a:noAutofit/>
          </a:bodyPr>
          <a:lstStyle/>
          <a:p>
            <a:pPr marL="0" marR="0" lvl="0" indent="0" algn="l" defTabSz="457200" rtl="0" eaLnBrk="1" fontAlgn="auto" latinLnBrk="0" hangingPunct="1">
              <a:lnSpc>
                <a:spcPct val="100000"/>
              </a:lnSpc>
              <a:spcBef>
                <a:spcPts val="0"/>
              </a:spcBef>
              <a:spcAft>
                <a:spcPts val="3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NewsGot"/>
                <a:ea typeface="+mn-ea"/>
                <a:cs typeface="+mn-cs"/>
              </a:rPr>
              <a:t>DOGE is slated to conclude its work by July 4, 2026, coinciding with the US Semiquincentennial</a:t>
            </a:r>
          </a:p>
        </p:txBody>
      </p:sp>
      <p:sp>
        <p:nvSpPr>
          <p:cNvPr id="16" name="TextBox 15">
            <a:extLst>
              <a:ext uri="{FF2B5EF4-FFF2-40B4-BE49-F238E27FC236}">
                <a16:creationId xmlns:a16="http://schemas.microsoft.com/office/drawing/2014/main" id="{E4300C7D-4D94-D72B-8FCD-573C7AAA86E8}"/>
              </a:ext>
            </a:extLst>
          </p:cNvPr>
          <p:cNvSpPr txBox="1"/>
          <p:nvPr/>
        </p:nvSpPr>
        <p:spPr>
          <a:xfrm>
            <a:off x="973247" y="1426698"/>
            <a:ext cx="10245505" cy="646331"/>
          </a:xfrm>
          <a:prstGeom prst="rect">
            <a:avLst/>
          </a:prstGeom>
          <a:noFill/>
        </p:spPr>
        <p:txBody>
          <a:bodyPr wrap="square">
            <a:spAutoFit/>
          </a:bodyPr>
          <a:lstStyle/>
          <a:p>
            <a:pPr marL="91440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NewsGot"/>
                <a:ea typeface="Arial"/>
                <a:cs typeface="Arial"/>
                <a:sym typeface="Arial"/>
              </a:rPr>
              <a:t>The Department of Government Efficiency, led by </a:t>
            </a:r>
            <a:r>
              <a:rPr kumimoji="0" lang="en-US" b="1" i="0" u="none" strike="noStrike" kern="1200" cap="none" spc="0" normalizeH="0" baseline="0" noProof="0" dirty="0">
                <a:ln>
                  <a:noFill/>
                </a:ln>
                <a:solidFill>
                  <a:prstClr val="black"/>
                </a:solidFill>
                <a:effectLst/>
                <a:uLnTx/>
                <a:uFillTx/>
                <a:latin typeface="NewsGot"/>
                <a:ea typeface="Arial"/>
                <a:cs typeface="Arial"/>
                <a:sym typeface="Arial"/>
              </a:rPr>
              <a:t>Elon Musk</a:t>
            </a:r>
            <a:r>
              <a:rPr kumimoji="0" lang="en-US" b="0" i="0" u="none" strike="noStrike" kern="1200" cap="none" spc="0" normalizeH="0" baseline="0" noProof="0" dirty="0">
                <a:ln>
                  <a:noFill/>
                </a:ln>
                <a:solidFill>
                  <a:prstClr val="black"/>
                </a:solidFill>
                <a:effectLst/>
                <a:uLnTx/>
                <a:uFillTx/>
                <a:latin typeface="NewsGot"/>
                <a:ea typeface="Arial"/>
                <a:cs typeface="Arial"/>
                <a:sym typeface="Arial"/>
              </a:rPr>
              <a:t>, aims to optimize federal operations through </a:t>
            </a:r>
            <a:r>
              <a:rPr kumimoji="0" lang="en-US" b="1" i="0" u="none" strike="noStrike" kern="1200" cap="none" spc="0" normalizeH="0" baseline="0" noProof="0" dirty="0">
                <a:ln>
                  <a:noFill/>
                </a:ln>
                <a:solidFill>
                  <a:prstClr val="black"/>
                </a:solidFill>
                <a:effectLst/>
                <a:uLnTx/>
                <a:uFillTx/>
                <a:latin typeface="NewsGot"/>
                <a:ea typeface="Arial"/>
                <a:cs typeface="Arial"/>
                <a:sym typeface="Arial"/>
              </a:rPr>
              <a:t>substantial budget cuts </a:t>
            </a:r>
            <a:r>
              <a:rPr kumimoji="0" lang="en-US" b="0" i="0" u="none" strike="noStrike" kern="1200" cap="none" spc="0" normalizeH="0" baseline="0" noProof="0" dirty="0">
                <a:ln>
                  <a:noFill/>
                </a:ln>
                <a:solidFill>
                  <a:prstClr val="black"/>
                </a:solidFill>
                <a:effectLst/>
                <a:uLnTx/>
                <a:uFillTx/>
                <a:latin typeface="NewsGot"/>
                <a:ea typeface="Arial"/>
                <a:cs typeface="Arial"/>
                <a:sym typeface="Arial"/>
              </a:rPr>
              <a:t>and the </a:t>
            </a:r>
            <a:r>
              <a:rPr kumimoji="0" lang="en-US" b="1" i="0" u="none" strike="noStrike" kern="1200" cap="none" spc="0" normalizeH="0" baseline="0" noProof="0" dirty="0">
                <a:ln>
                  <a:noFill/>
                </a:ln>
                <a:solidFill>
                  <a:prstClr val="black"/>
                </a:solidFill>
                <a:effectLst/>
                <a:uLnTx/>
                <a:uFillTx/>
                <a:latin typeface="NewsGot"/>
                <a:ea typeface="Arial"/>
                <a:cs typeface="Arial"/>
                <a:sym typeface="Arial"/>
              </a:rPr>
              <a:t>elimination of unnecessary regulations and federal departments</a:t>
            </a:r>
          </a:p>
        </p:txBody>
      </p:sp>
    </p:spTree>
    <p:extLst>
      <p:ext uri="{BB962C8B-B14F-4D97-AF65-F5344CB8AC3E}">
        <p14:creationId xmlns:p14="http://schemas.microsoft.com/office/powerpoint/2010/main" val="3608700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53B723-EC70-877B-FE18-06043001182F}"/>
              </a:ext>
            </a:extLst>
          </p:cNvPr>
          <p:cNvSpPr>
            <a:spLocks noGrp="1"/>
          </p:cNvSpPr>
          <p:nvPr>
            <p:ph type="body" idx="14"/>
          </p:nvPr>
        </p:nvSpPr>
        <p:spPr/>
        <p:txBody>
          <a:bodyPr/>
          <a:lstStyle/>
          <a:p>
            <a:r>
              <a:rPr lang="en-US" dirty="0"/>
              <a:t>federalization of insurance</a:t>
            </a:r>
          </a:p>
        </p:txBody>
      </p:sp>
      <p:sp>
        <p:nvSpPr>
          <p:cNvPr id="3" name="Text Placeholder 2">
            <a:extLst>
              <a:ext uri="{FF2B5EF4-FFF2-40B4-BE49-F238E27FC236}">
                <a16:creationId xmlns:a16="http://schemas.microsoft.com/office/drawing/2014/main" id="{76366BB4-D040-FBF5-3CDE-70C72B5377DB}"/>
              </a:ext>
            </a:extLst>
          </p:cNvPr>
          <p:cNvSpPr>
            <a:spLocks noGrp="1"/>
          </p:cNvSpPr>
          <p:nvPr>
            <p:ph type="body" idx="15"/>
          </p:nvPr>
        </p:nvSpPr>
        <p:spPr>
          <a:xfrm>
            <a:off x="457200" y="1139483"/>
            <a:ext cx="11311128" cy="978075"/>
          </a:xfrm>
        </p:spPr>
        <p:txBody>
          <a:bodyPr>
            <a:normAutofit fontScale="92500"/>
          </a:bodyPr>
          <a:lstStyle/>
          <a:p>
            <a:r>
              <a:rPr lang="en-US" b="1" dirty="0">
                <a:solidFill>
                  <a:srgbClr val="33B3CC"/>
                </a:solidFill>
                <a:latin typeface="+mn-lt"/>
              </a:rPr>
              <a:t>HOTTEST PRESENT CHALLENGES </a:t>
            </a:r>
            <a:r>
              <a:rPr lang="en-US" dirty="0">
                <a:latin typeface="+mn-lt"/>
              </a:rPr>
              <a:t>- </a:t>
            </a:r>
            <a:r>
              <a:rPr lang="en-US" dirty="0">
                <a:solidFill>
                  <a:schemeClr val="tx1"/>
                </a:solidFill>
                <a:latin typeface="+mn-lt"/>
              </a:rPr>
              <a:t>After more active federal agencies &amp; “whole of government” approach under President Biden, NAMIC is working with the Trump administration to reexamine:</a:t>
            </a:r>
          </a:p>
        </p:txBody>
      </p:sp>
      <p:sp>
        <p:nvSpPr>
          <p:cNvPr id="4" name="Footer Placeholder 3">
            <a:extLst>
              <a:ext uri="{FF2B5EF4-FFF2-40B4-BE49-F238E27FC236}">
                <a16:creationId xmlns:a16="http://schemas.microsoft.com/office/drawing/2014/main" id="{598CB3CD-C933-CA4D-AB6C-C5D55F313704}"/>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prstClr val="black">
                    <a:tint val="75000"/>
                  </a:prstClr>
                </a:solidFill>
                <a:effectLst/>
                <a:uLnTx/>
                <a:uFillTx/>
                <a:latin typeface="NewsGotMed" charset="0"/>
              </a:rPr>
              <a:t>NATIONAL ASSOCIATION OF MUTUAL INSURANCE COMPANIES</a:t>
            </a:r>
            <a:endParaRPr kumimoji="0" lang="en-US" sz="1000" b="0" i="0" u="none" strike="noStrike" kern="1200" cap="all" spc="0" normalizeH="0" baseline="0" noProof="0" dirty="0">
              <a:ln>
                <a:noFill/>
              </a:ln>
              <a:solidFill>
                <a:prstClr val="black">
                  <a:tint val="75000"/>
                </a:prstClr>
              </a:solidFill>
              <a:effectLst/>
              <a:uLnTx/>
              <a:uFillTx/>
              <a:latin typeface="NewsGotMed" charset="0"/>
            </a:endParaRPr>
          </a:p>
        </p:txBody>
      </p:sp>
      <p:sp>
        <p:nvSpPr>
          <p:cNvPr id="6" name="TextBox 5">
            <a:extLst>
              <a:ext uri="{FF2B5EF4-FFF2-40B4-BE49-F238E27FC236}">
                <a16:creationId xmlns:a16="http://schemas.microsoft.com/office/drawing/2014/main" id="{A1F67EB5-1AC7-A195-1963-07EEE0DB37C4}"/>
              </a:ext>
            </a:extLst>
          </p:cNvPr>
          <p:cNvSpPr txBox="1"/>
          <p:nvPr/>
        </p:nvSpPr>
        <p:spPr>
          <a:xfrm>
            <a:off x="338705" y="2265685"/>
            <a:ext cx="6409568" cy="4544834"/>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500"/>
              </a:spcBef>
              <a:spcAft>
                <a:spcPts val="600"/>
              </a:spcAft>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ea typeface="+mn-ea"/>
                <a:cs typeface="+mn-cs"/>
              </a:rPr>
              <a:t>Federal Insurance Office (FIO) climate data collection &amp; report </a:t>
            </a:r>
            <a:br>
              <a:rPr kumimoji="0" lang="en-US" b="0" i="0" u="none" strike="noStrike" kern="1200" cap="none" spc="0" normalizeH="0" baseline="0" noProof="0" dirty="0">
                <a:ln>
                  <a:noFill/>
                </a:ln>
                <a:effectLst/>
                <a:uLnTx/>
                <a:uFillTx/>
                <a:ea typeface="+mn-ea"/>
                <a:cs typeface="+mn-cs"/>
              </a:rPr>
            </a:br>
            <a:endParaRPr kumimoji="0" lang="en-US" b="0" i="0" u="none" strike="noStrike" kern="1200" cap="none" spc="0" normalizeH="0" baseline="0" noProof="0" dirty="0">
              <a:ln>
                <a:noFill/>
              </a:ln>
              <a:effectLst/>
              <a:uLnTx/>
              <a:uFillTx/>
              <a:ea typeface="+mn-ea"/>
              <a:cs typeface="+mn-cs"/>
            </a:endParaRPr>
          </a:p>
          <a:p>
            <a:pPr marL="342900" marR="0" lvl="0" indent="-342900" algn="l" defTabSz="914400" rtl="0" eaLnBrk="1" fontAlgn="auto" latinLnBrk="0" hangingPunct="1">
              <a:lnSpc>
                <a:spcPct val="90000"/>
              </a:lnSpc>
              <a:spcBef>
                <a:spcPts val="500"/>
              </a:spcBef>
              <a:spcAft>
                <a:spcPts val="600"/>
              </a:spcAft>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ea typeface="Aptos" panose="020B0004020202020204" pitchFamily="34" charset="0"/>
                <a:cs typeface="Aptos" panose="020B0004020202020204" pitchFamily="34" charset="0"/>
              </a:rPr>
              <a:t>Federal Housing Finance Agency (FHFA) (regulates GSEs) guidance mandating replacement cost policies</a:t>
            </a:r>
          </a:p>
          <a:p>
            <a:pPr marL="342900" marR="0" lvl="0" indent="-342900" algn="l" defTabSz="914400" rtl="0" eaLnBrk="1" fontAlgn="auto" latinLnBrk="0" hangingPunct="1">
              <a:lnSpc>
                <a:spcPct val="90000"/>
              </a:lnSpc>
              <a:spcBef>
                <a:spcPts val="500"/>
              </a:spcBef>
              <a:spcAft>
                <a:spcPts val="600"/>
              </a:spcAft>
              <a:buClrTx/>
              <a:buSzTx/>
              <a:buFont typeface="Wingdings" panose="05000000000000000000" pitchFamily="2" charset="2"/>
              <a:buChar char="§"/>
              <a:tabLst/>
              <a:defRPr/>
            </a:pPr>
            <a:endParaRPr kumimoji="0" lang="en-US" b="0" i="0" u="none" strike="noStrike" kern="1200" cap="none" spc="0" normalizeH="0" baseline="0" noProof="0" dirty="0">
              <a:ln>
                <a:noFill/>
              </a:ln>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90000"/>
              </a:lnSpc>
              <a:spcBef>
                <a:spcPts val="500"/>
              </a:spcBef>
              <a:spcAft>
                <a:spcPts val="600"/>
              </a:spcAft>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ea typeface="Aptos" panose="020B0004020202020204" pitchFamily="34" charset="0"/>
                <a:cs typeface="Aptos" panose="020B0004020202020204" pitchFamily="34" charset="0"/>
              </a:rPr>
              <a:t>Housing and Urban Development (HUD) Disparate Impact litigation</a:t>
            </a:r>
          </a:p>
          <a:p>
            <a:pPr marR="0" lvl="0" algn="l" defTabSz="914400" rtl="0" eaLnBrk="1" fontAlgn="auto" latinLnBrk="0" hangingPunct="1">
              <a:lnSpc>
                <a:spcPct val="90000"/>
              </a:lnSpc>
              <a:spcBef>
                <a:spcPts val="500"/>
              </a:spcBef>
              <a:spcAft>
                <a:spcPts val="600"/>
              </a:spcAft>
              <a:buClrTx/>
              <a:buSzTx/>
              <a:tabLst/>
              <a:defRPr/>
            </a:pPr>
            <a:endParaRPr lang="en-US" dirty="0"/>
          </a:p>
          <a:p>
            <a:pPr marL="342900" marR="0" lvl="0" indent="-342900" algn="l" defTabSz="914400" rtl="0" eaLnBrk="1" fontAlgn="auto" latinLnBrk="0" hangingPunct="1">
              <a:lnSpc>
                <a:spcPct val="90000"/>
              </a:lnSpc>
              <a:spcBef>
                <a:spcPts val="500"/>
              </a:spcBef>
              <a:spcAft>
                <a:spcPts val="600"/>
              </a:spcAft>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ea typeface="+mn-ea"/>
                <a:cs typeface="+mn-cs"/>
              </a:rPr>
              <a:t>More explicit limitations on scope and authority of Consumer Financial Protection Bureau</a:t>
            </a:r>
          </a:p>
          <a:p>
            <a:pPr marL="342900" marR="0" lvl="0" indent="-342900" algn="l" defTabSz="914400" rtl="0" eaLnBrk="1" fontAlgn="auto" latinLnBrk="0" hangingPunct="1">
              <a:lnSpc>
                <a:spcPct val="90000"/>
              </a:lnSpc>
              <a:spcBef>
                <a:spcPts val="500"/>
              </a:spcBef>
              <a:spcAft>
                <a:spcPts val="60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white">
                  <a:lumMod val="50000"/>
                </a:prstClr>
              </a:solidFill>
              <a:effectLst/>
              <a:uLnTx/>
              <a:uFillTx/>
              <a:latin typeface="NewsGotMed" pitchFamily="2" charset="0"/>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90000"/>
              </a:lnSpc>
              <a:spcBef>
                <a:spcPts val="500"/>
              </a:spcBef>
              <a:spcAft>
                <a:spcPts val="60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white">
                  <a:lumMod val="50000"/>
                </a:prstClr>
              </a:solidFill>
              <a:effectLst/>
              <a:uLnTx/>
              <a:uFillTx/>
              <a:latin typeface="NewsGotMed" pitchFamily="2" charset="0"/>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90000"/>
              </a:lnSpc>
              <a:spcBef>
                <a:spcPts val="500"/>
              </a:spcBef>
              <a:spcAft>
                <a:spcPts val="60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white">
                  <a:lumMod val="50000"/>
                </a:prstClr>
              </a:solidFill>
              <a:effectLst/>
              <a:uLnTx/>
              <a:uFillTx/>
              <a:latin typeface="NewsGotMed" pitchFamily="2" charset="0"/>
              <a:ea typeface="+mn-ea"/>
              <a:cs typeface="+mn-cs"/>
            </a:endParaRPr>
          </a:p>
        </p:txBody>
      </p:sp>
      <p:pic>
        <p:nvPicPr>
          <p:cNvPr id="7" name="Picture 6">
            <a:extLst>
              <a:ext uri="{FF2B5EF4-FFF2-40B4-BE49-F238E27FC236}">
                <a16:creationId xmlns:a16="http://schemas.microsoft.com/office/drawing/2014/main" id="{7A34F8B2-3058-A0A0-0104-08D67A3889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4832" y="4126279"/>
            <a:ext cx="2368936" cy="2329121"/>
          </a:xfrm>
          <a:prstGeom prst="rect">
            <a:avLst/>
          </a:prstGeom>
        </p:spPr>
      </p:pic>
      <p:pic>
        <p:nvPicPr>
          <p:cNvPr id="8" name="Picture 7">
            <a:extLst>
              <a:ext uri="{FF2B5EF4-FFF2-40B4-BE49-F238E27FC236}">
                <a16:creationId xmlns:a16="http://schemas.microsoft.com/office/drawing/2014/main" id="{C61DB061-0E2E-60F0-30EF-11DA355727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01255" y="2265685"/>
            <a:ext cx="2099150" cy="2094674"/>
          </a:xfrm>
          <a:prstGeom prst="rect">
            <a:avLst/>
          </a:prstGeom>
        </p:spPr>
      </p:pic>
      <p:pic>
        <p:nvPicPr>
          <p:cNvPr id="9" name="Picture 8">
            <a:extLst>
              <a:ext uri="{FF2B5EF4-FFF2-40B4-BE49-F238E27FC236}">
                <a16:creationId xmlns:a16="http://schemas.microsoft.com/office/drawing/2014/main" id="{2DC2E30B-6E11-C69C-1D0E-65CE480B89B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254240" y="2424854"/>
            <a:ext cx="2167467" cy="1701425"/>
          </a:xfrm>
          <a:prstGeom prst="rect">
            <a:avLst/>
          </a:prstGeom>
        </p:spPr>
      </p:pic>
      <p:pic>
        <p:nvPicPr>
          <p:cNvPr id="5" name="Picture 2" descr="Consumer Financial Protection Bureau">
            <a:extLst>
              <a:ext uri="{FF2B5EF4-FFF2-40B4-BE49-F238E27FC236}">
                <a16:creationId xmlns:a16="http://schemas.microsoft.com/office/drawing/2014/main" id="{E889642F-21B0-D58E-BEC7-D49DC61ECEA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501255" y="4189021"/>
            <a:ext cx="1925729" cy="1925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4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B26DAD-53F6-A14B-1459-DBB890A8A397}"/>
              </a:ext>
            </a:extLst>
          </p:cNvPr>
          <p:cNvSpPr>
            <a:spLocks noGrp="1"/>
          </p:cNvSpPr>
          <p:nvPr>
            <p:ph type="body" idx="14"/>
          </p:nvPr>
        </p:nvSpPr>
        <p:spPr/>
        <p:txBody>
          <a:bodyPr/>
          <a:lstStyle/>
          <a:p>
            <a:r>
              <a:rPr lang="en-US" dirty="0"/>
              <a:t>Federal insurance office</a:t>
            </a:r>
          </a:p>
        </p:txBody>
      </p:sp>
      <p:sp>
        <p:nvSpPr>
          <p:cNvPr id="3" name="Text Placeholder 2">
            <a:extLst>
              <a:ext uri="{FF2B5EF4-FFF2-40B4-BE49-F238E27FC236}">
                <a16:creationId xmlns:a16="http://schemas.microsoft.com/office/drawing/2014/main" id="{07D89825-74A3-66E7-C5CC-A15617B1447D}"/>
              </a:ext>
            </a:extLst>
          </p:cNvPr>
          <p:cNvSpPr>
            <a:spLocks noGrp="1"/>
          </p:cNvSpPr>
          <p:nvPr>
            <p:ph type="body" idx="15"/>
          </p:nvPr>
        </p:nvSpPr>
        <p:spPr>
          <a:xfrm>
            <a:off x="5215147" y="1015367"/>
            <a:ext cx="6563811" cy="5193860"/>
          </a:xfrm>
        </p:spPr>
        <p:txBody>
          <a:bodyPr>
            <a:normAutofit fontScale="92500"/>
          </a:bodyPr>
          <a:lstStyle/>
          <a:p>
            <a:pPr marL="342900" marR="0" lvl="0" indent="-342900" algn="l"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tx1"/>
                </a:solidFill>
                <a:effectLst/>
                <a:uLnTx/>
                <a:uFillTx/>
                <a:latin typeface="+mn-lt"/>
              </a:rPr>
              <a:t>FIO was created to “monitor all aspects of the insurance sector” but is prohibited from any regulation of the insurance industry. </a:t>
            </a:r>
          </a:p>
          <a:p>
            <a:pPr marL="342900" indent="-342900">
              <a:buFont typeface="Wingdings" panose="05000000000000000000" pitchFamily="2" charset="2"/>
              <a:buChar char="§"/>
            </a:pPr>
            <a:r>
              <a:rPr lang="en-US" dirty="0">
                <a:solidFill>
                  <a:schemeClr val="tx1"/>
                </a:solidFill>
                <a:latin typeface="+mn-lt"/>
              </a:rPr>
              <a:t>Since inception, tension existed between FIO and state-based system. </a:t>
            </a:r>
          </a:p>
          <a:p>
            <a:pPr marL="342900" indent="-342900">
              <a:buFont typeface="Wingdings" panose="05000000000000000000" pitchFamily="2" charset="2"/>
              <a:buChar char="§"/>
            </a:pPr>
            <a:r>
              <a:rPr lang="en-US" dirty="0">
                <a:solidFill>
                  <a:schemeClr val="tx1"/>
                </a:solidFill>
                <a:latin typeface="+mn-lt"/>
              </a:rPr>
              <a:t>From 2021-2024, FIO grew and increased efforts, launching unprecedented and unnecessary workstreams under the guise of climate-related financial risk. This was met with vocal opposition by NAMIC, industry, Congress, and state regulators.</a:t>
            </a:r>
          </a:p>
          <a:p>
            <a:pPr marL="342900" indent="-342900">
              <a:buFont typeface="Wingdings" panose="05000000000000000000" pitchFamily="2" charset="2"/>
              <a:buChar char="§"/>
            </a:pPr>
            <a:r>
              <a:rPr lang="en-US" dirty="0">
                <a:solidFill>
                  <a:schemeClr val="tx1"/>
                </a:solidFill>
                <a:latin typeface="+mn-lt"/>
              </a:rPr>
              <a:t>Now, abolishing FIO is an open question and </a:t>
            </a:r>
            <a:r>
              <a:rPr lang="en-US" b="1" dirty="0">
                <a:solidFill>
                  <a:schemeClr val="tx1"/>
                </a:solidFill>
                <a:latin typeface="+mn-lt"/>
              </a:rPr>
              <a:t>NAMIC will continue supporting efforts to reform the office, through legislative or executive action.</a:t>
            </a:r>
            <a:endParaRPr lang="en-US" dirty="0">
              <a:solidFill>
                <a:schemeClr val="tx1"/>
              </a:solidFill>
              <a:latin typeface="+mn-lt"/>
            </a:endParaRPr>
          </a:p>
        </p:txBody>
      </p:sp>
      <p:sp>
        <p:nvSpPr>
          <p:cNvPr id="4" name="Footer Placeholder 3">
            <a:extLst>
              <a:ext uri="{FF2B5EF4-FFF2-40B4-BE49-F238E27FC236}">
                <a16:creationId xmlns:a16="http://schemas.microsoft.com/office/drawing/2014/main" id="{2D0A1B52-F292-F5FB-AE2A-5F75ED7764D7}"/>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prstClr val="black">
                    <a:tint val="75000"/>
                  </a:prstClr>
                </a:solidFill>
                <a:effectLst/>
                <a:uLnTx/>
                <a:uFillTx/>
                <a:latin typeface="NewsGotMed" charset="0"/>
              </a:rPr>
              <a:t>NATIONAL ASSOCIATION OF MUTUAL INSURANCE COMPANIES</a:t>
            </a:r>
            <a:endParaRPr kumimoji="0" lang="en-US" sz="1000" b="0" i="0" u="none" strike="noStrike" kern="1200" cap="all" spc="0" normalizeH="0" baseline="0" noProof="0" dirty="0">
              <a:ln>
                <a:noFill/>
              </a:ln>
              <a:solidFill>
                <a:prstClr val="black">
                  <a:tint val="75000"/>
                </a:prstClr>
              </a:solidFill>
              <a:effectLst/>
              <a:uLnTx/>
              <a:uFillTx/>
              <a:latin typeface="NewsGotMed" charset="0"/>
            </a:endParaRPr>
          </a:p>
        </p:txBody>
      </p:sp>
      <p:pic>
        <p:nvPicPr>
          <p:cNvPr id="6" name="Picture 5">
            <a:extLst>
              <a:ext uri="{FF2B5EF4-FFF2-40B4-BE49-F238E27FC236}">
                <a16:creationId xmlns:a16="http://schemas.microsoft.com/office/drawing/2014/main" id="{77669676-07BC-6C30-1EB8-23EE98C0E3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292" y="5016714"/>
            <a:ext cx="4774493" cy="904904"/>
          </a:xfrm>
          <a:prstGeom prst="rect">
            <a:avLst/>
          </a:prstGeom>
        </p:spPr>
      </p:pic>
      <p:pic>
        <p:nvPicPr>
          <p:cNvPr id="7" name="Picture 6">
            <a:extLst>
              <a:ext uri="{FF2B5EF4-FFF2-40B4-BE49-F238E27FC236}">
                <a16:creationId xmlns:a16="http://schemas.microsoft.com/office/drawing/2014/main" id="{39B54A4A-729B-54F1-F1B3-48F5743C6A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292" y="1145995"/>
            <a:ext cx="4468755" cy="2792210"/>
          </a:xfrm>
          <a:prstGeom prst="rect">
            <a:avLst/>
          </a:prstGeom>
        </p:spPr>
      </p:pic>
      <p:sp>
        <p:nvSpPr>
          <p:cNvPr id="8" name="TextBox 7">
            <a:extLst>
              <a:ext uri="{FF2B5EF4-FFF2-40B4-BE49-F238E27FC236}">
                <a16:creationId xmlns:a16="http://schemas.microsoft.com/office/drawing/2014/main" id="{9A1BC2D9-CEC5-5D1F-A95A-1FC51D7985C4}"/>
              </a:ext>
            </a:extLst>
          </p:cNvPr>
          <p:cNvSpPr txBox="1"/>
          <p:nvPr/>
        </p:nvSpPr>
        <p:spPr>
          <a:xfrm>
            <a:off x="413042" y="3940244"/>
            <a:ext cx="438676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NewsGotMed" pitchFamily="2" charset="0"/>
                <a:ea typeface="+mn-ea"/>
                <a:cs typeface="+mn-cs"/>
              </a:rPr>
              <a:t>President Obama signs the Dodd-Frank Wall Street Reform and Consumer Protection Act into law in 2010 – in response to the financial crisis of 2008.</a:t>
            </a:r>
          </a:p>
        </p:txBody>
      </p:sp>
    </p:spTree>
    <p:extLst>
      <p:ext uri="{BB962C8B-B14F-4D97-AF65-F5344CB8AC3E}">
        <p14:creationId xmlns:p14="http://schemas.microsoft.com/office/powerpoint/2010/main" val="3068099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8FB97-2900-5ABF-04B5-D6EEAF8AADC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811283E-5ECD-CAD6-019B-B72F1755A262}"/>
              </a:ext>
            </a:extLst>
          </p:cNvPr>
          <p:cNvSpPr>
            <a:spLocks noGrp="1"/>
          </p:cNvSpPr>
          <p:nvPr>
            <p:ph type="body" idx="14"/>
          </p:nvPr>
        </p:nvSpPr>
        <p:spPr/>
        <p:txBody>
          <a:bodyPr/>
          <a:lstStyle/>
          <a:p>
            <a:r>
              <a:rPr lang="en-US" dirty="0">
                <a:latin typeface="+mn-lt"/>
              </a:rPr>
              <a:t>federal final frenzy</a:t>
            </a:r>
          </a:p>
        </p:txBody>
      </p:sp>
      <p:sp>
        <p:nvSpPr>
          <p:cNvPr id="3" name="Text Placeholder 2">
            <a:extLst>
              <a:ext uri="{FF2B5EF4-FFF2-40B4-BE49-F238E27FC236}">
                <a16:creationId xmlns:a16="http://schemas.microsoft.com/office/drawing/2014/main" id="{EFAFE509-A7FF-BC4D-7563-09F8479B960B}"/>
              </a:ext>
            </a:extLst>
          </p:cNvPr>
          <p:cNvSpPr>
            <a:spLocks noGrp="1"/>
          </p:cNvSpPr>
          <p:nvPr>
            <p:ph type="body" idx="15"/>
          </p:nvPr>
        </p:nvSpPr>
        <p:spPr>
          <a:xfrm>
            <a:off x="5215147" y="1015367"/>
            <a:ext cx="6563811" cy="5193860"/>
          </a:xfrm>
        </p:spPr>
        <p:txBody>
          <a:bodyPr>
            <a:normAutofit/>
          </a:bodyPr>
          <a:lstStyle/>
          <a:p>
            <a:pPr marL="342900" indent="-342900">
              <a:buFont typeface="Wingdings" panose="05000000000000000000" pitchFamily="2" charset="2"/>
              <a:buChar char="§"/>
            </a:pPr>
            <a:r>
              <a:rPr lang="en-US" dirty="0">
                <a:solidFill>
                  <a:schemeClr val="tx1"/>
                </a:solidFill>
                <a:latin typeface="+mn-lt"/>
              </a:rPr>
              <a:t>In the waning hours of the Biden Administration, federal financial regulators issued dozens of proposals and reports to avoid President Trump’s promised “regulatory freeze.”</a:t>
            </a:r>
          </a:p>
          <a:p>
            <a:pPr marL="342900" indent="-342900">
              <a:buFont typeface="Wingdings" panose="05000000000000000000" pitchFamily="2" charset="2"/>
              <a:buChar char="§"/>
            </a:pPr>
            <a:r>
              <a:rPr lang="en-US" dirty="0">
                <a:solidFill>
                  <a:schemeClr val="tx1"/>
                </a:solidFill>
                <a:latin typeface="+mn-lt"/>
              </a:rPr>
              <a:t>Among these were two reports by FIO on the P/C insurance sector, chock full of unsubstantiated, climate-centric “findings” and recommendations for further study and regulation by the states.</a:t>
            </a:r>
          </a:p>
          <a:p>
            <a:pPr marL="342900" indent="-342900">
              <a:buFont typeface="Wingdings" panose="05000000000000000000" pitchFamily="2" charset="2"/>
              <a:buChar char="§"/>
            </a:pPr>
            <a:r>
              <a:rPr lang="en-US" dirty="0">
                <a:solidFill>
                  <a:schemeClr val="tx1"/>
                </a:solidFill>
                <a:latin typeface="+mn-lt"/>
              </a:rPr>
              <a:t>Earlier in December, an updated Fannie Mae/Freddie Mac Seller’s Guide was published to include language limiting homeowners’ insurance policy options.</a:t>
            </a:r>
          </a:p>
        </p:txBody>
      </p:sp>
      <p:sp>
        <p:nvSpPr>
          <p:cNvPr id="4" name="Footer Placeholder 3">
            <a:extLst>
              <a:ext uri="{FF2B5EF4-FFF2-40B4-BE49-F238E27FC236}">
                <a16:creationId xmlns:a16="http://schemas.microsoft.com/office/drawing/2014/main" id="{4A3590F8-0F51-C45E-9993-718197E688E2}"/>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prstClr val="black">
                    <a:tint val="75000"/>
                  </a:prstClr>
                </a:solidFill>
                <a:effectLst/>
                <a:uLnTx/>
                <a:uFillTx/>
                <a:latin typeface="NewsGotMed" charset="0"/>
              </a:rPr>
              <a:t>NATIONAL ASSOCIATION OF MUTUAL INSURANCE COMPANIES</a:t>
            </a:r>
            <a:endParaRPr kumimoji="0" lang="en-US" sz="1000" b="0" i="0" u="none" strike="noStrike" kern="1200" cap="all" spc="0" normalizeH="0" baseline="0" noProof="0" dirty="0">
              <a:ln>
                <a:noFill/>
              </a:ln>
              <a:solidFill>
                <a:prstClr val="black">
                  <a:tint val="75000"/>
                </a:prstClr>
              </a:solidFill>
              <a:effectLst/>
              <a:uLnTx/>
              <a:uFillTx/>
              <a:latin typeface="NewsGotMed" charset="0"/>
            </a:endParaRPr>
          </a:p>
        </p:txBody>
      </p:sp>
      <p:pic>
        <p:nvPicPr>
          <p:cNvPr id="12" name="Picture 11" descr="A close-up of a building&#10;&#10;Description automatically generated">
            <a:extLst>
              <a:ext uri="{FF2B5EF4-FFF2-40B4-BE49-F238E27FC236}">
                <a16:creationId xmlns:a16="http://schemas.microsoft.com/office/drawing/2014/main" id="{D86CDEFA-D256-93C1-F5F7-8E39839EFA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292" y="2071078"/>
            <a:ext cx="2097884" cy="2715844"/>
          </a:xfrm>
          <a:prstGeom prst="rect">
            <a:avLst/>
          </a:prstGeom>
        </p:spPr>
      </p:pic>
      <p:pic>
        <p:nvPicPr>
          <p:cNvPr id="14" name="Picture 13" descr="A close-up of a building&#10;&#10;Description automatically generated">
            <a:extLst>
              <a:ext uri="{FF2B5EF4-FFF2-40B4-BE49-F238E27FC236}">
                <a16:creationId xmlns:a16="http://schemas.microsoft.com/office/drawing/2014/main" id="{E4B32ADE-7BE9-FE69-4B1C-80C802CB35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3769" y="2630215"/>
            <a:ext cx="2196415" cy="2843401"/>
          </a:xfrm>
          <a:prstGeom prst="rect">
            <a:avLst/>
          </a:prstGeom>
        </p:spPr>
      </p:pic>
      <p:pic>
        <p:nvPicPr>
          <p:cNvPr id="16" name="Picture 15" descr="A blue cover with a house and text&#10;&#10;Description automatically generated">
            <a:extLst>
              <a:ext uri="{FF2B5EF4-FFF2-40B4-BE49-F238E27FC236}">
                <a16:creationId xmlns:a16="http://schemas.microsoft.com/office/drawing/2014/main" id="{F09225FE-C00F-BA91-AF1E-993C7AEE9E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13321" y="3721606"/>
            <a:ext cx="2201826" cy="2487621"/>
          </a:xfrm>
          <a:prstGeom prst="rect">
            <a:avLst/>
          </a:prstGeom>
        </p:spPr>
      </p:pic>
      <p:pic>
        <p:nvPicPr>
          <p:cNvPr id="18" name="Picture 17" descr="A white background with black text&#10;&#10;Description automatically generated">
            <a:extLst>
              <a:ext uri="{FF2B5EF4-FFF2-40B4-BE49-F238E27FC236}">
                <a16:creationId xmlns:a16="http://schemas.microsoft.com/office/drawing/2014/main" id="{C65B4ADE-9B4C-5D9F-DBAE-9D30B28E24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585" y="812991"/>
            <a:ext cx="4789561" cy="1221861"/>
          </a:xfrm>
          <a:prstGeom prst="rect">
            <a:avLst/>
          </a:prstGeom>
        </p:spPr>
      </p:pic>
    </p:spTree>
    <p:extLst>
      <p:ext uri="{BB962C8B-B14F-4D97-AF65-F5344CB8AC3E}">
        <p14:creationId xmlns:p14="http://schemas.microsoft.com/office/powerpoint/2010/main" val="2214498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C7CC7-30DF-3648-9176-270CDD9ABBC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F85B951-90AD-400C-B81F-5B50B4492A4E}"/>
              </a:ext>
            </a:extLst>
          </p:cNvPr>
          <p:cNvSpPr>
            <a:spLocks noGrp="1"/>
          </p:cNvSpPr>
          <p:nvPr>
            <p:ph type="body" idx="14"/>
          </p:nvPr>
        </p:nvSpPr>
        <p:spPr>
          <a:xfrm>
            <a:off x="3314701" y="305734"/>
            <a:ext cx="8464258" cy="437845"/>
          </a:xfrm>
        </p:spPr>
        <p:txBody>
          <a:bodyPr>
            <a:normAutofit fontScale="92500" lnSpcReduction="20000"/>
          </a:bodyPr>
          <a:lstStyle/>
          <a:p>
            <a:r>
              <a:rPr lang="en-US" dirty="0"/>
              <a:t>FHFA’s involvement insurance</a:t>
            </a:r>
          </a:p>
        </p:txBody>
      </p:sp>
      <p:sp>
        <p:nvSpPr>
          <p:cNvPr id="4" name="Footer Placeholder 3">
            <a:extLst>
              <a:ext uri="{FF2B5EF4-FFF2-40B4-BE49-F238E27FC236}">
                <a16:creationId xmlns:a16="http://schemas.microsoft.com/office/drawing/2014/main" id="{DE1796FE-A988-16FC-DAA6-ADEE3E432756}"/>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prstClr val="black">
                    <a:tint val="82000"/>
                  </a:prstClr>
                </a:solidFill>
                <a:effectLst/>
                <a:uLnTx/>
                <a:uFillTx/>
                <a:latin typeface="NewsGotMed" charset="0"/>
              </a:rPr>
              <a:t>Exigent government relations</a:t>
            </a:r>
            <a:endParaRPr kumimoji="0" lang="en-US" sz="1000" b="0" i="0" u="none" strike="noStrike" kern="1200" cap="all" spc="0" normalizeH="0" baseline="0" noProof="0" dirty="0">
              <a:ln>
                <a:noFill/>
              </a:ln>
              <a:solidFill>
                <a:prstClr val="black">
                  <a:tint val="82000"/>
                </a:prstClr>
              </a:solidFill>
              <a:effectLst/>
              <a:uLnTx/>
              <a:uFillTx/>
              <a:latin typeface="NewsGotMed" charset="0"/>
            </a:endParaRPr>
          </a:p>
        </p:txBody>
      </p:sp>
      <p:pic>
        <p:nvPicPr>
          <p:cNvPr id="6" name="Picture 2" descr="Federal Housing Finance Agency to kickstart negotiations for first-ever  union contract">
            <a:extLst>
              <a:ext uri="{FF2B5EF4-FFF2-40B4-BE49-F238E27FC236}">
                <a16:creationId xmlns:a16="http://schemas.microsoft.com/office/drawing/2014/main" id="{833220D5-DA45-F0E2-E21C-1BE0C43712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00116" y="1132944"/>
            <a:ext cx="3291417" cy="21932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32DF2BA-64DC-DDA8-E075-2EB7B313D9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9378" y="3491430"/>
            <a:ext cx="2462997" cy="1639966"/>
          </a:xfrm>
          <a:prstGeom prst="rect">
            <a:avLst/>
          </a:prstGeom>
        </p:spPr>
      </p:pic>
      <p:sp>
        <p:nvSpPr>
          <p:cNvPr id="8" name="TextBox 7">
            <a:extLst>
              <a:ext uri="{FF2B5EF4-FFF2-40B4-BE49-F238E27FC236}">
                <a16:creationId xmlns:a16="http://schemas.microsoft.com/office/drawing/2014/main" id="{B427EB89-16F6-6034-A73B-F40F2CA340D2}"/>
              </a:ext>
            </a:extLst>
          </p:cNvPr>
          <p:cNvSpPr txBox="1"/>
          <p:nvPr/>
        </p:nvSpPr>
        <p:spPr>
          <a:xfrm>
            <a:off x="8116804" y="5177765"/>
            <a:ext cx="2868146"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NewsGotMed" pitchFamily="2" charset="0"/>
                <a:ea typeface="+mn-ea"/>
                <a:cs typeface="+mn-cs"/>
              </a:rPr>
              <a:t>“’What keeps [me] up at night?’… Affordability and availability of property insurance” – FHFA Director Sandra Thompson  </a:t>
            </a:r>
          </a:p>
        </p:txBody>
      </p:sp>
      <p:sp>
        <p:nvSpPr>
          <p:cNvPr id="11" name="TextBox 10">
            <a:extLst>
              <a:ext uri="{FF2B5EF4-FFF2-40B4-BE49-F238E27FC236}">
                <a16:creationId xmlns:a16="http://schemas.microsoft.com/office/drawing/2014/main" id="{2DD8F0A3-7ACE-7132-5BBE-0D9B4527D2EB}"/>
              </a:ext>
            </a:extLst>
          </p:cNvPr>
          <p:cNvSpPr txBox="1"/>
          <p:nvPr/>
        </p:nvSpPr>
        <p:spPr>
          <a:xfrm>
            <a:off x="594009" y="1352049"/>
            <a:ext cx="6769399" cy="5554598"/>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NewsGotMed" pitchFamily="2" charset="0"/>
                <a:cs typeface="Calibri" panose="020F0502020204030204" pitchFamily="34" charset="0"/>
              </a:rPr>
              <a:t>The Government Sponsored Enterprise (GSEs) changed their guidelines in February to: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NewsGotMed" pitchFamily="2" charset="0"/>
                <a:cs typeface="Calibri" panose="020F0502020204030204" pitchFamily="34" charset="0"/>
              </a:rPr>
              <a:t>Require full-replacement-cost policy for any property with a federally backed mortgage—prohibits ACV policies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NewsGotMed" pitchFamily="2" charset="0"/>
                <a:cs typeface="Calibri" panose="020F0502020204030204" pitchFamily="34" charset="0"/>
              </a:rPr>
              <a:t>Require the replacement cost/valuation be verified annually </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NewsGotMed" pitchFamily="2" charset="0"/>
                <a:cs typeface="Calibri" panose="020F0502020204030204" pitchFamily="34" charset="0"/>
              </a:rPr>
              <a:t>Originally June 1 implementation date</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NewsGotMed" pitchFamily="2" charset="0"/>
                <a:cs typeface="Calibri" panose="020F0502020204030204" pitchFamily="34" charset="0"/>
              </a:rPr>
              <a:t>Takes away the ability for consumers pick and choose different kinds of coverage to lower their costs</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NewsGotMed" pitchFamily="2" charset="0"/>
                <a:cs typeface="Calibri" panose="020F0502020204030204" pitchFamily="34" charset="0"/>
              </a:rPr>
              <a:t>Would cause major disruptions to the housing market, drive up costs for all parties involved, and exacerbate availability and affordability challenges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NewsGotMed" pitchFamily="2" charset="0"/>
                <a:ea typeface="Times New Roman" panose="02020603050405020304" pitchFamily="18" charset="0"/>
                <a:cs typeface="Times New Roman" panose="02020603050405020304" pitchFamily="18" charset="0"/>
              </a:rPr>
              <a:t>NAMIC got GSEs to agree to suspend enforcement in 2024, but in December they issued a Selling Guide that now includes the requirement</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Calibri" panose="020F0502020204030204" pitchFamily="34" charset="0"/>
            </a:endParaRPr>
          </a:p>
        </p:txBody>
      </p:sp>
    </p:spTree>
    <p:extLst>
      <p:ext uri="{BB962C8B-B14F-4D97-AF65-F5344CB8AC3E}">
        <p14:creationId xmlns:p14="http://schemas.microsoft.com/office/powerpoint/2010/main" val="2351119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08740-96B1-A0FA-E4CA-0A6AE8C01D9E}"/>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4A79D2E0-9F82-F520-BA57-B5F7EAB8C396}"/>
              </a:ext>
            </a:extLst>
          </p:cNvPr>
          <p:cNvSpPr>
            <a:spLocks noGrp="1"/>
          </p:cNvSpPr>
          <p:nvPr>
            <p:ph type="ftr" sz="quarter" idx="4294967295"/>
          </p:nvPr>
        </p:nvSpPr>
        <p:spPr>
          <a:xfrm>
            <a:off x="1137607" y="6481838"/>
            <a:ext cx="9912350" cy="18256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NATIONAL ASSOCIATION OF MUTUAL INSURANCE COMPANIES</a:t>
            </a:r>
          </a:p>
        </p:txBody>
      </p:sp>
      <p:pic>
        <p:nvPicPr>
          <p:cNvPr id="6" name="Picture 5" descr="Coin operated binoculars overlook city at night">
            <a:extLst>
              <a:ext uri="{FF2B5EF4-FFF2-40B4-BE49-F238E27FC236}">
                <a16:creationId xmlns:a16="http://schemas.microsoft.com/office/drawing/2014/main" id="{DE6F2D26-115F-C05B-B9E7-AE1294263D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 Placeholder 8">
            <a:extLst>
              <a:ext uri="{FF2B5EF4-FFF2-40B4-BE49-F238E27FC236}">
                <a16:creationId xmlns:a16="http://schemas.microsoft.com/office/drawing/2014/main" id="{1AA85B99-165C-AB7B-37C0-E2A09B86E617}"/>
              </a:ext>
            </a:extLst>
          </p:cNvPr>
          <p:cNvSpPr>
            <a:spLocks noGrp="1"/>
          </p:cNvSpPr>
          <p:nvPr>
            <p:ph type="body" idx="14"/>
          </p:nvPr>
        </p:nvSpPr>
        <p:spPr>
          <a:xfrm>
            <a:off x="415987" y="0"/>
            <a:ext cx="11355590" cy="1315330"/>
          </a:xfrm>
        </p:spPr>
        <p:txBody>
          <a:bodyPr/>
          <a:lstStyle/>
          <a:p>
            <a:pPr algn="l"/>
            <a:r>
              <a:rPr lang="en-US" b="1" dirty="0"/>
              <a:t>Industry issues in the states?</a:t>
            </a:r>
          </a:p>
        </p:txBody>
      </p:sp>
    </p:spTree>
    <p:extLst>
      <p:ext uri="{BB962C8B-B14F-4D97-AF65-F5344CB8AC3E}">
        <p14:creationId xmlns:p14="http://schemas.microsoft.com/office/powerpoint/2010/main" val="226602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21DE4C-E610-C317-A3E7-88D4B808327C}"/>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dirty="0">
                <a:ln>
                  <a:noFill/>
                </a:ln>
                <a:solidFill>
                  <a:srgbClr val="666666"/>
                </a:solidFill>
                <a:effectLst/>
                <a:uLnTx/>
                <a:uFillTx/>
                <a:latin typeface="NewsGotMed" charset="0"/>
              </a:rPr>
              <a:t>NATIONAL ASSOCIATION OF MUTUAL INSURANCE COMPANIES</a:t>
            </a:r>
          </a:p>
        </p:txBody>
      </p:sp>
      <p:grpSp>
        <p:nvGrpSpPr>
          <p:cNvPr id="74" name="Group 73">
            <a:extLst>
              <a:ext uri="{FF2B5EF4-FFF2-40B4-BE49-F238E27FC236}">
                <a16:creationId xmlns:a16="http://schemas.microsoft.com/office/drawing/2014/main" id="{2D330ECD-65BD-74B7-EE17-5F3D809D652B}"/>
              </a:ext>
            </a:extLst>
          </p:cNvPr>
          <p:cNvGrpSpPr/>
          <p:nvPr/>
        </p:nvGrpSpPr>
        <p:grpSpPr>
          <a:xfrm>
            <a:off x="1996991" y="922216"/>
            <a:ext cx="2514600" cy="2514600"/>
            <a:chOff x="2324100" y="1158260"/>
            <a:chExt cx="2514600" cy="2514600"/>
          </a:xfrm>
        </p:grpSpPr>
        <p:sp>
          <p:nvSpPr>
            <p:cNvPr id="5" name="TextBox 4">
              <a:extLst>
                <a:ext uri="{FF2B5EF4-FFF2-40B4-BE49-F238E27FC236}">
                  <a16:creationId xmlns:a16="http://schemas.microsoft.com/office/drawing/2014/main" id="{9542578B-73AC-6624-13CA-DB56166D0DD6}"/>
                </a:ext>
              </a:extLst>
            </p:cNvPr>
            <p:cNvSpPr txBox="1"/>
            <p:nvPr/>
          </p:nvSpPr>
          <p:spPr>
            <a:xfrm>
              <a:off x="2324100" y="1158260"/>
              <a:ext cx="2514600" cy="2514600"/>
            </a:xfrm>
            <a:prstGeom prst="rect">
              <a:avLst/>
            </a:prstGeom>
            <a:noFill/>
            <a:ln w="76200">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Calibri" panose="020F0502020204030204"/>
                <a:ea typeface="+mn-ea"/>
                <a:cs typeface="+mn-cs"/>
              </a:endParaRPr>
            </a:p>
          </p:txBody>
        </p:sp>
        <p:pic>
          <p:nvPicPr>
            <p:cNvPr id="10" name="Picture 9" descr="Icon&#10;&#10;Description automatically generated">
              <a:extLst>
                <a:ext uri="{FF2B5EF4-FFF2-40B4-BE49-F238E27FC236}">
                  <a16:creationId xmlns:a16="http://schemas.microsoft.com/office/drawing/2014/main" id="{55929086-09A6-5EC6-06AD-9598E754A4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27711" y="1351630"/>
              <a:ext cx="1107379" cy="1005840"/>
            </a:xfrm>
            <a:prstGeom prst="rect">
              <a:avLst/>
            </a:prstGeom>
          </p:spPr>
        </p:pic>
        <p:sp>
          <p:nvSpPr>
            <p:cNvPr id="11" name="TextBox 10">
              <a:extLst>
                <a:ext uri="{FF2B5EF4-FFF2-40B4-BE49-F238E27FC236}">
                  <a16:creationId xmlns:a16="http://schemas.microsoft.com/office/drawing/2014/main" id="{E962B952-FF9B-1A51-A8DC-C678E4073F6C}"/>
                </a:ext>
              </a:extLst>
            </p:cNvPr>
            <p:cNvSpPr txBox="1"/>
            <p:nvPr/>
          </p:nvSpPr>
          <p:spPr>
            <a:xfrm>
              <a:off x="2957728" y="2289230"/>
              <a:ext cx="12345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B3CC"/>
                  </a:solidFill>
                  <a:effectLst/>
                  <a:uLnTx/>
                  <a:uFillTx/>
                  <a:latin typeface="NewsGotMed" pitchFamily="2" charset="0"/>
                  <a:ea typeface="+mn-ea"/>
                  <a:cs typeface="+mn-cs"/>
                </a:rPr>
                <a:t>1,300+</a:t>
              </a:r>
              <a:r>
                <a:rPr kumimoji="0" lang="en-US" sz="2800" b="0" i="0" u="none" strike="noStrike" kern="1200" cap="none" spc="0" normalizeH="0" baseline="0" noProof="0" dirty="0">
                  <a:ln>
                    <a:noFill/>
                  </a:ln>
                  <a:solidFill>
                    <a:srgbClr val="666666"/>
                  </a:solidFill>
                  <a:effectLst/>
                  <a:uLnTx/>
                  <a:uFillTx/>
                  <a:latin typeface="Calibri" panose="020F0502020204030204"/>
                  <a:ea typeface="+mn-ea"/>
                  <a:cs typeface="+mn-cs"/>
                </a:rPr>
                <a:t> </a:t>
              </a:r>
            </a:p>
          </p:txBody>
        </p:sp>
        <p:sp>
          <p:nvSpPr>
            <p:cNvPr id="12" name="TextBox 11">
              <a:extLst>
                <a:ext uri="{FF2B5EF4-FFF2-40B4-BE49-F238E27FC236}">
                  <a16:creationId xmlns:a16="http://schemas.microsoft.com/office/drawing/2014/main" id="{2AF3A141-EB3A-B3E1-0391-ECF71ABBCEF8}"/>
                </a:ext>
              </a:extLst>
            </p:cNvPr>
            <p:cNvSpPr txBox="1"/>
            <p:nvPr/>
          </p:nvSpPr>
          <p:spPr>
            <a:xfrm>
              <a:off x="2648890" y="2753676"/>
              <a:ext cx="192368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6666">
                      <a:lumMod val="50000"/>
                      <a:lumOff val="50000"/>
                    </a:srgbClr>
                  </a:solidFill>
                  <a:effectLst/>
                  <a:uLnTx/>
                  <a:uFillTx/>
                  <a:latin typeface="NewsGotLig" pitchFamily="2" charset="0"/>
                  <a:ea typeface="+mn-ea"/>
                  <a:cs typeface="+mn-cs"/>
                </a:rPr>
                <a:t>NAMIC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6666">
                      <a:lumMod val="50000"/>
                      <a:lumOff val="50000"/>
                    </a:srgbClr>
                  </a:solidFill>
                  <a:effectLst/>
                  <a:uLnTx/>
                  <a:uFillTx/>
                  <a:latin typeface="NewsGotLig" pitchFamily="2" charset="0"/>
                  <a:ea typeface="+mn-ea"/>
                  <a:cs typeface="+mn-cs"/>
                </a:rPr>
                <a:t>Member Companies</a:t>
              </a:r>
            </a:p>
          </p:txBody>
        </p:sp>
      </p:grpSp>
      <p:grpSp>
        <p:nvGrpSpPr>
          <p:cNvPr id="78" name="Group 77">
            <a:extLst>
              <a:ext uri="{FF2B5EF4-FFF2-40B4-BE49-F238E27FC236}">
                <a16:creationId xmlns:a16="http://schemas.microsoft.com/office/drawing/2014/main" id="{15FBAF9C-A107-5617-25D5-32D4337E2372}"/>
              </a:ext>
            </a:extLst>
          </p:cNvPr>
          <p:cNvGrpSpPr/>
          <p:nvPr/>
        </p:nvGrpSpPr>
        <p:grpSpPr>
          <a:xfrm>
            <a:off x="4838700" y="3734554"/>
            <a:ext cx="2514600" cy="2514600"/>
            <a:chOff x="4841579" y="3672860"/>
            <a:chExt cx="2514600" cy="2514600"/>
          </a:xfrm>
        </p:grpSpPr>
        <p:sp>
          <p:nvSpPr>
            <p:cNvPr id="7" name="TextBox 6">
              <a:extLst>
                <a:ext uri="{FF2B5EF4-FFF2-40B4-BE49-F238E27FC236}">
                  <a16:creationId xmlns:a16="http://schemas.microsoft.com/office/drawing/2014/main" id="{F8E8E89B-46D7-6802-F1A3-070A45B7A636}"/>
                </a:ext>
              </a:extLst>
            </p:cNvPr>
            <p:cNvSpPr txBox="1"/>
            <p:nvPr/>
          </p:nvSpPr>
          <p:spPr>
            <a:xfrm>
              <a:off x="4841579" y="3672860"/>
              <a:ext cx="2514600" cy="2514600"/>
            </a:xfrm>
            <a:prstGeom prst="rect">
              <a:avLst/>
            </a:prstGeom>
            <a:noFill/>
            <a:ln w="76200">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Calibri" panose="020F0502020204030204"/>
                <a:ea typeface="+mn-ea"/>
                <a:cs typeface="+mn-cs"/>
              </a:endParaRPr>
            </a:p>
          </p:txBody>
        </p:sp>
        <p:pic>
          <p:nvPicPr>
            <p:cNvPr id="18" name="Picture 17" descr="Icon&#10;&#10;Description automatically generated">
              <a:extLst>
                <a:ext uri="{FF2B5EF4-FFF2-40B4-BE49-F238E27FC236}">
                  <a16:creationId xmlns:a16="http://schemas.microsoft.com/office/drawing/2014/main" id="{843568DB-ABF0-82F6-3B93-2E105FE4FB1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03421" y="3926767"/>
              <a:ext cx="1185158" cy="1005840"/>
            </a:xfrm>
            <a:prstGeom prst="rect">
              <a:avLst/>
            </a:prstGeom>
          </p:spPr>
        </p:pic>
        <p:sp>
          <p:nvSpPr>
            <p:cNvPr id="19" name="TextBox 18">
              <a:extLst>
                <a:ext uri="{FF2B5EF4-FFF2-40B4-BE49-F238E27FC236}">
                  <a16:creationId xmlns:a16="http://schemas.microsoft.com/office/drawing/2014/main" id="{4E466E5E-50B0-0093-3083-734AAB46361B}"/>
                </a:ext>
              </a:extLst>
            </p:cNvPr>
            <p:cNvSpPr txBox="1"/>
            <p:nvPr/>
          </p:nvSpPr>
          <p:spPr>
            <a:xfrm>
              <a:off x="5675005" y="4932551"/>
              <a:ext cx="8477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B3CC"/>
                  </a:solidFill>
                  <a:effectLst/>
                  <a:uLnTx/>
                  <a:uFillTx/>
                  <a:latin typeface="NewsGotMed" pitchFamily="2" charset="0"/>
                  <a:ea typeface="+mn-ea"/>
                  <a:cs typeface="+mn-cs"/>
                </a:rPr>
                <a:t>61%</a:t>
              </a:r>
              <a:endParaRPr kumimoji="0" lang="en-US" sz="2800" b="0" i="0" u="none" strike="noStrike" kern="1200" cap="none" spc="0" normalizeH="0" baseline="0" noProof="0" dirty="0">
                <a:ln>
                  <a:noFill/>
                </a:ln>
                <a:solidFill>
                  <a:srgbClr val="666666"/>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28A837F-036D-5663-8AEB-5C66A6480374}"/>
                </a:ext>
              </a:extLst>
            </p:cNvPr>
            <p:cNvSpPr txBox="1"/>
            <p:nvPr/>
          </p:nvSpPr>
          <p:spPr>
            <a:xfrm>
              <a:off x="5137039" y="5374417"/>
              <a:ext cx="192368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6666">
                      <a:lumMod val="50000"/>
                      <a:lumOff val="50000"/>
                    </a:srgbClr>
                  </a:solidFill>
                  <a:effectLst/>
                  <a:uLnTx/>
                  <a:uFillTx/>
                  <a:latin typeface="NewsGotLig" pitchFamily="2" charset="0"/>
                  <a:ea typeface="+mn-ea"/>
                  <a:cs typeface="+mn-cs"/>
                </a:rPr>
                <a:t>Of the U.S. Home Insurance Market</a:t>
              </a:r>
            </a:p>
          </p:txBody>
        </p:sp>
      </p:grpSp>
      <p:grpSp>
        <p:nvGrpSpPr>
          <p:cNvPr id="77" name="Group 76">
            <a:extLst>
              <a:ext uri="{FF2B5EF4-FFF2-40B4-BE49-F238E27FC236}">
                <a16:creationId xmlns:a16="http://schemas.microsoft.com/office/drawing/2014/main" id="{3E77A152-72A8-4314-5D59-93C161989CE5}"/>
              </a:ext>
            </a:extLst>
          </p:cNvPr>
          <p:cNvGrpSpPr/>
          <p:nvPr/>
        </p:nvGrpSpPr>
        <p:grpSpPr>
          <a:xfrm>
            <a:off x="1996840" y="3723617"/>
            <a:ext cx="2514600" cy="2514600"/>
            <a:chOff x="2326979" y="3670498"/>
            <a:chExt cx="2514600" cy="2514600"/>
          </a:xfrm>
        </p:grpSpPr>
        <p:sp>
          <p:nvSpPr>
            <p:cNvPr id="8" name="TextBox 7">
              <a:extLst>
                <a:ext uri="{FF2B5EF4-FFF2-40B4-BE49-F238E27FC236}">
                  <a16:creationId xmlns:a16="http://schemas.microsoft.com/office/drawing/2014/main" id="{CE57F13F-2DEB-93C0-93F9-8FE53E217EF8}"/>
                </a:ext>
              </a:extLst>
            </p:cNvPr>
            <p:cNvSpPr txBox="1"/>
            <p:nvPr/>
          </p:nvSpPr>
          <p:spPr>
            <a:xfrm>
              <a:off x="2326979" y="3670498"/>
              <a:ext cx="2514600" cy="2514600"/>
            </a:xfrm>
            <a:prstGeom prst="rect">
              <a:avLst/>
            </a:prstGeom>
            <a:noFill/>
            <a:ln w="76200">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Calibri" panose="020F0502020204030204"/>
                <a:ea typeface="+mn-ea"/>
                <a:cs typeface="+mn-cs"/>
              </a:endParaRPr>
            </a:p>
          </p:txBody>
        </p:sp>
        <p:pic>
          <p:nvPicPr>
            <p:cNvPr id="22" name="Picture 21" descr="Icon&#10;&#10;Description automatically generated">
              <a:extLst>
                <a:ext uri="{FF2B5EF4-FFF2-40B4-BE49-F238E27FC236}">
                  <a16:creationId xmlns:a16="http://schemas.microsoft.com/office/drawing/2014/main" id="{98CCE87D-2BB1-16DE-1E42-CD189E31793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12661" y="3932951"/>
              <a:ext cx="1530699" cy="1005840"/>
            </a:xfrm>
            <a:prstGeom prst="rect">
              <a:avLst/>
            </a:prstGeom>
          </p:spPr>
        </p:pic>
        <p:sp>
          <p:nvSpPr>
            <p:cNvPr id="23" name="TextBox 22">
              <a:extLst>
                <a:ext uri="{FF2B5EF4-FFF2-40B4-BE49-F238E27FC236}">
                  <a16:creationId xmlns:a16="http://schemas.microsoft.com/office/drawing/2014/main" id="{231D6B8E-DF7D-BA33-3A3E-93EE63C4D002}"/>
                </a:ext>
              </a:extLst>
            </p:cNvPr>
            <p:cNvSpPr txBox="1"/>
            <p:nvPr/>
          </p:nvSpPr>
          <p:spPr>
            <a:xfrm>
              <a:off x="3147629" y="4938735"/>
              <a:ext cx="9322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33B3CC"/>
                  </a:solidFill>
                  <a:latin typeface="NewsGotMed" pitchFamily="2" charset="0"/>
                </a:rPr>
                <a:t>48</a:t>
              </a:r>
              <a:r>
                <a:rPr kumimoji="0" lang="en-US" sz="2800" b="1" i="0" u="none" strike="noStrike" kern="1200" cap="none" spc="0" normalizeH="0" baseline="0" noProof="0" dirty="0">
                  <a:ln>
                    <a:noFill/>
                  </a:ln>
                  <a:solidFill>
                    <a:srgbClr val="33B3CC"/>
                  </a:solidFill>
                  <a:effectLst/>
                  <a:uLnTx/>
                  <a:uFillTx/>
                  <a:latin typeface="NewsGotMed" pitchFamily="2" charset="0"/>
                  <a:ea typeface="+mn-ea"/>
                  <a:cs typeface="+mn-cs"/>
                </a:rPr>
                <a:t>%</a:t>
              </a:r>
              <a:r>
                <a:rPr kumimoji="0" lang="en-US" sz="2800" b="0" i="0" u="none" strike="noStrike" kern="1200" cap="none" spc="0" normalizeH="0" baseline="0" noProof="0" dirty="0">
                  <a:ln>
                    <a:noFill/>
                  </a:ln>
                  <a:solidFill>
                    <a:srgbClr val="666666"/>
                  </a:solidFill>
                  <a:effectLst/>
                  <a:uLnTx/>
                  <a:uFillTx/>
                  <a:latin typeface="Calibri" panose="020F0502020204030204"/>
                  <a:ea typeface="+mn-ea"/>
                  <a:cs typeface="+mn-cs"/>
                </a:rPr>
                <a:t> </a:t>
              </a:r>
            </a:p>
          </p:txBody>
        </p:sp>
        <p:sp>
          <p:nvSpPr>
            <p:cNvPr id="24" name="TextBox 23">
              <a:extLst>
                <a:ext uri="{FF2B5EF4-FFF2-40B4-BE49-F238E27FC236}">
                  <a16:creationId xmlns:a16="http://schemas.microsoft.com/office/drawing/2014/main" id="{7BAA6C02-8C78-C722-79BC-095A573C8E40}"/>
                </a:ext>
              </a:extLst>
            </p:cNvPr>
            <p:cNvSpPr txBox="1"/>
            <p:nvPr/>
          </p:nvSpPr>
          <p:spPr>
            <a:xfrm>
              <a:off x="2622439" y="5380601"/>
              <a:ext cx="192368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6666">
                      <a:lumMod val="50000"/>
                      <a:lumOff val="50000"/>
                    </a:srgbClr>
                  </a:solidFill>
                  <a:effectLst/>
                  <a:uLnTx/>
                  <a:uFillTx/>
                  <a:latin typeface="NewsGotLig" pitchFamily="2" charset="0"/>
                  <a:ea typeface="+mn-ea"/>
                  <a:cs typeface="+mn-cs"/>
                </a:rPr>
                <a:t>Of the U.S. Auto Insurance Market</a:t>
              </a:r>
            </a:p>
          </p:txBody>
        </p:sp>
      </p:grpSp>
      <p:grpSp>
        <p:nvGrpSpPr>
          <p:cNvPr id="79" name="Group 78">
            <a:extLst>
              <a:ext uri="{FF2B5EF4-FFF2-40B4-BE49-F238E27FC236}">
                <a16:creationId xmlns:a16="http://schemas.microsoft.com/office/drawing/2014/main" id="{82EC2D61-B982-8CE4-CA75-E77D93B518E8}"/>
              </a:ext>
            </a:extLst>
          </p:cNvPr>
          <p:cNvGrpSpPr/>
          <p:nvPr/>
        </p:nvGrpSpPr>
        <p:grpSpPr>
          <a:xfrm>
            <a:off x="7680560" y="3738689"/>
            <a:ext cx="2514600" cy="2514600"/>
            <a:chOff x="7356179" y="3679044"/>
            <a:chExt cx="2514600" cy="2514600"/>
          </a:xfrm>
        </p:grpSpPr>
        <p:sp>
          <p:nvSpPr>
            <p:cNvPr id="9" name="TextBox 8">
              <a:extLst>
                <a:ext uri="{FF2B5EF4-FFF2-40B4-BE49-F238E27FC236}">
                  <a16:creationId xmlns:a16="http://schemas.microsoft.com/office/drawing/2014/main" id="{F97BE504-2FC4-5411-878E-41DE2CAA081D}"/>
                </a:ext>
              </a:extLst>
            </p:cNvPr>
            <p:cNvSpPr txBox="1"/>
            <p:nvPr/>
          </p:nvSpPr>
          <p:spPr>
            <a:xfrm>
              <a:off x="7356179" y="3679044"/>
              <a:ext cx="2514600" cy="2514600"/>
            </a:xfrm>
            <a:prstGeom prst="rect">
              <a:avLst/>
            </a:prstGeom>
            <a:noFill/>
            <a:ln w="76200">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Calibri" panose="020F0502020204030204"/>
                <a:ea typeface="+mn-ea"/>
                <a:cs typeface="+mn-cs"/>
              </a:endParaRPr>
            </a:p>
          </p:txBody>
        </p:sp>
        <p:pic>
          <p:nvPicPr>
            <p:cNvPr id="25" name="Picture 24" descr="Icon&#10;&#10;Description automatically generated">
              <a:extLst>
                <a:ext uri="{FF2B5EF4-FFF2-40B4-BE49-F238E27FC236}">
                  <a16:creationId xmlns:a16="http://schemas.microsoft.com/office/drawing/2014/main" id="{67BEDF14-0E1B-4582-6E02-68A6F07922D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78550" y="3841910"/>
              <a:ext cx="1069858" cy="1005840"/>
            </a:xfrm>
            <a:prstGeom prst="rect">
              <a:avLst/>
            </a:prstGeom>
          </p:spPr>
        </p:pic>
        <p:sp>
          <p:nvSpPr>
            <p:cNvPr id="26" name="TextBox 25">
              <a:extLst>
                <a:ext uri="{FF2B5EF4-FFF2-40B4-BE49-F238E27FC236}">
                  <a16:creationId xmlns:a16="http://schemas.microsoft.com/office/drawing/2014/main" id="{269D07E1-9240-FA62-62B9-B4C17F61DA41}"/>
                </a:ext>
              </a:extLst>
            </p:cNvPr>
            <p:cNvSpPr txBox="1"/>
            <p:nvPr/>
          </p:nvSpPr>
          <p:spPr>
            <a:xfrm>
              <a:off x="8200818" y="4862874"/>
              <a:ext cx="8253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33B3CC"/>
                  </a:solidFill>
                  <a:latin typeface="NewsGotMed" pitchFamily="2" charset="0"/>
                </a:rPr>
                <a:t>25</a:t>
              </a:r>
              <a:r>
                <a:rPr kumimoji="0" lang="en-US" sz="2800" b="1" i="0" u="none" strike="noStrike" kern="1200" cap="none" spc="0" normalizeH="0" baseline="0" noProof="0" dirty="0">
                  <a:ln>
                    <a:noFill/>
                  </a:ln>
                  <a:solidFill>
                    <a:srgbClr val="33B3CC"/>
                  </a:solidFill>
                  <a:effectLst/>
                  <a:uLnTx/>
                  <a:uFillTx/>
                  <a:latin typeface="NewsGotMed" pitchFamily="2" charset="0"/>
                  <a:ea typeface="+mn-ea"/>
                  <a:cs typeface="+mn-cs"/>
                </a:rPr>
                <a:t>%</a:t>
              </a:r>
              <a:endParaRPr kumimoji="0" lang="en-US" sz="2800" b="0" i="0" u="none" strike="noStrike" kern="1200" cap="none" spc="0" normalizeH="0" baseline="0" noProof="0" dirty="0">
                <a:ln>
                  <a:noFill/>
                </a:ln>
                <a:solidFill>
                  <a:srgbClr val="666666"/>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A108BF4D-B66E-F59C-E43A-B15508130AC7}"/>
                </a:ext>
              </a:extLst>
            </p:cNvPr>
            <p:cNvSpPr txBox="1"/>
            <p:nvPr/>
          </p:nvSpPr>
          <p:spPr>
            <a:xfrm>
              <a:off x="7624630" y="5301513"/>
              <a:ext cx="192368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6666">
                      <a:lumMod val="50000"/>
                      <a:lumOff val="50000"/>
                    </a:srgbClr>
                  </a:solidFill>
                  <a:effectLst/>
                  <a:uLnTx/>
                  <a:uFillTx/>
                  <a:latin typeface="NewsGotLig" pitchFamily="2" charset="0"/>
                  <a:ea typeface="+mn-ea"/>
                  <a:cs typeface="+mn-cs"/>
                </a:rPr>
                <a:t>Of the U.S. Business Insurance Market</a:t>
              </a:r>
            </a:p>
          </p:txBody>
        </p:sp>
      </p:grpSp>
      <p:sp>
        <p:nvSpPr>
          <p:cNvPr id="42" name="Text Placeholder 41">
            <a:extLst>
              <a:ext uri="{FF2B5EF4-FFF2-40B4-BE49-F238E27FC236}">
                <a16:creationId xmlns:a16="http://schemas.microsoft.com/office/drawing/2014/main" id="{8784EBBA-A00A-9590-B5DE-434427164AEA}"/>
              </a:ext>
            </a:extLst>
          </p:cNvPr>
          <p:cNvSpPr>
            <a:spLocks noGrp="1"/>
          </p:cNvSpPr>
          <p:nvPr>
            <p:ph type="body" idx="14"/>
          </p:nvPr>
        </p:nvSpPr>
        <p:spPr>
          <a:xfrm>
            <a:off x="3163158" y="292409"/>
            <a:ext cx="8691999" cy="538671"/>
          </a:xfrm>
        </p:spPr>
        <p:txBody>
          <a:bodyPr/>
          <a:lstStyle/>
          <a:p>
            <a:r>
              <a:rPr lang="en-US" dirty="0">
                <a:solidFill>
                  <a:schemeClr val="bg2">
                    <a:lumMod val="50000"/>
                  </a:schemeClr>
                </a:solidFill>
              </a:rPr>
              <a:t>NAMIC Membership</a:t>
            </a:r>
          </a:p>
        </p:txBody>
      </p:sp>
      <p:grpSp>
        <p:nvGrpSpPr>
          <p:cNvPr id="76" name="Group 75">
            <a:extLst>
              <a:ext uri="{FF2B5EF4-FFF2-40B4-BE49-F238E27FC236}">
                <a16:creationId xmlns:a16="http://schemas.microsoft.com/office/drawing/2014/main" id="{1319D8C6-A88B-395A-1196-33292F629B2E}"/>
              </a:ext>
            </a:extLst>
          </p:cNvPr>
          <p:cNvGrpSpPr/>
          <p:nvPr/>
        </p:nvGrpSpPr>
        <p:grpSpPr>
          <a:xfrm>
            <a:off x="7680560" y="947355"/>
            <a:ext cx="2514600" cy="2514600"/>
            <a:chOff x="7359058" y="1164693"/>
            <a:chExt cx="2514600" cy="2514600"/>
          </a:xfrm>
        </p:grpSpPr>
        <p:sp>
          <p:nvSpPr>
            <p:cNvPr id="43" name="TextBox 42">
              <a:extLst>
                <a:ext uri="{FF2B5EF4-FFF2-40B4-BE49-F238E27FC236}">
                  <a16:creationId xmlns:a16="http://schemas.microsoft.com/office/drawing/2014/main" id="{7E779C14-CD06-05A1-996A-B8A48A20BD55}"/>
                </a:ext>
              </a:extLst>
            </p:cNvPr>
            <p:cNvSpPr txBox="1"/>
            <p:nvPr/>
          </p:nvSpPr>
          <p:spPr>
            <a:xfrm>
              <a:off x="7359058" y="1164693"/>
              <a:ext cx="2514600" cy="2514600"/>
            </a:xfrm>
            <a:prstGeom prst="rect">
              <a:avLst/>
            </a:prstGeom>
            <a:noFill/>
            <a:ln w="76200">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D4FE196C-2927-7730-4E30-4634D3250ACA}"/>
                </a:ext>
              </a:extLst>
            </p:cNvPr>
            <p:cNvSpPr txBox="1"/>
            <p:nvPr/>
          </p:nvSpPr>
          <p:spPr>
            <a:xfrm>
              <a:off x="7710619" y="2292868"/>
              <a:ext cx="1811478" cy="53027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B3CC"/>
                  </a:solidFill>
                  <a:effectLst/>
                  <a:uLnTx/>
                  <a:uFillTx/>
                  <a:latin typeface="NewsGotMed" pitchFamily="2" charset="0"/>
                  <a:ea typeface="+mn-ea"/>
                  <a:cs typeface="+mn-cs"/>
                </a:rPr>
                <a:t>6 of Top 10</a:t>
              </a:r>
            </a:p>
          </p:txBody>
        </p:sp>
        <p:sp>
          <p:nvSpPr>
            <p:cNvPr id="45" name="TextBox 44">
              <a:extLst>
                <a:ext uri="{FF2B5EF4-FFF2-40B4-BE49-F238E27FC236}">
                  <a16:creationId xmlns:a16="http://schemas.microsoft.com/office/drawing/2014/main" id="{DB8241E4-8378-BDC9-501D-D3F5954F10D0}"/>
                </a:ext>
              </a:extLst>
            </p:cNvPr>
            <p:cNvSpPr txBox="1"/>
            <p:nvPr/>
          </p:nvSpPr>
          <p:spPr>
            <a:xfrm>
              <a:off x="7528163" y="2726863"/>
              <a:ext cx="2111728"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6666">
                      <a:lumMod val="50000"/>
                      <a:lumOff val="50000"/>
                    </a:srgbClr>
                  </a:solidFill>
                  <a:effectLst/>
                  <a:uLnTx/>
                  <a:uFillTx/>
                  <a:latin typeface="NewsGotLig" pitchFamily="2" charset="0"/>
                  <a:ea typeface="+mn-ea"/>
                  <a:cs typeface="+mn-cs"/>
                </a:rPr>
                <a:t>U.S. P/C Companies Among Membership</a:t>
              </a:r>
            </a:p>
          </p:txBody>
        </p:sp>
        <p:pic>
          <p:nvPicPr>
            <p:cNvPr id="71" name="Picture 70" descr="A group of people in a row&#10;&#10;Description automatically generated">
              <a:extLst>
                <a:ext uri="{FF2B5EF4-FFF2-40B4-BE49-F238E27FC236}">
                  <a16:creationId xmlns:a16="http://schemas.microsoft.com/office/drawing/2014/main" id="{76C13888-4B12-8220-69DA-ACF1E8FDAC4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698878" y="1332882"/>
              <a:ext cx="1770298" cy="1005840"/>
            </a:xfrm>
            <a:prstGeom prst="rect">
              <a:avLst/>
            </a:prstGeom>
          </p:spPr>
        </p:pic>
      </p:grpSp>
      <p:grpSp>
        <p:nvGrpSpPr>
          <p:cNvPr id="75" name="Group 74">
            <a:extLst>
              <a:ext uri="{FF2B5EF4-FFF2-40B4-BE49-F238E27FC236}">
                <a16:creationId xmlns:a16="http://schemas.microsoft.com/office/drawing/2014/main" id="{0C171D1E-E912-DD34-7894-A5C35714C593}"/>
              </a:ext>
            </a:extLst>
          </p:cNvPr>
          <p:cNvGrpSpPr/>
          <p:nvPr/>
        </p:nvGrpSpPr>
        <p:grpSpPr>
          <a:xfrm>
            <a:off x="4838700" y="947355"/>
            <a:ext cx="2514600" cy="2514600"/>
            <a:chOff x="4838700" y="1158260"/>
            <a:chExt cx="2514600" cy="2514600"/>
          </a:xfrm>
        </p:grpSpPr>
        <p:sp>
          <p:nvSpPr>
            <p:cNvPr id="6" name="TextBox 5">
              <a:extLst>
                <a:ext uri="{FF2B5EF4-FFF2-40B4-BE49-F238E27FC236}">
                  <a16:creationId xmlns:a16="http://schemas.microsoft.com/office/drawing/2014/main" id="{6216265D-C224-6903-D617-415490A6BF38}"/>
                </a:ext>
              </a:extLst>
            </p:cNvPr>
            <p:cNvSpPr txBox="1"/>
            <p:nvPr/>
          </p:nvSpPr>
          <p:spPr>
            <a:xfrm>
              <a:off x="4838700" y="1158260"/>
              <a:ext cx="2514600" cy="2514600"/>
            </a:xfrm>
            <a:prstGeom prst="rect">
              <a:avLst/>
            </a:prstGeom>
            <a:noFill/>
            <a:ln w="76200">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F8FA7FC-7995-7861-4415-2D69DD13110C}"/>
                </a:ext>
              </a:extLst>
            </p:cNvPr>
            <p:cNvSpPr txBox="1"/>
            <p:nvPr/>
          </p:nvSpPr>
          <p:spPr>
            <a:xfrm>
              <a:off x="5246363" y="2403038"/>
              <a:ext cx="1699275" cy="53027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B3CC"/>
                  </a:solidFill>
                  <a:effectLst/>
                  <a:uLnTx/>
                  <a:uFillTx/>
                  <a:latin typeface="NewsGotMed" pitchFamily="2" charset="0"/>
                  <a:ea typeface="+mn-ea"/>
                  <a:cs typeface="+mn-cs"/>
                </a:rPr>
                <a:t>$383B</a:t>
              </a:r>
            </a:p>
          </p:txBody>
        </p:sp>
        <p:sp>
          <p:nvSpPr>
            <p:cNvPr id="15" name="TextBox 14">
              <a:extLst>
                <a:ext uri="{FF2B5EF4-FFF2-40B4-BE49-F238E27FC236}">
                  <a16:creationId xmlns:a16="http://schemas.microsoft.com/office/drawing/2014/main" id="{AD3E837C-A566-5C5F-FA09-1F1758A2FAFD}"/>
                </a:ext>
              </a:extLst>
            </p:cNvPr>
            <p:cNvSpPr txBox="1"/>
            <p:nvPr/>
          </p:nvSpPr>
          <p:spPr>
            <a:xfrm>
              <a:off x="5134160" y="2872424"/>
              <a:ext cx="192368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6666">
                      <a:lumMod val="50000"/>
                      <a:lumOff val="50000"/>
                    </a:srgbClr>
                  </a:solidFill>
                  <a:effectLst/>
                  <a:uLnTx/>
                  <a:uFillTx/>
                  <a:latin typeface="NewsGotLig" pitchFamily="2" charset="0"/>
                  <a:ea typeface="+mn-ea"/>
                  <a:cs typeface="+mn-cs"/>
                </a:rPr>
                <a:t>Represented in Annual Premiums</a:t>
              </a:r>
            </a:p>
          </p:txBody>
        </p:sp>
        <p:pic>
          <p:nvPicPr>
            <p:cNvPr id="73" name="Picture 72" descr="A blue dollar sign with arrows&#10;&#10;Description automatically generated">
              <a:extLst>
                <a:ext uri="{FF2B5EF4-FFF2-40B4-BE49-F238E27FC236}">
                  <a16:creationId xmlns:a16="http://schemas.microsoft.com/office/drawing/2014/main" id="{6EA69B90-50AF-C746-3D5E-589856580BF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88761" y="1391014"/>
              <a:ext cx="1005840" cy="1005840"/>
            </a:xfrm>
            <a:prstGeom prst="rect">
              <a:avLst/>
            </a:prstGeom>
          </p:spPr>
        </p:pic>
      </p:grpSp>
    </p:spTree>
    <p:extLst>
      <p:ext uri="{BB962C8B-B14F-4D97-AF65-F5344CB8AC3E}">
        <p14:creationId xmlns:p14="http://schemas.microsoft.com/office/powerpoint/2010/main" val="3021434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58AFFE1-512E-4074-8F98-D3A4A248FF79}"/>
              </a:ext>
            </a:extLst>
          </p:cNvPr>
          <p:cNvSpPr>
            <a:spLocks noGrp="1"/>
          </p:cNvSpPr>
          <p:nvPr>
            <p:ph type="body" idx="15"/>
          </p:nvPr>
        </p:nvSpPr>
        <p:spPr/>
        <p:txBody>
          <a:bodyPr>
            <a:normAutofit/>
          </a:bodyPr>
          <a:lstStyle/>
          <a:p>
            <a:r>
              <a:rPr lang="en-US" sz="3600" dirty="0"/>
              <a:t>No man’s life, liberty, or property are safe while the legislature is in session</a:t>
            </a:r>
          </a:p>
        </p:txBody>
      </p:sp>
      <p:sp>
        <p:nvSpPr>
          <p:cNvPr id="4" name="Footer Placeholder 3">
            <a:extLst>
              <a:ext uri="{FF2B5EF4-FFF2-40B4-BE49-F238E27FC236}">
                <a16:creationId xmlns:a16="http://schemas.microsoft.com/office/drawing/2014/main" id="{DEC3D4A9-B6BB-4FC8-9335-41609AABD022}"/>
              </a:ext>
            </a:extLst>
          </p:cNvPr>
          <p:cNvSpPr>
            <a:spLocks noGrp="1"/>
          </p:cNvSpPr>
          <p:nvPr>
            <p:ph type="ftr" sz="quarter" idx="18"/>
          </p:nvPr>
        </p:nvSpPr>
        <p:spPr/>
        <p:txBody>
          <a:bodyPr/>
          <a:lstStyle/>
          <a:p>
            <a:r>
              <a:rPr lang="en-US" dirty="0"/>
              <a:t>NATIONAL ASSOCIATION OF MUTUAL INSURANCE COMPANIES</a:t>
            </a:r>
          </a:p>
        </p:txBody>
      </p:sp>
      <p:sp>
        <p:nvSpPr>
          <p:cNvPr id="6" name="TextBox 5">
            <a:extLst>
              <a:ext uri="{FF2B5EF4-FFF2-40B4-BE49-F238E27FC236}">
                <a16:creationId xmlns:a16="http://schemas.microsoft.com/office/drawing/2014/main" id="{27DEA01A-C05D-4C38-83A2-F32ED7F2C58E}"/>
              </a:ext>
            </a:extLst>
          </p:cNvPr>
          <p:cNvSpPr txBox="1"/>
          <p:nvPr/>
        </p:nvSpPr>
        <p:spPr>
          <a:xfrm>
            <a:off x="7035800" y="4791318"/>
            <a:ext cx="4070931" cy="584775"/>
          </a:xfrm>
          <a:prstGeom prst="rect">
            <a:avLst/>
          </a:prstGeom>
          <a:noFill/>
        </p:spPr>
        <p:txBody>
          <a:bodyPr wrap="square" rtlCol="0">
            <a:spAutoFit/>
          </a:bodyPr>
          <a:lstStyle/>
          <a:p>
            <a:r>
              <a:rPr lang="en-US" sz="3200" dirty="0">
                <a:solidFill>
                  <a:srgbClr val="33B3CC"/>
                </a:solidFill>
                <a:latin typeface="Arial" panose="020B0604020202020204" pitchFamily="34" charset="0"/>
                <a:cs typeface="Arial" panose="020B0604020202020204" pitchFamily="34" charset="0"/>
              </a:rPr>
              <a:t>- Mark Twain</a:t>
            </a:r>
          </a:p>
        </p:txBody>
      </p:sp>
    </p:spTree>
    <p:extLst>
      <p:ext uri="{BB962C8B-B14F-4D97-AF65-F5344CB8AC3E}">
        <p14:creationId xmlns:p14="http://schemas.microsoft.com/office/powerpoint/2010/main" val="1829135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3443" y="222031"/>
            <a:ext cx="6547812" cy="332426"/>
          </a:xfrm>
          <a:prstGeom prst="rect">
            <a:avLst/>
          </a:prstGeom>
        </p:spPr>
        <p:txBody>
          <a:bodyPr vert="horz" wrap="square" lIns="0" tIns="14568" rIns="0" bIns="0" rtlCol="0" anchor="ctr">
            <a:spAutoFit/>
          </a:bodyPr>
          <a:lstStyle/>
          <a:p>
            <a:pPr marL="11206">
              <a:spcBef>
                <a:spcPts val="115"/>
              </a:spcBef>
            </a:pPr>
            <a:r>
              <a:rPr spc="-119" dirty="0">
                <a:solidFill>
                  <a:srgbClr val="666766"/>
                </a:solidFill>
              </a:rPr>
              <a:t>THE</a:t>
            </a:r>
            <a:r>
              <a:rPr spc="-31" dirty="0">
                <a:solidFill>
                  <a:srgbClr val="666766"/>
                </a:solidFill>
              </a:rPr>
              <a:t> </a:t>
            </a:r>
            <a:r>
              <a:rPr spc="-88" dirty="0">
                <a:solidFill>
                  <a:srgbClr val="666766"/>
                </a:solidFill>
              </a:rPr>
              <a:t>NAMIC</a:t>
            </a:r>
            <a:r>
              <a:rPr spc="-9" dirty="0">
                <a:solidFill>
                  <a:srgbClr val="666766"/>
                </a:solidFill>
              </a:rPr>
              <a:t> </a:t>
            </a:r>
            <a:r>
              <a:rPr spc="-216" dirty="0"/>
              <a:t>STATE</a:t>
            </a:r>
            <a:r>
              <a:rPr spc="-132" dirty="0"/>
              <a:t> </a:t>
            </a:r>
            <a:r>
              <a:rPr lang="en-US" spc="-132" dirty="0"/>
              <a:t> </a:t>
            </a:r>
            <a:r>
              <a:rPr spc="-146" dirty="0"/>
              <a:t>AFFAIRS</a:t>
            </a:r>
            <a:r>
              <a:rPr spc="-159" dirty="0"/>
              <a:t> </a:t>
            </a:r>
            <a:r>
              <a:rPr lang="en-US" spc="-159" dirty="0"/>
              <a:t> </a:t>
            </a:r>
            <a:r>
              <a:rPr spc="-40" dirty="0"/>
              <a:t>TEAM</a:t>
            </a:r>
          </a:p>
        </p:txBody>
      </p:sp>
      <p:grpSp>
        <p:nvGrpSpPr>
          <p:cNvPr id="3" name="object 3"/>
          <p:cNvGrpSpPr/>
          <p:nvPr/>
        </p:nvGrpSpPr>
        <p:grpSpPr>
          <a:xfrm>
            <a:off x="2096320" y="6354045"/>
            <a:ext cx="248771" cy="263899"/>
            <a:chOff x="496230" y="7201250"/>
            <a:chExt cx="281940" cy="299085"/>
          </a:xfrm>
        </p:grpSpPr>
        <p:sp>
          <p:nvSpPr>
            <p:cNvPr id="4" name="object 4"/>
            <p:cNvSpPr/>
            <p:nvPr/>
          </p:nvSpPr>
          <p:spPr>
            <a:xfrm>
              <a:off x="711187" y="7321600"/>
              <a:ext cx="67310" cy="179070"/>
            </a:xfrm>
            <a:custGeom>
              <a:avLst/>
              <a:gdLst/>
              <a:ahLst/>
              <a:cxnLst/>
              <a:rect l="l" t="t" r="r" b="b"/>
              <a:pathLst>
                <a:path w="67309" h="179070">
                  <a:moveTo>
                    <a:pt x="66903" y="0"/>
                  </a:moveTo>
                  <a:lnTo>
                    <a:pt x="0" y="0"/>
                  </a:lnTo>
                  <a:lnTo>
                    <a:pt x="0" y="178473"/>
                  </a:lnTo>
                  <a:lnTo>
                    <a:pt x="66903" y="178473"/>
                  </a:lnTo>
                  <a:lnTo>
                    <a:pt x="66903" y="0"/>
                  </a:lnTo>
                  <a:close/>
                </a:path>
              </a:pathLst>
            </a:custGeom>
            <a:solidFill>
              <a:srgbClr val="CDCCCB"/>
            </a:solidFill>
          </p:spPr>
          <p:txBody>
            <a:bodyPr wrap="square" lIns="0" tIns="0" rIns="0" bIns="0" rtlCol="0"/>
            <a:lstStyle/>
            <a:p>
              <a:endParaRPr sz="1588"/>
            </a:p>
          </p:txBody>
        </p:sp>
        <p:sp>
          <p:nvSpPr>
            <p:cNvPr id="5" name="object 5"/>
            <p:cNvSpPr/>
            <p:nvPr/>
          </p:nvSpPr>
          <p:spPr>
            <a:xfrm>
              <a:off x="496230" y="7201250"/>
              <a:ext cx="281940" cy="299085"/>
            </a:xfrm>
            <a:custGeom>
              <a:avLst/>
              <a:gdLst/>
              <a:ahLst/>
              <a:cxnLst/>
              <a:rect l="l" t="t" r="r" b="b"/>
              <a:pathLst>
                <a:path w="281940" h="299084">
                  <a:moveTo>
                    <a:pt x="281940" y="0"/>
                  </a:moveTo>
                  <a:lnTo>
                    <a:pt x="214109" y="0"/>
                  </a:lnTo>
                  <a:lnTo>
                    <a:pt x="140322" y="73786"/>
                  </a:lnTo>
                  <a:lnTo>
                    <a:pt x="66890" y="355"/>
                  </a:lnTo>
                  <a:lnTo>
                    <a:pt x="0" y="355"/>
                  </a:lnTo>
                  <a:lnTo>
                    <a:pt x="0" y="298818"/>
                  </a:lnTo>
                  <a:lnTo>
                    <a:pt x="67843" y="298818"/>
                  </a:lnTo>
                  <a:lnTo>
                    <a:pt x="67843" y="95630"/>
                  </a:lnTo>
                  <a:lnTo>
                    <a:pt x="140728" y="168503"/>
                  </a:lnTo>
                  <a:lnTo>
                    <a:pt x="281940" y="27127"/>
                  </a:lnTo>
                  <a:lnTo>
                    <a:pt x="281940" y="0"/>
                  </a:lnTo>
                  <a:close/>
                </a:path>
              </a:pathLst>
            </a:custGeom>
            <a:solidFill>
              <a:srgbClr val="35B3CB"/>
            </a:solidFill>
          </p:spPr>
          <p:txBody>
            <a:bodyPr wrap="square" lIns="0" tIns="0" rIns="0" bIns="0" rtlCol="0"/>
            <a:lstStyle/>
            <a:p>
              <a:endParaRPr sz="1588"/>
            </a:p>
          </p:txBody>
        </p:sp>
        <p:sp>
          <p:nvSpPr>
            <p:cNvPr id="6" name="object 6"/>
            <p:cNvSpPr/>
            <p:nvPr/>
          </p:nvSpPr>
          <p:spPr>
            <a:xfrm>
              <a:off x="711188" y="7228383"/>
              <a:ext cx="67310" cy="67310"/>
            </a:xfrm>
            <a:custGeom>
              <a:avLst/>
              <a:gdLst/>
              <a:ahLst/>
              <a:cxnLst/>
              <a:rect l="l" t="t" r="r" b="b"/>
              <a:pathLst>
                <a:path w="67309" h="67309">
                  <a:moveTo>
                    <a:pt x="66903" y="0"/>
                  </a:moveTo>
                  <a:lnTo>
                    <a:pt x="0" y="67056"/>
                  </a:lnTo>
                  <a:lnTo>
                    <a:pt x="66903" y="67056"/>
                  </a:lnTo>
                  <a:lnTo>
                    <a:pt x="66903" y="0"/>
                  </a:lnTo>
                  <a:close/>
                </a:path>
              </a:pathLst>
            </a:custGeom>
            <a:solidFill>
              <a:srgbClr val="989899"/>
            </a:solidFill>
          </p:spPr>
          <p:txBody>
            <a:bodyPr wrap="square" lIns="0" tIns="0" rIns="0" bIns="0" rtlCol="0"/>
            <a:lstStyle/>
            <a:p>
              <a:endParaRPr sz="1588"/>
            </a:p>
          </p:txBody>
        </p:sp>
      </p:grpSp>
      <p:sp>
        <p:nvSpPr>
          <p:cNvPr id="7" name="object 7"/>
          <p:cNvSpPr/>
          <p:nvPr/>
        </p:nvSpPr>
        <p:spPr>
          <a:xfrm>
            <a:off x="2011456" y="6276628"/>
            <a:ext cx="106456" cy="417979"/>
          </a:xfrm>
          <a:custGeom>
            <a:avLst/>
            <a:gdLst/>
            <a:ahLst/>
            <a:cxnLst/>
            <a:rect l="l" t="t" r="r" b="b"/>
            <a:pathLst>
              <a:path w="120650" h="473709">
                <a:moveTo>
                  <a:pt x="120548" y="0"/>
                </a:moveTo>
                <a:lnTo>
                  <a:pt x="0" y="0"/>
                </a:lnTo>
                <a:lnTo>
                  <a:pt x="0" y="17780"/>
                </a:lnTo>
                <a:lnTo>
                  <a:pt x="0" y="455930"/>
                </a:lnTo>
                <a:lnTo>
                  <a:pt x="0" y="473710"/>
                </a:lnTo>
                <a:lnTo>
                  <a:pt x="120548" y="473710"/>
                </a:lnTo>
                <a:lnTo>
                  <a:pt x="120548" y="455930"/>
                </a:lnTo>
                <a:lnTo>
                  <a:pt x="17957" y="455930"/>
                </a:lnTo>
                <a:lnTo>
                  <a:pt x="17957" y="17780"/>
                </a:lnTo>
                <a:lnTo>
                  <a:pt x="120548" y="17780"/>
                </a:lnTo>
                <a:lnTo>
                  <a:pt x="120548" y="0"/>
                </a:lnTo>
                <a:close/>
              </a:path>
            </a:pathLst>
          </a:custGeom>
          <a:solidFill>
            <a:srgbClr val="35B3CB"/>
          </a:solidFill>
        </p:spPr>
        <p:txBody>
          <a:bodyPr wrap="square" lIns="0" tIns="0" rIns="0" bIns="0" rtlCol="0"/>
          <a:lstStyle/>
          <a:p>
            <a:endParaRPr sz="1588"/>
          </a:p>
        </p:txBody>
      </p:sp>
      <p:sp>
        <p:nvSpPr>
          <p:cNvPr id="8" name="object 8"/>
          <p:cNvSpPr/>
          <p:nvPr/>
        </p:nvSpPr>
        <p:spPr>
          <a:xfrm>
            <a:off x="2323584" y="6276628"/>
            <a:ext cx="106456" cy="417979"/>
          </a:xfrm>
          <a:custGeom>
            <a:avLst/>
            <a:gdLst/>
            <a:ahLst/>
            <a:cxnLst/>
            <a:rect l="l" t="t" r="r" b="b"/>
            <a:pathLst>
              <a:path w="120650" h="473709">
                <a:moveTo>
                  <a:pt x="120548" y="0"/>
                </a:moveTo>
                <a:lnTo>
                  <a:pt x="0" y="0"/>
                </a:lnTo>
                <a:lnTo>
                  <a:pt x="0" y="17780"/>
                </a:lnTo>
                <a:lnTo>
                  <a:pt x="102590" y="17780"/>
                </a:lnTo>
                <a:lnTo>
                  <a:pt x="102590" y="455930"/>
                </a:lnTo>
                <a:lnTo>
                  <a:pt x="0" y="455930"/>
                </a:lnTo>
                <a:lnTo>
                  <a:pt x="0" y="473710"/>
                </a:lnTo>
                <a:lnTo>
                  <a:pt x="120548" y="473710"/>
                </a:lnTo>
                <a:lnTo>
                  <a:pt x="120548" y="455930"/>
                </a:lnTo>
                <a:lnTo>
                  <a:pt x="120548" y="17780"/>
                </a:lnTo>
                <a:lnTo>
                  <a:pt x="120548" y="0"/>
                </a:lnTo>
                <a:close/>
              </a:path>
            </a:pathLst>
          </a:custGeom>
          <a:solidFill>
            <a:srgbClr val="35B3CB"/>
          </a:solidFill>
        </p:spPr>
        <p:txBody>
          <a:bodyPr wrap="square" lIns="0" tIns="0" rIns="0" bIns="0" rtlCol="0"/>
          <a:lstStyle/>
          <a:p>
            <a:endParaRPr sz="1588"/>
          </a:p>
        </p:txBody>
      </p:sp>
      <p:pic>
        <p:nvPicPr>
          <p:cNvPr id="9" name="object 9"/>
          <p:cNvPicPr/>
          <p:nvPr/>
        </p:nvPicPr>
        <p:blipFill>
          <a:blip r:embed="rId2" cstate="email">
            <a:extLst>
              <a:ext uri="{28A0092B-C50C-407E-A947-70E740481C1C}">
                <a14:useLocalDpi xmlns:a14="http://schemas.microsoft.com/office/drawing/2010/main"/>
              </a:ext>
            </a:extLst>
          </a:blip>
          <a:stretch>
            <a:fillRect/>
          </a:stretch>
        </p:blipFill>
        <p:spPr>
          <a:xfrm>
            <a:off x="2534578" y="6574138"/>
            <a:ext cx="1105346" cy="120991"/>
          </a:xfrm>
          <a:prstGeom prst="rect">
            <a:avLst/>
          </a:prstGeom>
        </p:spPr>
      </p:pic>
      <p:sp>
        <p:nvSpPr>
          <p:cNvPr id="10" name="object 10"/>
          <p:cNvSpPr/>
          <p:nvPr/>
        </p:nvSpPr>
        <p:spPr>
          <a:xfrm>
            <a:off x="2534570" y="6279621"/>
            <a:ext cx="752475" cy="232522"/>
          </a:xfrm>
          <a:custGeom>
            <a:avLst/>
            <a:gdLst/>
            <a:ahLst/>
            <a:cxnLst/>
            <a:rect l="l" t="t" r="r" b="b"/>
            <a:pathLst>
              <a:path w="852805" h="263525">
                <a:moveTo>
                  <a:pt x="250558" y="0"/>
                </a:moveTo>
                <a:lnTo>
                  <a:pt x="200850" y="0"/>
                </a:lnTo>
                <a:lnTo>
                  <a:pt x="200850" y="183527"/>
                </a:lnTo>
                <a:lnTo>
                  <a:pt x="44615" y="0"/>
                </a:lnTo>
                <a:lnTo>
                  <a:pt x="0" y="0"/>
                </a:lnTo>
                <a:lnTo>
                  <a:pt x="0" y="262966"/>
                </a:lnTo>
                <a:lnTo>
                  <a:pt x="49695" y="262966"/>
                </a:lnTo>
                <a:lnTo>
                  <a:pt x="49695" y="76415"/>
                </a:lnTo>
                <a:lnTo>
                  <a:pt x="206870" y="262966"/>
                </a:lnTo>
                <a:lnTo>
                  <a:pt x="250558" y="262966"/>
                </a:lnTo>
                <a:lnTo>
                  <a:pt x="250558" y="0"/>
                </a:lnTo>
                <a:close/>
              </a:path>
              <a:path w="852805" h="263525">
                <a:moveTo>
                  <a:pt x="557758" y="262966"/>
                </a:moveTo>
                <a:lnTo>
                  <a:pt x="529488" y="198970"/>
                </a:lnTo>
                <a:lnTo>
                  <a:pt x="512445" y="160375"/>
                </a:lnTo>
                <a:lnTo>
                  <a:pt x="466471" y="56286"/>
                </a:lnTo>
                <a:lnTo>
                  <a:pt x="460248" y="42202"/>
                </a:lnTo>
                <a:lnTo>
                  <a:pt x="460248" y="160375"/>
                </a:lnTo>
                <a:lnTo>
                  <a:pt x="375361" y="160375"/>
                </a:lnTo>
                <a:lnTo>
                  <a:pt x="415823" y="56286"/>
                </a:lnTo>
                <a:lnTo>
                  <a:pt x="460248" y="160375"/>
                </a:lnTo>
                <a:lnTo>
                  <a:pt x="460248" y="42202"/>
                </a:lnTo>
                <a:lnTo>
                  <a:pt x="441617" y="0"/>
                </a:lnTo>
                <a:lnTo>
                  <a:pt x="389661" y="0"/>
                </a:lnTo>
                <a:lnTo>
                  <a:pt x="281228" y="262966"/>
                </a:lnTo>
                <a:lnTo>
                  <a:pt x="334505" y="262966"/>
                </a:lnTo>
                <a:lnTo>
                  <a:pt x="359918" y="198970"/>
                </a:lnTo>
                <a:lnTo>
                  <a:pt x="476808" y="198970"/>
                </a:lnTo>
                <a:lnTo>
                  <a:pt x="504113" y="262966"/>
                </a:lnTo>
                <a:lnTo>
                  <a:pt x="557758" y="262966"/>
                </a:lnTo>
                <a:close/>
              </a:path>
              <a:path w="852805" h="263525">
                <a:moveTo>
                  <a:pt x="852538" y="0"/>
                </a:moveTo>
                <a:lnTo>
                  <a:pt x="807173" y="0"/>
                </a:lnTo>
                <a:lnTo>
                  <a:pt x="720775" y="103720"/>
                </a:lnTo>
                <a:lnTo>
                  <a:pt x="634377" y="0"/>
                </a:lnTo>
                <a:lnTo>
                  <a:pt x="588619" y="0"/>
                </a:lnTo>
                <a:lnTo>
                  <a:pt x="588619" y="262966"/>
                </a:lnTo>
                <a:lnTo>
                  <a:pt x="639457" y="262966"/>
                </a:lnTo>
                <a:lnTo>
                  <a:pt x="639457" y="78308"/>
                </a:lnTo>
                <a:lnTo>
                  <a:pt x="640956" y="78308"/>
                </a:lnTo>
                <a:lnTo>
                  <a:pt x="717016" y="170916"/>
                </a:lnTo>
                <a:lnTo>
                  <a:pt x="724154" y="170916"/>
                </a:lnTo>
                <a:lnTo>
                  <a:pt x="800214" y="78308"/>
                </a:lnTo>
                <a:lnTo>
                  <a:pt x="801712" y="78308"/>
                </a:lnTo>
                <a:lnTo>
                  <a:pt x="801712" y="262966"/>
                </a:lnTo>
                <a:lnTo>
                  <a:pt x="852538" y="262966"/>
                </a:lnTo>
                <a:lnTo>
                  <a:pt x="852538" y="0"/>
                </a:lnTo>
                <a:close/>
              </a:path>
            </a:pathLst>
          </a:custGeom>
          <a:solidFill>
            <a:srgbClr val="666766"/>
          </a:solidFill>
        </p:spPr>
        <p:txBody>
          <a:bodyPr wrap="square" lIns="0" tIns="0" rIns="0" bIns="0" rtlCol="0"/>
          <a:lstStyle/>
          <a:p>
            <a:endParaRPr sz="1588"/>
          </a:p>
        </p:txBody>
      </p:sp>
      <p:sp>
        <p:nvSpPr>
          <p:cNvPr id="11" name="object 11"/>
          <p:cNvSpPr/>
          <p:nvPr/>
        </p:nvSpPr>
        <p:spPr>
          <a:xfrm>
            <a:off x="3338962" y="6279618"/>
            <a:ext cx="45384" cy="232522"/>
          </a:xfrm>
          <a:custGeom>
            <a:avLst/>
            <a:gdLst/>
            <a:ahLst/>
            <a:cxnLst/>
            <a:rect l="l" t="t" r="r" b="b"/>
            <a:pathLst>
              <a:path w="51435" h="263525">
                <a:moveTo>
                  <a:pt x="50825" y="0"/>
                </a:moveTo>
                <a:lnTo>
                  <a:pt x="0" y="0"/>
                </a:lnTo>
                <a:lnTo>
                  <a:pt x="0" y="262966"/>
                </a:lnTo>
                <a:lnTo>
                  <a:pt x="50825" y="262966"/>
                </a:lnTo>
                <a:lnTo>
                  <a:pt x="50825" y="0"/>
                </a:lnTo>
                <a:close/>
              </a:path>
            </a:pathLst>
          </a:custGeom>
          <a:solidFill>
            <a:srgbClr val="666766"/>
          </a:solidFill>
        </p:spPr>
        <p:txBody>
          <a:bodyPr wrap="square" lIns="0" tIns="0" rIns="0" bIns="0" rtlCol="0"/>
          <a:lstStyle/>
          <a:p>
            <a:endParaRPr sz="1588"/>
          </a:p>
        </p:txBody>
      </p:sp>
      <p:sp>
        <p:nvSpPr>
          <p:cNvPr id="12" name="object 12"/>
          <p:cNvSpPr/>
          <p:nvPr/>
        </p:nvSpPr>
        <p:spPr>
          <a:xfrm>
            <a:off x="3426658" y="6276629"/>
            <a:ext cx="276785" cy="238125"/>
          </a:xfrm>
          <a:custGeom>
            <a:avLst/>
            <a:gdLst/>
            <a:ahLst/>
            <a:cxnLst/>
            <a:rect l="l" t="t" r="r" b="b"/>
            <a:pathLst>
              <a:path w="313689" h="269875">
                <a:moveTo>
                  <a:pt x="241681" y="197269"/>
                </a:moveTo>
                <a:lnTo>
                  <a:pt x="202565" y="215950"/>
                </a:lnTo>
                <a:lnTo>
                  <a:pt x="161467" y="225501"/>
                </a:lnTo>
                <a:lnTo>
                  <a:pt x="150761" y="225882"/>
                </a:lnTo>
                <a:lnTo>
                  <a:pt x="137007" y="225183"/>
                </a:lnTo>
                <a:lnTo>
                  <a:pt x="99949" y="214490"/>
                </a:lnTo>
                <a:lnTo>
                  <a:pt x="64935" y="182219"/>
                </a:lnTo>
                <a:lnTo>
                  <a:pt x="52514" y="134962"/>
                </a:lnTo>
                <a:lnTo>
                  <a:pt x="53301" y="122364"/>
                </a:lnTo>
                <a:lnTo>
                  <a:pt x="71920" y="78155"/>
                </a:lnTo>
                <a:lnTo>
                  <a:pt x="111772" y="50380"/>
                </a:lnTo>
                <a:lnTo>
                  <a:pt x="150761" y="43865"/>
                </a:lnTo>
                <a:lnTo>
                  <a:pt x="161861" y="44259"/>
                </a:lnTo>
                <a:lnTo>
                  <a:pt x="204317" y="53670"/>
                </a:lnTo>
                <a:lnTo>
                  <a:pt x="238671" y="70205"/>
                </a:lnTo>
                <a:lnTo>
                  <a:pt x="238671" y="22390"/>
                </a:lnTo>
                <a:lnTo>
                  <a:pt x="203314" y="8077"/>
                </a:lnTo>
                <a:lnTo>
                  <a:pt x="159664" y="317"/>
                </a:lnTo>
                <a:lnTo>
                  <a:pt x="148513" y="0"/>
                </a:lnTo>
                <a:lnTo>
                  <a:pt x="127876" y="1079"/>
                </a:lnTo>
                <a:lnTo>
                  <a:pt x="89801" y="9639"/>
                </a:lnTo>
                <a:lnTo>
                  <a:pt x="42202" y="37884"/>
                </a:lnTo>
                <a:lnTo>
                  <a:pt x="10845" y="82207"/>
                </a:lnTo>
                <a:lnTo>
                  <a:pt x="0" y="137223"/>
                </a:lnTo>
                <a:lnTo>
                  <a:pt x="1168" y="155397"/>
                </a:lnTo>
                <a:lnTo>
                  <a:pt x="18719" y="205460"/>
                </a:lnTo>
                <a:lnTo>
                  <a:pt x="54711" y="243992"/>
                </a:lnTo>
                <a:lnTo>
                  <a:pt x="105168" y="265607"/>
                </a:lnTo>
                <a:lnTo>
                  <a:pt x="144551" y="269748"/>
                </a:lnTo>
                <a:lnTo>
                  <a:pt x="158419" y="269405"/>
                </a:lnTo>
                <a:lnTo>
                  <a:pt x="205625" y="260794"/>
                </a:lnTo>
                <a:lnTo>
                  <a:pt x="241681" y="245084"/>
                </a:lnTo>
                <a:lnTo>
                  <a:pt x="241681" y="197269"/>
                </a:lnTo>
                <a:close/>
              </a:path>
              <a:path w="313689" h="269875">
                <a:moveTo>
                  <a:pt x="301879" y="35737"/>
                </a:moveTo>
                <a:lnTo>
                  <a:pt x="298132" y="33388"/>
                </a:lnTo>
                <a:lnTo>
                  <a:pt x="297218" y="33388"/>
                </a:lnTo>
                <a:lnTo>
                  <a:pt x="297218" y="37655"/>
                </a:lnTo>
                <a:lnTo>
                  <a:pt x="297218" y="44538"/>
                </a:lnTo>
                <a:lnTo>
                  <a:pt x="294919" y="45656"/>
                </a:lnTo>
                <a:lnTo>
                  <a:pt x="285191" y="45656"/>
                </a:lnTo>
                <a:lnTo>
                  <a:pt x="285191" y="36334"/>
                </a:lnTo>
                <a:lnTo>
                  <a:pt x="294855" y="36334"/>
                </a:lnTo>
                <a:lnTo>
                  <a:pt x="297218" y="37655"/>
                </a:lnTo>
                <a:lnTo>
                  <a:pt x="297218" y="33388"/>
                </a:lnTo>
                <a:lnTo>
                  <a:pt x="280670" y="33388"/>
                </a:lnTo>
                <a:lnTo>
                  <a:pt x="280670" y="60299"/>
                </a:lnTo>
                <a:lnTo>
                  <a:pt x="285191" y="60299"/>
                </a:lnTo>
                <a:lnTo>
                  <a:pt x="285191" y="48615"/>
                </a:lnTo>
                <a:lnTo>
                  <a:pt x="290906" y="48615"/>
                </a:lnTo>
                <a:lnTo>
                  <a:pt x="296557" y="60299"/>
                </a:lnTo>
                <a:lnTo>
                  <a:pt x="301612" y="60299"/>
                </a:lnTo>
                <a:lnTo>
                  <a:pt x="295884" y="48615"/>
                </a:lnTo>
                <a:lnTo>
                  <a:pt x="295567" y="47955"/>
                </a:lnTo>
                <a:lnTo>
                  <a:pt x="299516" y="47307"/>
                </a:lnTo>
                <a:lnTo>
                  <a:pt x="300926" y="45656"/>
                </a:lnTo>
                <a:lnTo>
                  <a:pt x="301879" y="44538"/>
                </a:lnTo>
                <a:lnTo>
                  <a:pt x="301879" y="36334"/>
                </a:lnTo>
                <a:lnTo>
                  <a:pt x="301879" y="35737"/>
                </a:lnTo>
                <a:close/>
              </a:path>
              <a:path w="313689" h="269875">
                <a:moveTo>
                  <a:pt x="313563" y="53670"/>
                </a:moveTo>
                <a:lnTo>
                  <a:pt x="313512" y="40805"/>
                </a:lnTo>
                <a:lnTo>
                  <a:pt x="311200" y="35026"/>
                </a:lnTo>
                <a:lnTo>
                  <a:pt x="310807" y="34632"/>
                </a:lnTo>
                <a:lnTo>
                  <a:pt x="310807" y="41719"/>
                </a:lnTo>
                <a:lnTo>
                  <a:pt x="310807" y="52946"/>
                </a:lnTo>
                <a:lnTo>
                  <a:pt x="308737" y="57810"/>
                </a:lnTo>
                <a:lnTo>
                  <a:pt x="308648" y="58013"/>
                </a:lnTo>
                <a:lnTo>
                  <a:pt x="300685" y="65824"/>
                </a:lnTo>
                <a:lnTo>
                  <a:pt x="295503" y="67919"/>
                </a:lnTo>
                <a:lnTo>
                  <a:pt x="284543" y="67919"/>
                </a:lnTo>
                <a:lnTo>
                  <a:pt x="279349" y="65824"/>
                </a:lnTo>
                <a:lnTo>
                  <a:pt x="271475" y="57810"/>
                </a:lnTo>
                <a:lnTo>
                  <a:pt x="269417" y="52946"/>
                </a:lnTo>
                <a:lnTo>
                  <a:pt x="269303" y="41719"/>
                </a:lnTo>
                <a:lnTo>
                  <a:pt x="271475" y="36474"/>
                </a:lnTo>
                <a:lnTo>
                  <a:pt x="275539" y="32397"/>
                </a:lnTo>
                <a:lnTo>
                  <a:pt x="279273" y="28587"/>
                </a:lnTo>
                <a:lnTo>
                  <a:pt x="284403" y="26479"/>
                </a:lnTo>
                <a:lnTo>
                  <a:pt x="295694" y="26479"/>
                </a:lnTo>
                <a:lnTo>
                  <a:pt x="300824" y="28587"/>
                </a:lnTo>
                <a:lnTo>
                  <a:pt x="308698" y="36474"/>
                </a:lnTo>
                <a:lnTo>
                  <a:pt x="310807" y="41719"/>
                </a:lnTo>
                <a:lnTo>
                  <a:pt x="310807" y="34632"/>
                </a:lnTo>
                <a:lnTo>
                  <a:pt x="302666" y="26479"/>
                </a:lnTo>
                <a:lnTo>
                  <a:pt x="302272" y="26085"/>
                </a:lnTo>
                <a:lnTo>
                  <a:pt x="296418" y="23660"/>
                </a:lnTo>
                <a:lnTo>
                  <a:pt x="283616" y="23660"/>
                </a:lnTo>
                <a:lnTo>
                  <a:pt x="277837" y="26085"/>
                </a:lnTo>
                <a:lnTo>
                  <a:pt x="273570" y="30429"/>
                </a:lnTo>
                <a:lnTo>
                  <a:pt x="268973" y="35026"/>
                </a:lnTo>
                <a:lnTo>
                  <a:pt x="266560" y="40805"/>
                </a:lnTo>
                <a:lnTo>
                  <a:pt x="266560" y="53670"/>
                </a:lnTo>
                <a:lnTo>
                  <a:pt x="268287" y="57810"/>
                </a:lnTo>
                <a:lnTo>
                  <a:pt x="269036" y="59448"/>
                </a:lnTo>
                <a:lnTo>
                  <a:pt x="277901" y="68313"/>
                </a:lnTo>
                <a:lnTo>
                  <a:pt x="283756" y="70815"/>
                </a:lnTo>
                <a:lnTo>
                  <a:pt x="296164" y="70815"/>
                </a:lnTo>
                <a:lnTo>
                  <a:pt x="302069" y="68313"/>
                </a:lnTo>
                <a:lnTo>
                  <a:pt x="302475" y="67919"/>
                </a:lnTo>
                <a:lnTo>
                  <a:pt x="311200" y="59448"/>
                </a:lnTo>
                <a:lnTo>
                  <a:pt x="313563" y="53670"/>
                </a:lnTo>
                <a:close/>
              </a:path>
            </a:pathLst>
          </a:custGeom>
          <a:solidFill>
            <a:srgbClr val="666766"/>
          </a:solidFill>
        </p:spPr>
        <p:txBody>
          <a:bodyPr wrap="square" lIns="0" tIns="0" rIns="0" bIns="0" rtlCol="0"/>
          <a:lstStyle/>
          <a:p>
            <a:endParaRPr sz="1588"/>
          </a:p>
        </p:txBody>
      </p:sp>
      <p:sp>
        <p:nvSpPr>
          <p:cNvPr id="13" name="object 13"/>
          <p:cNvSpPr/>
          <p:nvPr/>
        </p:nvSpPr>
        <p:spPr>
          <a:xfrm>
            <a:off x="2011456" y="6150348"/>
            <a:ext cx="8169088" cy="0"/>
          </a:xfrm>
          <a:custGeom>
            <a:avLst/>
            <a:gdLst/>
            <a:ahLst/>
            <a:cxnLst/>
            <a:rect l="l" t="t" r="r" b="b"/>
            <a:pathLst>
              <a:path w="9258300">
                <a:moveTo>
                  <a:pt x="0" y="0"/>
                </a:moveTo>
                <a:lnTo>
                  <a:pt x="9258300" y="0"/>
                </a:lnTo>
              </a:path>
            </a:pathLst>
          </a:custGeom>
          <a:ln w="6350">
            <a:solidFill>
              <a:srgbClr val="666766"/>
            </a:solidFill>
          </a:ln>
        </p:spPr>
        <p:txBody>
          <a:bodyPr wrap="square" lIns="0" tIns="0" rIns="0" bIns="0" rtlCol="0"/>
          <a:lstStyle/>
          <a:p>
            <a:endParaRPr sz="1588"/>
          </a:p>
        </p:txBody>
      </p:sp>
      <p:sp>
        <p:nvSpPr>
          <p:cNvPr id="14" name="object 14"/>
          <p:cNvSpPr txBox="1"/>
          <p:nvPr/>
        </p:nvSpPr>
        <p:spPr>
          <a:xfrm>
            <a:off x="7530370" y="6249268"/>
            <a:ext cx="2661397" cy="469261"/>
          </a:xfrm>
          <a:prstGeom prst="rect">
            <a:avLst/>
          </a:prstGeom>
        </p:spPr>
        <p:txBody>
          <a:bodyPr vert="horz" wrap="square" lIns="0" tIns="11206" rIns="0" bIns="0" rtlCol="0">
            <a:spAutoFit/>
          </a:bodyPr>
          <a:lstStyle/>
          <a:p>
            <a:pPr marR="5043" algn="r">
              <a:spcBef>
                <a:spcPts val="88"/>
              </a:spcBef>
            </a:pPr>
            <a:r>
              <a:rPr sz="794" dirty="0">
                <a:solidFill>
                  <a:srgbClr val="666766"/>
                </a:solidFill>
                <a:latin typeface="Arial Narrow"/>
                <a:cs typeface="Arial Narrow"/>
              </a:rPr>
              <a:t>3601</a:t>
            </a:r>
            <a:r>
              <a:rPr sz="794" spc="26" dirty="0">
                <a:solidFill>
                  <a:srgbClr val="666766"/>
                </a:solidFill>
                <a:latin typeface="Arial Narrow"/>
                <a:cs typeface="Arial Narrow"/>
              </a:rPr>
              <a:t> </a:t>
            </a:r>
            <a:r>
              <a:rPr sz="794" spc="-9" dirty="0">
                <a:solidFill>
                  <a:srgbClr val="666766"/>
                </a:solidFill>
                <a:latin typeface="Arial Narrow"/>
                <a:cs typeface="Arial Narrow"/>
              </a:rPr>
              <a:t>Vincennes</a:t>
            </a:r>
            <a:r>
              <a:rPr sz="794" spc="31" dirty="0">
                <a:solidFill>
                  <a:srgbClr val="666766"/>
                </a:solidFill>
                <a:latin typeface="Arial Narrow"/>
                <a:cs typeface="Arial Narrow"/>
              </a:rPr>
              <a:t> </a:t>
            </a:r>
            <a:r>
              <a:rPr sz="794" spc="-22" dirty="0">
                <a:solidFill>
                  <a:srgbClr val="666766"/>
                </a:solidFill>
                <a:latin typeface="Arial Narrow"/>
                <a:cs typeface="Arial Narrow"/>
              </a:rPr>
              <a:t>Road</a:t>
            </a:r>
            <a:r>
              <a:rPr sz="794" spc="31" dirty="0">
                <a:solidFill>
                  <a:srgbClr val="666766"/>
                </a:solidFill>
                <a:latin typeface="Arial Narrow"/>
                <a:cs typeface="Arial Narrow"/>
              </a:rPr>
              <a:t> </a:t>
            </a:r>
            <a:r>
              <a:rPr sz="794" spc="229" dirty="0">
                <a:solidFill>
                  <a:srgbClr val="666766"/>
                </a:solidFill>
                <a:latin typeface="Arial Narrow"/>
                <a:cs typeface="Arial Narrow"/>
              </a:rPr>
              <a:t>|</a:t>
            </a:r>
            <a:r>
              <a:rPr sz="794" spc="31" dirty="0">
                <a:solidFill>
                  <a:srgbClr val="666766"/>
                </a:solidFill>
                <a:latin typeface="Arial Narrow"/>
                <a:cs typeface="Arial Narrow"/>
              </a:rPr>
              <a:t> </a:t>
            </a:r>
            <a:r>
              <a:rPr sz="794" spc="-9" dirty="0">
                <a:solidFill>
                  <a:srgbClr val="666766"/>
                </a:solidFill>
                <a:latin typeface="Arial Narrow"/>
                <a:cs typeface="Arial Narrow"/>
              </a:rPr>
              <a:t>Indianapolis,</a:t>
            </a:r>
            <a:r>
              <a:rPr sz="794" spc="31" dirty="0">
                <a:solidFill>
                  <a:srgbClr val="666766"/>
                </a:solidFill>
                <a:latin typeface="Arial Narrow"/>
                <a:cs typeface="Arial Narrow"/>
              </a:rPr>
              <a:t> </a:t>
            </a:r>
            <a:r>
              <a:rPr sz="794" dirty="0">
                <a:solidFill>
                  <a:srgbClr val="666766"/>
                </a:solidFill>
                <a:latin typeface="Arial Narrow"/>
                <a:cs typeface="Arial Narrow"/>
              </a:rPr>
              <a:t>IN</a:t>
            </a:r>
            <a:r>
              <a:rPr sz="794" spc="31" dirty="0">
                <a:solidFill>
                  <a:srgbClr val="666766"/>
                </a:solidFill>
                <a:latin typeface="Arial Narrow"/>
                <a:cs typeface="Arial Narrow"/>
              </a:rPr>
              <a:t> </a:t>
            </a:r>
            <a:r>
              <a:rPr sz="794" dirty="0">
                <a:solidFill>
                  <a:srgbClr val="666766"/>
                </a:solidFill>
                <a:latin typeface="Arial Narrow"/>
                <a:cs typeface="Arial Narrow"/>
              </a:rPr>
              <a:t>46268</a:t>
            </a:r>
            <a:r>
              <a:rPr sz="794" spc="26" dirty="0">
                <a:solidFill>
                  <a:srgbClr val="666766"/>
                </a:solidFill>
                <a:latin typeface="Arial Narrow"/>
                <a:cs typeface="Arial Narrow"/>
              </a:rPr>
              <a:t> </a:t>
            </a:r>
            <a:r>
              <a:rPr sz="794" spc="229" dirty="0">
                <a:solidFill>
                  <a:srgbClr val="666766"/>
                </a:solidFill>
                <a:latin typeface="Arial Narrow"/>
                <a:cs typeface="Arial Narrow"/>
              </a:rPr>
              <a:t>|</a:t>
            </a:r>
            <a:r>
              <a:rPr sz="794" spc="31" dirty="0">
                <a:solidFill>
                  <a:srgbClr val="666766"/>
                </a:solidFill>
                <a:latin typeface="Arial Narrow"/>
                <a:cs typeface="Arial Narrow"/>
              </a:rPr>
              <a:t> </a:t>
            </a:r>
            <a:r>
              <a:rPr sz="794" spc="-9" dirty="0">
                <a:solidFill>
                  <a:srgbClr val="666766"/>
                </a:solidFill>
                <a:latin typeface="Arial Narrow"/>
                <a:cs typeface="Arial Narrow"/>
              </a:rPr>
              <a:t>317.875.5250</a:t>
            </a:r>
            <a:endParaRPr sz="794">
              <a:latin typeface="Arial Narrow"/>
              <a:cs typeface="Arial Narrow"/>
            </a:endParaRPr>
          </a:p>
          <a:p>
            <a:pPr marR="4483" algn="r">
              <a:spcBef>
                <a:spcPts val="18"/>
              </a:spcBef>
            </a:pPr>
            <a:r>
              <a:rPr sz="794" dirty="0">
                <a:solidFill>
                  <a:srgbClr val="666766"/>
                </a:solidFill>
                <a:latin typeface="Arial Narrow"/>
                <a:cs typeface="Arial Narrow"/>
              </a:rPr>
              <a:t>20</a:t>
            </a:r>
            <a:r>
              <a:rPr sz="794" spc="18" dirty="0">
                <a:solidFill>
                  <a:srgbClr val="666766"/>
                </a:solidFill>
                <a:latin typeface="Arial Narrow"/>
                <a:cs typeface="Arial Narrow"/>
              </a:rPr>
              <a:t> </a:t>
            </a:r>
            <a:r>
              <a:rPr sz="794" dirty="0">
                <a:solidFill>
                  <a:srgbClr val="666766"/>
                </a:solidFill>
                <a:latin typeface="Arial Narrow"/>
                <a:cs typeface="Arial Narrow"/>
              </a:rPr>
              <a:t>F</a:t>
            </a:r>
            <a:r>
              <a:rPr sz="794" spc="26" dirty="0">
                <a:solidFill>
                  <a:srgbClr val="666766"/>
                </a:solidFill>
                <a:latin typeface="Arial Narrow"/>
                <a:cs typeface="Arial Narrow"/>
              </a:rPr>
              <a:t> </a:t>
            </a:r>
            <a:r>
              <a:rPr sz="794" spc="-9" dirty="0">
                <a:solidFill>
                  <a:srgbClr val="666766"/>
                </a:solidFill>
                <a:latin typeface="Arial Narrow"/>
                <a:cs typeface="Arial Narrow"/>
              </a:rPr>
              <a:t>Street,</a:t>
            </a:r>
            <a:r>
              <a:rPr sz="794" spc="22" dirty="0">
                <a:solidFill>
                  <a:srgbClr val="666766"/>
                </a:solidFill>
                <a:latin typeface="Arial Narrow"/>
                <a:cs typeface="Arial Narrow"/>
              </a:rPr>
              <a:t> </a:t>
            </a:r>
            <a:r>
              <a:rPr sz="794" spc="-35" dirty="0">
                <a:solidFill>
                  <a:srgbClr val="666766"/>
                </a:solidFill>
                <a:latin typeface="Arial Narrow"/>
                <a:cs typeface="Arial Narrow"/>
              </a:rPr>
              <a:t>NW,</a:t>
            </a:r>
            <a:r>
              <a:rPr sz="794" spc="22" dirty="0">
                <a:solidFill>
                  <a:srgbClr val="666766"/>
                </a:solidFill>
                <a:latin typeface="Arial Narrow"/>
                <a:cs typeface="Arial Narrow"/>
              </a:rPr>
              <a:t> </a:t>
            </a:r>
            <a:r>
              <a:rPr sz="794" spc="-9" dirty="0">
                <a:solidFill>
                  <a:srgbClr val="666766"/>
                </a:solidFill>
                <a:latin typeface="Arial Narrow"/>
                <a:cs typeface="Arial Narrow"/>
              </a:rPr>
              <a:t>Suite</a:t>
            </a:r>
            <a:r>
              <a:rPr sz="794" spc="26" dirty="0">
                <a:solidFill>
                  <a:srgbClr val="666766"/>
                </a:solidFill>
                <a:latin typeface="Arial Narrow"/>
                <a:cs typeface="Arial Narrow"/>
              </a:rPr>
              <a:t> </a:t>
            </a:r>
            <a:r>
              <a:rPr sz="794" dirty="0">
                <a:solidFill>
                  <a:srgbClr val="666766"/>
                </a:solidFill>
                <a:latin typeface="Arial Narrow"/>
                <a:cs typeface="Arial Narrow"/>
              </a:rPr>
              <a:t>510</a:t>
            </a:r>
            <a:r>
              <a:rPr sz="794" spc="22" dirty="0">
                <a:solidFill>
                  <a:srgbClr val="666766"/>
                </a:solidFill>
                <a:latin typeface="Arial Narrow"/>
                <a:cs typeface="Arial Narrow"/>
              </a:rPr>
              <a:t> </a:t>
            </a:r>
            <a:r>
              <a:rPr sz="794" spc="229" dirty="0">
                <a:solidFill>
                  <a:srgbClr val="666766"/>
                </a:solidFill>
                <a:latin typeface="Arial Narrow"/>
                <a:cs typeface="Arial Narrow"/>
              </a:rPr>
              <a:t>|</a:t>
            </a:r>
            <a:r>
              <a:rPr sz="794" spc="22" dirty="0">
                <a:solidFill>
                  <a:srgbClr val="666766"/>
                </a:solidFill>
                <a:latin typeface="Arial Narrow"/>
                <a:cs typeface="Arial Narrow"/>
              </a:rPr>
              <a:t> </a:t>
            </a:r>
            <a:r>
              <a:rPr sz="794" spc="-18" dirty="0">
                <a:solidFill>
                  <a:srgbClr val="666766"/>
                </a:solidFill>
                <a:latin typeface="Arial Narrow"/>
                <a:cs typeface="Arial Narrow"/>
              </a:rPr>
              <a:t>Washington,</a:t>
            </a:r>
            <a:r>
              <a:rPr sz="794" spc="22" dirty="0">
                <a:solidFill>
                  <a:srgbClr val="666766"/>
                </a:solidFill>
                <a:latin typeface="Arial Narrow"/>
                <a:cs typeface="Arial Narrow"/>
              </a:rPr>
              <a:t> </a:t>
            </a:r>
            <a:r>
              <a:rPr sz="794" dirty="0">
                <a:solidFill>
                  <a:srgbClr val="666766"/>
                </a:solidFill>
                <a:latin typeface="Arial Narrow"/>
                <a:cs typeface="Arial Narrow"/>
              </a:rPr>
              <a:t>D.C.</a:t>
            </a:r>
            <a:r>
              <a:rPr sz="794" spc="22" dirty="0">
                <a:solidFill>
                  <a:srgbClr val="666766"/>
                </a:solidFill>
                <a:latin typeface="Arial Narrow"/>
                <a:cs typeface="Arial Narrow"/>
              </a:rPr>
              <a:t> </a:t>
            </a:r>
            <a:r>
              <a:rPr sz="794" dirty="0">
                <a:solidFill>
                  <a:srgbClr val="666766"/>
                </a:solidFill>
                <a:latin typeface="Arial Narrow"/>
                <a:cs typeface="Arial Narrow"/>
              </a:rPr>
              <a:t>20001</a:t>
            </a:r>
            <a:r>
              <a:rPr sz="794" spc="22" dirty="0">
                <a:solidFill>
                  <a:srgbClr val="666766"/>
                </a:solidFill>
                <a:latin typeface="Arial Narrow"/>
                <a:cs typeface="Arial Narrow"/>
              </a:rPr>
              <a:t> </a:t>
            </a:r>
            <a:r>
              <a:rPr sz="794" spc="229" dirty="0">
                <a:solidFill>
                  <a:srgbClr val="666766"/>
                </a:solidFill>
                <a:latin typeface="Arial Narrow"/>
                <a:cs typeface="Arial Narrow"/>
              </a:rPr>
              <a:t>|</a:t>
            </a:r>
            <a:r>
              <a:rPr sz="794" spc="22" dirty="0">
                <a:solidFill>
                  <a:srgbClr val="666766"/>
                </a:solidFill>
                <a:latin typeface="Arial Narrow"/>
                <a:cs typeface="Arial Narrow"/>
              </a:rPr>
              <a:t> </a:t>
            </a:r>
            <a:r>
              <a:rPr sz="794" spc="-9" dirty="0">
                <a:solidFill>
                  <a:srgbClr val="666766"/>
                </a:solidFill>
                <a:latin typeface="Arial Narrow"/>
                <a:cs typeface="Arial Narrow"/>
              </a:rPr>
              <a:t>202.628.1558</a:t>
            </a:r>
            <a:endParaRPr sz="794">
              <a:latin typeface="Arial Narrow"/>
              <a:cs typeface="Arial Narrow"/>
            </a:endParaRPr>
          </a:p>
          <a:p>
            <a:pPr marR="4483" algn="r">
              <a:spcBef>
                <a:spcPts val="525"/>
              </a:spcBef>
            </a:pPr>
            <a:r>
              <a:rPr sz="971" spc="-9" dirty="0">
                <a:solidFill>
                  <a:srgbClr val="666766"/>
                </a:solidFill>
                <a:latin typeface="Arial Narrow"/>
                <a:cs typeface="Arial Narrow"/>
                <a:hlinkClick r:id="rId3"/>
              </a:rPr>
              <a:t>www.namic.org</a:t>
            </a:r>
            <a:endParaRPr sz="971">
              <a:latin typeface="Arial Narrow"/>
              <a:cs typeface="Arial Narrow"/>
            </a:endParaRPr>
          </a:p>
        </p:txBody>
      </p:sp>
      <p:grpSp>
        <p:nvGrpSpPr>
          <p:cNvPr id="15" name="object 15"/>
          <p:cNvGrpSpPr/>
          <p:nvPr/>
        </p:nvGrpSpPr>
        <p:grpSpPr>
          <a:xfrm>
            <a:off x="1977838" y="849301"/>
            <a:ext cx="2714065" cy="2681007"/>
            <a:chOff x="361950" y="962539"/>
            <a:chExt cx="3075940" cy="3038475"/>
          </a:xfrm>
        </p:grpSpPr>
        <p:sp>
          <p:nvSpPr>
            <p:cNvPr id="16" name="object 16"/>
            <p:cNvSpPr/>
            <p:nvPr/>
          </p:nvSpPr>
          <p:spPr>
            <a:xfrm>
              <a:off x="361950" y="1256677"/>
              <a:ext cx="3075940" cy="2743835"/>
            </a:xfrm>
            <a:custGeom>
              <a:avLst/>
              <a:gdLst/>
              <a:ahLst/>
              <a:cxnLst/>
              <a:rect l="l" t="t" r="r" b="b"/>
              <a:pathLst>
                <a:path w="3075940" h="2743835">
                  <a:moveTo>
                    <a:pt x="2923400" y="0"/>
                  </a:moveTo>
                  <a:lnTo>
                    <a:pt x="2024545" y="0"/>
                  </a:lnTo>
                  <a:lnTo>
                    <a:pt x="2048844" y="48030"/>
                  </a:lnTo>
                  <a:lnTo>
                    <a:pt x="2068275" y="98587"/>
                  </a:lnTo>
                  <a:lnTo>
                    <a:pt x="2082533" y="151388"/>
                  </a:lnTo>
                  <a:lnTo>
                    <a:pt x="2091312" y="206148"/>
                  </a:lnTo>
                  <a:lnTo>
                    <a:pt x="2094306" y="262585"/>
                  </a:lnTo>
                  <a:lnTo>
                    <a:pt x="2092263" y="309319"/>
                  </a:lnTo>
                  <a:lnTo>
                    <a:pt x="2086248" y="354949"/>
                  </a:lnTo>
                  <a:lnTo>
                    <a:pt x="2076426" y="399313"/>
                  </a:lnTo>
                  <a:lnTo>
                    <a:pt x="2062964" y="442247"/>
                  </a:lnTo>
                  <a:lnTo>
                    <a:pt x="2046031" y="483590"/>
                  </a:lnTo>
                  <a:lnTo>
                    <a:pt x="2025792" y="523178"/>
                  </a:lnTo>
                  <a:lnTo>
                    <a:pt x="2002415" y="560850"/>
                  </a:lnTo>
                  <a:lnTo>
                    <a:pt x="1976066" y="596442"/>
                  </a:lnTo>
                  <a:lnTo>
                    <a:pt x="1946913" y="629792"/>
                  </a:lnTo>
                  <a:lnTo>
                    <a:pt x="1915123" y="660737"/>
                  </a:lnTo>
                  <a:lnTo>
                    <a:pt x="1880863" y="689116"/>
                  </a:lnTo>
                  <a:lnTo>
                    <a:pt x="1844300" y="714764"/>
                  </a:lnTo>
                  <a:lnTo>
                    <a:pt x="1805600" y="737520"/>
                  </a:lnTo>
                  <a:lnTo>
                    <a:pt x="1764931" y="757222"/>
                  </a:lnTo>
                  <a:lnTo>
                    <a:pt x="1722460" y="773706"/>
                  </a:lnTo>
                  <a:lnTo>
                    <a:pt x="1678354" y="786809"/>
                  </a:lnTo>
                  <a:lnTo>
                    <a:pt x="1632779" y="796370"/>
                  </a:lnTo>
                  <a:lnTo>
                    <a:pt x="1585903" y="802226"/>
                  </a:lnTo>
                  <a:lnTo>
                    <a:pt x="1537893" y="804214"/>
                  </a:lnTo>
                  <a:lnTo>
                    <a:pt x="1489885" y="802226"/>
                  </a:lnTo>
                  <a:lnTo>
                    <a:pt x="1443011" y="796370"/>
                  </a:lnTo>
                  <a:lnTo>
                    <a:pt x="1397438" y="786809"/>
                  </a:lnTo>
                  <a:lnTo>
                    <a:pt x="1353333" y="773706"/>
                  </a:lnTo>
                  <a:lnTo>
                    <a:pt x="1310863" y="757222"/>
                  </a:lnTo>
                  <a:lnTo>
                    <a:pt x="1270195" y="737520"/>
                  </a:lnTo>
                  <a:lnTo>
                    <a:pt x="1231496" y="714764"/>
                  </a:lnTo>
                  <a:lnTo>
                    <a:pt x="1194934" y="689116"/>
                  </a:lnTo>
                  <a:lnTo>
                    <a:pt x="1160674" y="660737"/>
                  </a:lnTo>
                  <a:lnTo>
                    <a:pt x="1128884" y="629792"/>
                  </a:lnTo>
                  <a:lnTo>
                    <a:pt x="1099732" y="596442"/>
                  </a:lnTo>
                  <a:lnTo>
                    <a:pt x="1073384" y="560850"/>
                  </a:lnTo>
                  <a:lnTo>
                    <a:pt x="1050007" y="523178"/>
                  </a:lnTo>
                  <a:lnTo>
                    <a:pt x="1029768" y="483590"/>
                  </a:lnTo>
                  <a:lnTo>
                    <a:pt x="1012835" y="442247"/>
                  </a:lnTo>
                  <a:lnTo>
                    <a:pt x="999374" y="399313"/>
                  </a:lnTo>
                  <a:lnTo>
                    <a:pt x="989552" y="354949"/>
                  </a:lnTo>
                  <a:lnTo>
                    <a:pt x="983536" y="309319"/>
                  </a:lnTo>
                  <a:lnTo>
                    <a:pt x="981494" y="262585"/>
                  </a:lnTo>
                  <a:lnTo>
                    <a:pt x="984488" y="206148"/>
                  </a:lnTo>
                  <a:lnTo>
                    <a:pt x="993266" y="151388"/>
                  </a:lnTo>
                  <a:lnTo>
                    <a:pt x="1007524" y="98587"/>
                  </a:lnTo>
                  <a:lnTo>
                    <a:pt x="1026955" y="48030"/>
                  </a:lnTo>
                  <a:lnTo>
                    <a:pt x="1051255" y="0"/>
                  </a:lnTo>
                  <a:lnTo>
                    <a:pt x="152400" y="0"/>
                  </a:lnTo>
                  <a:lnTo>
                    <a:pt x="104231" y="7768"/>
                  </a:lnTo>
                  <a:lnTo>
                    <a:pt x="62396" y="29402"/>
                  </a:lnTo>
                  <a:lnTo>
                    <a:pt x="29405" y="62391"/>
                  </a:lnTo>
                  <a:lnTo>
                    <a:pt x="7769" y="104226"/>
                  </a:lnTo>
                  <a:lnTo>
                    <a:pt x="0" y="152399"/>
                  </a:lnTo>
                  <a:lnTo>
                    <a:pt x="0" y="2591422"/>
                  </a:lnTo>
                  <a:lnTo>
                    <a:pt x="7769" y="2639590"/>
                  </a:lnTo>
                  <a:lnTo>
                    <a:pt x="29405" y="2681425"/>
                  </a:lnTo>
                  <a:lnTo>
                    <a:pt x="62396" y="2714416"/>
                  </a:lnTo>
                  <a:lnTo>
                    <a:pt x="104231" y="2736052"/>
                  </a:lnTo>
                  <a:lnTo>
                    <a:pt x="152400" y="2743822"/>
                  </a:lnTo>
                  <a:lnTo>
                    <a:pt x="2923400" y="2743822"/>
                  </a:lnTo>
                  <a:lnTo>
                    <a:pt x="2971573" y="2736052"/>
                  </a:lnTo>
                  <a:lnTo>
                    <a:pt x="3013408" y="2714416"/>
                  </a:lnTo>
                  <a:lnTo>
                    <a:pt x="3046398" y="2681425"/>
                  </a:lnTo>
                  <a:lnTo>
                    <a:pt x="3068031" y="2639590"/>
                  </a:lnTo>
                  <a:lnTo>
                    <a:pt x="3075800" y="2591422"/>
                  </a:lnTo>
                  <a:lnTo>
                    <a:pt x="3075800" y="152399"/>
                  </a:lnTo>
                  <a:lnTo>
                    <a:pt x="3068031" y="104226"/>
                  </a:lnTo>
                  <a:lnTo>
                    <a:pt x="3046398" y="62391"/>
                  </a:lnTo>
                  <a:lnTo>
                    <a:pt x="3013408" y="29402"/>
                  </a:lnTo>
                  <a:lnTo>
                    <a:pt x="2971573" y="7768"/>
                  </a:lnTo>
                  <a:lnTo>
                    <a:pt x="2923400" y="0"/>
                  </a:lnTo>
                  <a:close/>
                </a:path>
              </a:pathLst>
            </a:custGeom>
            <a:solidFill>
              <a:srgbClr val="35B3CB"/>
            </a:solidFill>
          </p:spPr>
          <p:txBody>
            <a:bodyPr wrap="square" lIns="0" tIns="0" rIns="0" bIns="0" rtlCol="0"/>
            <a:lstStyle/>
            <a:p>
              <a:endParaRPr sz="1588"/>
            </a:p>
          </p:txBody>
        </p:sp>
        <p:pic>
          <p:nvPicPr>
            <p:cNvPr id="17" name="object 17"/>
            <p:cNvPicPr/>
            <p:nvPr/>
          </p:nvPicPr>
          <p:blipFill>
            <a:blip r:embed="rId4" cstate="email">
              <a:extLst>
                <a:ext uri="{28A0092B-C50C-407E-A947-70E740481C1C}">
                  <a14:useLocalDpi xmlns:a14="http://schemas.microsoft.com/office/drawing/2010/main"/>
                </a:ext>
              </a:extLst>
            </a:blip>
            <a:stretch>
              <a:fillRect/>
            </a:stretch>
          </p:blipFill>
          <p:spPr>
            <a:xfrm>
              <a:off x="1343444" y="977633"/>
              <a:ext cx="1112813" cy="1083259"/>
            </a:xfrm>
            <a:prstGeom prst="rect">
              <a:avLst/>
            </a:prstGeom>
          </p:spPr>
        </p:pic>
        <p:sp>
          <p:nvSpPr>
            <p:cNvPr id="18" name="object 18"/>
            <p:cNvSpPr/>
            <p:nvPr/>
          </p:nvSpPr>
          <p:spPr>
            <a:xfrm>
              <a:off x="1343445" y="977633"/>
              <a:ext cx="1113155" cy="1083310"/>
            </a:xfrm>
            <a:custGeom>
              <a:avLst/>
              <a:gdLst/>
              <a:ahLst/>
              <a:cxnLst/>
              <a:rect l="l" t="t" r="r" b="b"/>
              <a:pathLst>
                <a:path w="1113155" h="1083310">
                  <a:moveTo>
                    <a:pt x="0" y="541629"/>
                  </a:moveTo>
                  <a:lnTo>
                    <a:pt x="2042" y="588363"/>
                  </a:lnTo>
                  <a:lnTo>
                    <a:pt x="8057" y="633993"/>
                  </a:lnTo>
                  <a:lnTo>
                    <a:pt x="17879" y="678357"/>
                  </a:lnTo>
                  <a:lnTo>
                    <a:pt x="31341" y="721291"/>
                  </a:lnTo>
                  <a:lnTo>
                    <a:pt x="48274" y="762634"/>
                  </a:lnTo>
                  <a:lnTo>
                    <a:pt x="68513" y="802223"/>
                  </a:lnTo>
                  <a:lnTo>
                    <a:pt x="91890" y="839894"/>
                  </a:lnTo>
                  <a:lnTo>
                    <a:pt x="118238" y="875486"/>
                  </a:lnTo>
                  <a:lnTo>
                    <a:pt x="147390" y="908836"/>
                  </a:lnTo>
                  <a:lnTo>
                    <a:pt x="179180" y="939782"/>
                  </a:lnTo>
                  <a:lnTo>
                    <a:pt x="213439" y="968160"/>
                  </a:lnTo>
                  <a:lnTo>
                    <a:pt x="250002" y="993809"/>
                  </a:lnTo>
                  <a:lnTo>
                    <a:pt x="288701" y="1016565"/>
                  </a:lnTo>
                  <a:lnTo>
                    <a:pt x="329369" y="1036266"/>
                  </a:lnTo>
                  <a:lnTo>
                    <a:pt x="371839" y="1052750"/>
                  </a:lnTo>
                  <a:lnTo>
                    <a:pt x="415944" y="1065854"/>
                  </a:lnTo>
                  <a:lnTo>
                    <a:pt x="461517" y="1075415"/>
                  </a:lnTo>
                  <a:lnTo>
                    <a:pt x="508391" y="1081271"/>
                  </a:lnTo>
                  <a:lnTo>
                    <a:pt x="556399" y="1083259"/>
                  </a:lnTo>
                  <a:lnTo>
                    <a:pt x="604409" y="1081271"/>
                  </a:lnTo>
                  <a:lnTo>
                    <a:pt x="651285" y="1075415"/>
                  </a:lnTo>
                  <a:lnTo>
                    <a:pt x="696859" y="1065854"/>
                  </a:lnTo>
                  <a:lnTo>
                    <a:pt x="740966" y="1052750"/>
                  </a:lnTo>
                  <a:lnTo>
                    <a:pt x="783437" y="1036266"/>
                  </a:lnTo>
                  <a:lnTo>
                    <a:pt x="824106" y="1016565"/>
                  </a:lnTo>
                  <a:lnTo>
                    <a:pt x="862806" y="993809"/>
                  </a:lnTo>
                  <a:lnTo>
                    <a:pt x="899369" y="968160"/>
                  </a:lnTo>
                  <a:lnTo>
                    <a:pt x="933629" y="939782"/>
                  </a:lnTo>
                  <a:lnTo>
                    <a:pt x="965419" y="908836"/>
                  </a:lnTo>
                  <a:lnTo>
                    <a:pt x="994572" y="875486"/>
                  </a:lnTo>
                  <a:lnTo>
                    <a:pt x="1020921" y="839894"/>
                  </a:lnTo>
                  <a:lnTo>
                    <a:pt x="1044298" y="802223"/>
                  </a:lnTo>
                  <a:lnTo>
                    <a:pt x="1064537" y="762634"/>
                  </a:lnTo>
                  <a:lnTo>
                    <a:pt x="1081470" y="721291"/>
                  </a:lnTo>
                  <a:lnTo>
                    <a:pt x="1094932" y="678357"/>
                  </a:lnTo>
                  <a:lnTo>
                    <a:pt x="1104754" y="633993"/>
                  </a:lnTo>
                  <a:lnTo>
                    <a:pt x="1110769" y="588363"/>
                  </a:lnTo>
                  <a:lnTo>
                    <a:pt x="1112812" y="541629"/>
                  </a:lnTo>
                  <a:lnTo>
                    <a:pt x="1110769" y="494895"/>
                  </a:lnTo>
                  <a:lnTo>
                    <a:pt x="1104754" y="449265"/>
                  </a:lnTo>
                  <a:lnTo>
                    <a:pt x="1094932" y="404901"/>
                  </a:lnTo>
                  <a:lnTo>
                    <a:pt x="1081470" y="361967"/>
                  </a:lnTo>
                  <a:lnTo>
                    <a:pt x="1064537" y="320624"/>
                  </a:lnTo>
                  <a:lnTo>
                    <a:pt x="1044298" y="281036"/>
                  </a:lnTo>
                  <a:lnTo>
                    <a:pt x="1020921" y="243364"/>
                  </a:lnTo>
                  <a:lnTo>
                    <a:pt x="994572" y="207772"/>
                  </a:lnTo>
                  <a:lnTo>
                    <a:pt x="965419" y="174422"/>
                  </a:lnTo>
                  <a:lnTo>
                    <a:pt x="933629" y="143476"/>
                  </a:lnTo>
                  <a:lnTo>
                    <a:pt x="899369" y="115098"/>
                  </a:lnTo>
                  <a:lnTo>
                    <a:pt x="862806" y="89450"/>
                  </a:lnTo>
                  <a:lnTo>
                    <a:pt x="824106" y="66693"/>
                  </a:lnTo>
                  <a:lnTo>
                    <a:pt x="783437" y="46992"/>
                  </a:lnTo>
                  <a:lnTo>
                    <a:pt x="740966" y="30508"/>
                  </a:lnTo>
                  <a:lnTo>
                    <a:pt x="696859" y="17405"/>
                  </a:lnTo>
                  <a:lnTo>
                    <a:pt x="651285" y="7843"/>
                  </a:lnTo>
                  <a:lnTo>
                    <a:pt x="604409" y="1988"/>
                  </a:lnTo>
                  <a:lnTo>
                    <a:pt x="556399" y="0"/>
                  </a:lnTo>
                  <a:lnTo>
                    <a:pt x="508391" y="1988"/>
                  </a:lnTo>
                  <a:lnTo>
                    <a:pt x="461517" y="7843"/>
                  </a:lnTo>
                  <a:lnTo>
                    <a:pt x="415944" y="17405"/>
                  </a:lnTo>
                  <a:lnTo>
                    <a:pt x="371839" y="30508"/>
                  </a:lnTo>
                  <a:lnTo>
                    <a:pt x="329369" y="46992"/>
                  </a:lnTo>
                  <a:lnTo>
                    <a:pt x="288701" y="66693"/>
                  </a:lnTo>
                  <a:lnTo>
                    <a:pt x="250002" y="89450"/>
                  </a:lnTo>
                  <a:lnTo>
                    <a:pt x="213439" y="115098"/>
                  </a:lnTo>
                  <a:lnTo>
                    <a:pt x="179180" y="143476"/>
                  </a:lnTo>
                  <a:lnTo>
                    <a:pt x="147390" y="174422"/>
                  </a:lnTo>
                  <a:lnTo>
                    <a:pt x="118238" y="207772"/>
                  </a:lnTo>
                  <a:lnTo>
                    <a:pt x="91890" y="243364"/>
                  </a:lnTo>
                  <a:lnTo>
                    <a:pt x="68513" y="281036"/>
                  </a:lnTo>
                  <a:lnTo>
                    <a:pt x="48274" y="320624"/>
                  </a:lnTo>
                  <a:lnTo>
                    <a:pt x="31341" y="361967"/>
                  </a:lnTo>
                  <a:lnTo>
                    <a:pt x="17879" y="404901"/>
                  </a:lnTo>
                  <a:lnTo>
                    <a:pt x="8057" y="449265"/>
                  </a:lnTo>
                  <a:lnTo>
                    <a:pt x="2042" y="494895"/>
                  </a:lnTo>
                  <a:lnTo>
                    <a:pt x="0" y="541629"/>
                  </a:lnTo>
                  <a:close/>
                </a:path>
              </a:pathLst>
            </a:custGeom>
            <a:ln w="30187">
              <a:solidFill>
                <a:srgbClr val="35B3CB"/>
              </a:solidFill>
            </a:ln>
          </p:spPr>
          <p:txBody>
            <a:bodyPr wrap="square" lIns="0" tIns="0" rIns="0" bIns="0" rtlCol="0"/>
            <a:lstStyle/>
            <a:p>
              <a:endParaRPr sz="1588"/>
            </a:p>
          </p:txBody>
        </p:sp>
      </p:grpSp>
      <p:sp>
        <p:nvSpPr>
          <p:cNvPr id="19" name="object 19"/>
          <p:cNvSpPr txBox="1"/>
          <p:nvPr/>
        </p:nvSpPr>
        <p:spPr>
          <a:xfrm>
            <a:off x="2240444" y="1933921"/>
            <a:ext cx="2189069" cy="1399516"/>
          </a:xfrm>
          <a:prstGeom prst="rect">
            <a:avLst/>
          </a:prstGeom>
        </p:spPr>
        <p:txBody>
          <a:bodyPr vert="horz" wrap="square" lIns="0" tIns="11206" rIns="0" bIns="0" rtlCol="0">
            <a:spAutoFit/>
          </a:bodyPr>
          <a:lstStyle/>
          <a:p>
            <a:pPr algn="ctr">
              <a:lnSpc>
                <a:spcPts val="1465"/>
              </a:lnSpc>
              <a:spcBef>
                <a:spcPts val="88"/>
              </a:spcBef>
            </a:pPr>
            <a:r>
              <a:rPr sz="1235" dirty="0">
                <a:solidFill>
                  <a:srgbClr val="FFFFFF"/>
                </a:solidFill>
                <a:latin typeface="Arial Narrow"/>
                <a:cs typeface="Arial Narrow"/>
              </a:rPr>
              <a:t>PAUL</a:t>
            </a:r>
            <a:r>
              <a:rPr sz="1235" spc="22" dirty="0">
                <a:solidFill>
                  <a:srgbClr val="FFFFFF"/>
                </a:solidFill>
                <a:latin typeface="Arial Narrow"/>
                <a:cs typeface="Arial Narrow"/>
              </a:rPr>
              <a:t> </a:t>
            </a:r>
            <a:r>
              <a:rPr sz="1235" spc="-9" dirty="0">
                <a:solidFill>
                  <a:srgbClr val="FFFFFF"/>
                </a:solidFill>
                <a:latin typeface="Arial Narrow"/>
                <a:cs typeface="Arial Narrow"/>
              </a:rPr>
              <a:t>MARTIN</a:t>
            </a:r>
            <a:endParaRPr sz="1235" dirty="0">
              <a:latin typeface="Arial Narrow"/>
              <a:cs typeface="Arial Narrow"/>
            </a:endParaRPr>
          </a:p>
          <a:p>
            <a:pPr marL="386624" marR="379900" algn="ctr">
              <a:lnSpc>
                <a:spcPts val="1271"/>
              </a:lnSpc>
              <a:spcBef>
                <a:spcPts val="22"/>
              </a:spcBef>
            </a:pPr>
            <a:r>
              <a:rPr sz="1059" spc="-18" dirty="0">
                <a:solidFill>
                  <a:srgbClr val="FFFFFF"/>
                </a:solidFill>
                <a:latin typeface="Arial Narrow"/>
                <a:cs typeface="Arial Narrow"/>
              </a:rPr>
              <a:t>Vice</a:t>
            </a:r>
            <a:r>
              <a:rPr sz="1059" spc="-4" dirty="0">
                <a:solidFill>
                  <a:srgbClr val="FFFFFF"/>
                </a:solidFill>
                <a:latin typeface="Arial Narrow"/>
                <a:cs typeface="Arial Narrow"/>
              </a:rPr>
              <a:t> </a:t>
            </a:r>
            <a:r>
              <a:rPr sz="1059" spc="-9" dirty="0">
                <a:solidFill>
                  <a:srgbClr val="FFFFFF"/>
                </a:solidFill>
                <a:latin typeface="Arial Narrow"/>
                <a:cs typeface="Arial Narrow"/>
              </a:rPr>
              <a:t>President</a:t>
            </a:r>
            <a:r>
              <a:rPr sz="1059" spc="-4" dirty="0">
                <a:solidFill>
                  <a:srgbClr val="FFFFFF"/>
                </a:solidFill>
                <a:latin typeface="Arial Narrow"/>
                <a:cs typeface="Arial Narrow"/>
              </a:rPr>
              <a:t> </a:t>
            </a:r>
            <a:r>
              <a:rPr sz="1059" dirty="0">
                <a:solidFill>
                  <a:srgbClr val="FFFFFF"/>
                </a:solidFill>
                <a:latin typeface="Arial Narrow"/>
                <a:cs typeface="Arial Narrow"/>
              </a:rPr>
              <a:t>–</a:t>
            </a:r>
            <a:r>
              <a:rPr sz="1059" spc="-4" dirty="0">
                <a:solidFill>
                  <a:srgbClr val="FFFFFF"/>
                </a:solidFill>
                <a:latin typeface="Arial Narrow"/>
                <a:cs typeface="Arial Narrow"/>
              </a:rPr>
              <a:t> </a:t>
            </a:r>
            <a:r>
              <a:rPr sz="1059" spc="-9" dirty="0">
                <a:solidFill>
                  <a:srgbClr val="FFFFFF"/>
                </a:solidFill>
                <a:latin typeface="Arial Narrow"/>
                <a:cs typeface="Arial Narrow"/>
              </a:rPr>
              <a:t>State</a:t>
            </a:r>
            <a:r>
              <a:rPr sz="1059" dirty="0">
                <a:solidFill>
                  <a:srgbClr val="FFFFFF"/>
                </a:solidFill>
                <a:latin typeface="Arial Narrow"/>
                <a:cs typeface="Arial Narrow"/>
              </a:rPr>
              <a:t> </a:t>
            </a:r>
            <a:r>
              <a:rPr sz="1059" spc="-9" dirty="0">
                <a:solidFill>
                  <a:srgbClr val="FFFFFF"/>
                </a:solidFill>
                <a:latin typeface="Arial Narrow"/>
                <a:cs typeface="Arial Narrow"/>
              </a:rPr>
              <a:t>Affairs </a:t>
            </a:r>
            <a:r>
              <a:rPr sz="1059" spc="-9" dirty="0">
                <a:solidFill>
                  <a:srgbClr val="FFFFFF"/>
                </a:solidFill>
                <a:latin typeface="Arial Narrow"/>
                <a:cs typeface="Arial Narrow"/>
                <a:hlinkClick r:id="rId5"/>
              </a:rPr>
              <a:t>pmartin@namic.org</a:t>
            </a:r>
            <a:endParaRPr sz="1059" dirty="0">
              <a:latin typeface="Arial Narrow"/>
              <a:cs typeface="Arial Narrow"/>
            </a:endParaRPr>
          </a:p>
          <a:p>
            <a:pPr marL="11206" marR="4483" indent="-1681" algn="ctr">
              <a:spcBef>
                <a:spcPts val="891"/>
              </a:spcBef>
            </a:pPr>
            <a:r>
              <a:rPr sz="971" dirty="0">
                <a:solidFill>
                  <a:srgbClr val="FFFFFF"/>
                </a:solidFill>
                <a:latin typeface="Arial Narrow"/>
                <a:cs typeface="Arial Narrow"/>
              </a:rPr>
              <a:t>NAMIC’s</a:t>
            </a:r>
            <a:r>
              <a:rPr sz="971" spc="-13" dirty="0">
                <a:solidFill>
                  <a:srgbClr val="FFFFFF"/>
                </a:solidFill>
                <a:latin typeface="Arial Narrow"/>
                <a:cs typeface="Arial Narrow"/>
              </a:rPr>
              <a:t> </a:t>
            </a:r>
            <a:r>
              <a:rPr sz="971" spc="-9" dirty="0">
                <a:solidFill>
                  <a:srgbClr val="FFFFFF"/>
                </a:solidFill>
                <a:latin typeface="Arial Narrow"/>
                <a:cs typeface="Arial Narrow"/>
              </a:rPr>
              <a:t>50-</a:t>
            </a:r>
            <a:r>
              <a:rPr sz="971" dirty="0">
                <a:solidFill>
                  <a:srgbClr val="FFFFFF"/>
                </a:solidFill>
                <a:latin typeface="Arial Narrow"/>
                <a:cs typeface="Arial Narrow"/>
              </a:rPr>
              <a:t>state</a:t>
            </a:r>
            <a:r>
              <a:rPr sz="971" spc="-9" dirty="0">
                <a:solidFill>
                  <a:srgbClr val="FFFFFF"/>
                </a:solidFill>
                <a:latin typeface="Arial Narrow"/>
                <a:cs typeface="Arial Narrow"/>
              </a:rPr>
              <a:t> </a:t>
            </a:r>
            <a:r>
              <a:rPr sz="971" spc="-18" dirty="0">
                <a:solidFill>
                  <a:srgbClr val="FFFFFF"/>
                </a:solidFill>
                <a:latin typeface="Arial Narrow"/>
                <a:cs typeface="Arial Narrow"/>
              </a:rPr>
              <a:t>advocacy</a:t>
            </a:r>
            <a:r>
              <a:rPr sz="971" spc="-9" dirty="0">
                <a:solidFill>
                  <a:srgbClr val="FFFFFF"/>
                </a:solidFill>
                <a:latin typeface="Arial Narrow"/>
                <a:cs typeface="Arial Narrow"/>
              </a:rPr>
              <a:t> strategy</a:t>
            </a:r>
            <a:r>
              <a:rPr sz="971" spc="-13" dirty="0">
                <a:solidFill>
                  <a:srgbClr val="FFFFFF"/>
                </a:solidFill>
                <a:latin typeface="Arial Narrow"/>
                <a:cs typeface="Arial Narrow"/>
              </a:rPr>
              <a:t> </a:t>
            </a:r>
            <a:r>
              <a:rPr sz="971" dirty="0">
                <a:solidFill>
                  <a:srgbClr val="FFFFFF"/>
                </a:solidFill>
                <a:latin typeface="Arial Narrow"/>
                <a:cs typeface="Arial Narrow"/>
              </a:rPr>
              <a:t>is</a:t>
            </a:r>
            <a:r>
              <a:rPr sz="971" spc="-9" dirty="0">
                <a:solidFill>
                  <a:srgbClr val="FFFFFF"/>
                </a:solidFill>
                <a:latin typeface="Arial Narrow"/>
                <a:cs typeface="Arial Narrow"/>
              </a:rPr>
              <a:t> executed </a:t>
            </a:r>
            <a:r>
              <a:rPr sz="971" dirty="0">
                <a:solidFill>
                  <a:srgbClr val="FFFFFF"/>
                </a:solidFill>
                <a:latin typeface="Arial Narrow"/>
                <a:cs typeface="Arial Narrow"/>
              </a:rPr>
              <a:t>through</a:t>
            </a:r>
            <a:r>
              <a:rPr sz="971" spc="-13" dirty="0">
                <a:solidFill>
                  <a:srgbClr val="FFFFFF"/>
                </a:solidFill>
                <a:latin typeface="Arial Narrow"/>
                <a:cs typeface="Arial Narrow"/>
              </a:rPr>
              <a:t> </a:t>
            </a:r>
            <a:r>
              <a:rPr sz="971" dirty="0">
                <a:solidFill>
                  <a:srgbClr val="FFFFFF"/>
                </a:solidFill>
                <a:latin typeface="Arial Narrow"/>
                <a:cs typeface="Arial Narrow"/>
              </a:rPr>
              <a:t>regional</a:t>
            </a:r>
            <a:r>
              <a:rPr sz="971" spc="-13" dirty="0">
                <a:solidFill>
                  <a:srgbClr val="FFFFFF"/>
                </a:solidFill>
                <a:latin typeface="Arial Narrow"/>
                <a:cs typeface="Arial Narrow"/>
              </a:rPr>
              <a:t> </a:t>
            </a:r>
            <a:r>
              <a:rPr sz="971" dirty="0">
                <a:solidFill>
                  <a:srgbClr val="FFFFFF"/>
                </a:solidFill>
                <a:latin typeface="Arial Narrow"/>
                <a:cs typeface="Arial Narrow"/>
              </a:rPr>
              <a:t>assignments</a:t>
            </a:r>
            <a:r>
              <a:rPr sz="971" spc="-13" dirty="0">
                <a:solidFill>
                  <a:srgbClr val="FFFFFF"/>
                </a:solidFill>
                <a:latin typeface="Arial Narrow"/>
                <a:cs typeface="Arial Narrow"/>
              </a:rPr>
              <a:t> </a:t>
            </a:r>
            <a:r>
              <a:rPr sz="971" dirty="0">
                <a:solidFill>
                  <a:srgbClr val="FFFFFF"/>
                </a:solidFill>
                <a:latin typeface="Arial Narrow"/>
                <a:cs typeface="Arial Narrow"/>
              </a:rPr>
              <a:t>of</a:t>
            </a:r>
            <a:r>
              <a:rPr sz="971" spc="-13" dirty="0">
                <a:solidFill>
                  <a:srgbClr val="FFFFFF"/>
                </a:solidFill>
                <a:latin typeface="Arial Narrow"/>
                <a:cs typeface="Arial Narrow"/>
              </a:rPr>
              <a:t> </a:t>
            </a:r>
            <a:r>
              <a:rPr sz="971" dirty="0">
                <a:solidFill>
                  <a:srgbClr val="FFFFFF"/>
                </a:solidFill>
                <a:latin typeface="Arial Narrow"/>
                <a:cs typeface="Arial Narrow"/>
              </a:rPr>
              <a:t>our</a:t>
            </a:r>
            <a:r>
              <a:rPr sz="971" spc="-9" dirty="0">
                <a:solidFill>
                  <a:srgbClr val="FFFFFF"/>
                </a:solidFill>
                <a:latin typeface="Arial Narrow"/>
                <a:cs typeface="Arial Narrow"/>
              </a:rPr>
              <a:t> </a:t>
            </a:r>
            <a:r>
              <a:rPr sz="971" dirty="0">
                <a:solidFill>
                  <a:srgbClr val="FFFFFF"/>
                </a:solidFill>
                <a:latin typeface="Arial Narrow"/>
                <a:cs typeface="Arial Narrow"/>
              </a:rPr>
              <a:t>state</a:t>
            </a:r>
            <a:r>
              <a:rPr sz="971" spc="-13" dirty="0">
                <a:solidFill>
                  <a:srgbClr val="FFFFFF"/>
                </a:solidFill>
                <a:latin typeface="Arial Narrow"/>
                <a:cs typeface="Arial Narrow"/>
              </a:rPr>
              <a:t> </a:t>
            </a:r>
            <a:r>
              <a:rPr sz="971" spc="-9" dirty="0">
                <a:solidFill>
                  <a:srgbClr val="FFFFFF"/>
                </a:solidFill>
                <a:latin typeface="Arial Narrow"/>
                <a:cs typeface="Arial Narrow"/>
              </a:rPr>
              <a:t>affairs </a:t>
            </a:r>
            <a:r>
              <a:rPr sz="971" dirty="0">
                <a:solidFill>
                  <a:srgbClr val="FFFFFF"/>
                </a:solidFill>
                <a:latin typeface="Arial Narrow"/>
                <a:cs typeface="Arial Narrow"/>
              </a:rPr>
              <a:t>staff.</a:t>
            </a:r>
            <a:r>
              <a:rPr sz="971" spc="13" dirty="0">
                <a:solidFill>
                  <a:srgbClr val="FFFFFF"/>
                </a:solidFill>
                <a:latin typeface="Arial Narrow"/>
                <a:cs typeface="Arial Narrow"/>
              </a:rPr>
              <a:t> </a:t>
            </a:r>
            <a:r>
              <a:rPr sz="971" dirty="0">
                <a:solidFill>
                  <a:srgbClr val="FFFFFF"/>
                </a:solidFill>
                <a:latin typeface="Arial Narrow"/>
                <a:cs typeface="Arial Narrow"/>
              </a:rPr>
              <a:t>For</a:t>
            </a:r>
            <a:r>
              <a:rPr sz="971" spc="13" dirty="0">
                <a:solidFill>
                  <a:srgbClr val="FFFFFF"/>
                </a:solidFill>
                <a:latin typeface="Arial Narrow"/>
                <a:cs typeface="Arial Narrow"/>
              </a:rPr>
              <a:t> </a:t>
            </a:r>
            <a:r>
              <a:rPr sz="971" dirty="0">
                <a:solidFill>
                  <a:srgbClr val="FFFFFF"/>
                </a:solidFill>
                <a:latin typeface="Arial Narrow"/>
                <a:cs typeface="Arial Narrow"/>
              </a:rPr>
              <a:t>more</a:t>
            </a:r>
            <a:r>
              <a:rPr sz="971" spc="13" dirty="0">
                <a:solidFill>
                  <a:srgbClr val="FFFFFF"/>
                </a:solidFill>
                <a:latin typeface="Arial Narrow"/>
                <a:cs typeface="Arial Narrow"/>
              </a:rPr>
              <a:t> </a:t>
            </a:r>
            <a:r>
              <a:rPr sz="971" dirty="0">
                <a:solidFill>
                  <a:srgbClr val="FFFFFF"/>
                </a:solidFill>
                <a:latin typeface="Arial Narrow"/>
                <a:cs typeface="Arial Narrow"/>
              </a:rPr>
              <a:t>information</a:t>
            </a:r>
            <a:r>
              <a:rPr sz="971" spc="13" dirty="0">
                <a:solidFill>
                  <a:srgbClr val="FFFFFF"/>
                </a:solidFill>
                <a:latin typeface="Arial Narrow"/>
                <a:cs typeface="Arial Narrow"/>
              </a:rPr>
              <a:t> </a:t>
            </a:r>
            <a:r>
              <a:rPr sz="971" dirty="0">
                <a:solidFill>
                  <a:srgbClr val="FFFFFF"/>
                </a:solidFill>
                <a:latin typeface="Arial Narrow"/>
                <a:cs typeface="Arial Narrow"/>
              </a:rPr>
              <a:t>about</a:t>
            </a:r>
            <a:r>
              <a:rPr sz="971" spc="13" dirty="0">
                <a:solidFill>
                  <a:srgbClr val="FFFFFF"/>
                </a:solidFill>
                <a:latin typeface="Arial Narrow"/>
                <a:cs typeface="Arial Narrow"/>
              </a:rPr>
              <a:t> </a:t>
            </a:r>
            <a:r>
              <a:rPr sz="971" dirty="0">
                <a:solidFill>
                  <a:srgbClr val="FFFFFF"/>
                </a:solidFill>
                <a:latin typeface="Arial Narrow"/>
                <a:cs typeface="Arial Narrow"/>
              </a:rPr>
              <a:t>an</a:t>
            </a:r>
            <a:r>
              <a:rPr sz="971" spc="13" dirty="0">
                <a:solidFill>
                  <a:srgbClr val="FFFFFF"/>
                </a:solidFill>
                <a:latin typeface="Arial Narrow"/>
                <a:cs typeface="Arial Narrow"/>
              </a:rPr>
              <a:t> </a:t>
            </a:r>
            <a:r>
              <a:rPr sz="971" dirty="0">
                <a:solidFill>
                  <a:srgbClr val="FFFFFF"/>
                </a:solidFill>
                <a:latin typeface="Arial Narrow"/>
                <a:cs typeface="Arial Narrow"/>
              </a:rPr>
              <a:t>issue</a:t>
            </a:r>
            <a:r>
              <a:rPr sz="971" spc="13" dirty="0">
                <a:solidFill>
                  <a:srgbClr val="FFFFFF"/>
                </a:solidFill>
                <a:latin typeface="Arial Narrow"/>
                <a:cs typeface="Arial Narrow"/>
              </a:rPr>
              <a:t> </a:t>
            </a:r>
            <a:r>
              <a:rPr sz="971" dirty="0">
                <a:solidFill>
                  <a:srgbClr val="FFFFFF"/>
                </a:solidFill>
                <a:latin typeface="Arial Narrow"/>
                <a:cs typeface="Arial Narrow"/>
              </a:rPr>
              <a:t>or</a:t>
            </a:r>
            <a:r>
              <a:rPr sz="971" spc="13" dirty="0">
                <a:solidFill>
                  <a:srgbClr val="FFFFFF"/>
                </a:solidFill>
                <a:latin typeface="Arial Narrow"/>
                <a:cs typeface="Arial Narrow"/>
              </a:rPr>
              <a:t> </a:t>
            </a:r>
            <a:r>
              <a:rPr sz="971" spc="-22" dirty="0">
                <a:solidFill>
                  <a:srgbClr val="FFFFFF"/>
                </a:solidFill>
                <a:latin typeface="Arial Narrow"/>
                <a:cs typeface="Arial Narrow"/>
              </a:rPr>
              <a:t>to </a:t>
            </a:r>
            <a:r>
              <a:rPr sz="971" dirty="0">
                <a:solidFill>
                  <a:srgbClr val="FFFFFF"/>
                </a:solidFill>
                <a:latin typeface="Arial Narrow"/>
                <a:cs typeface="Arial Narrow"/>
              </a:rPr>
              <a:t>discuss</a:t>
            </a:r>
            <a:r>
              <a:rPr sz="971" spc="-31" dirty="0">
                <a:solidFill>
                  <a:srgbClr val="FFFFFF"/>
                </a:solidFill>
                <a:latin typeface="Arial Narrow"/>
                <a:cs typeface="Arial Narrow"/>
              </a:rPr>
              <a:t> </a:t>
            </a:r>
            <a:r>
              <a:rPr sz="971" dirty="0">
                <a:solidFill>
                  <a:srgbClr val="FFFFFF"/>
                </a:solidFill>
                <a:latin typeface="Arial Narrow"/>
                <a:cs typeface="Arial Narrow"/>
              </a:rPr>
              <a:t>NAMIC’s</a:t>
            </a:r>
            <a:r>
              <a:rPr sz="971" spc="-26" dirty="0">
                <a:solidFill>
                  <a:srgbClr val="FFFFFF"/>
                </a:solidFill>
                <a:latin typeface="Arial Narrow"/>
                <a:cs typeface="Arial Narrow"/>
              </a:rPr>
              <a:t> </a:t>
            </a:r>
            <a:r>
              <a:rPr sz="971" dirty="0">
                <a:solidFill>
                  <a:srgbClr val="FFFFFF"/>
                </a:solidFill>
                <a:latin typeface="Arial Narrow"/>
                <a:cs typeface="Arial Narrow"/>
              </a:rPr>
              <a:t>position,</a:t>
            </a:r>
            <a:r>
              <a:rPr sz="971" spc="-26" dirty="0">
                <a:solidFill>
                  <a:srgbClr val="FFFFFF"/>
                </a:solidFill>
                <a:latin typeface="Arial Narrow"/>
                <a:cs typeface="Arial Narrow"/>
              </a:rPr>
              <a:t> </a:t>
            </a:r>
            <a:r>
              <a:rPr sz="971" dirty="0">
                <a:solidFill>
                  <a:srgbClr val="FFFFFF"/>
                </a:solidFill>
                <a:latin typeface="Arial Narrow"/>
                <a:cs typeface="Arial Narrow"/>
              </a:rPr>
              <a:t>please</a:t>
            </a:r>
            <a:r>
              <a:rPr sz="971" spc="-26" dirty="0">
                <a:solidFill>
                  <a:srgbClr val="FFFFFF"/>
                </a:solidFill>
                <a:latin typeface="Arial Narrow"/>
                <a:cs typeface="Arial Narrow"/>
              </a:rPr>
              <a:t> </a:t>
            </a:r>
            <a:r>
              <a:rPr sz="971" dirty="0">
                <a:solidFill>
                  <a:srgbClr val="FFFFFF"/>
                </a:solidFill>
                <a:latin typeface="Arial Narrow"/>
                <a:cs typeface="Arial Narrow"/>
              </a:rPr>
              <a:t>contact</a:t>
            </a:r>
            <a:r>
              <a:rPr sz="971" spc="-26" dirty="0">
                <a:solidFill>
                  <a:srgbClr val="FFFFFF"/>
                </a:solidFill>
                <a:latin typeface="Arial Narrow"/>
                <a:cs typeface="Arial Narrow"/>
              </a:rPr>
              <a:t> </a:t>
            </a:r>
            <a:r>
              <a:rPr sz="971" spc="-18" dirty="0">
                <a:solidFill>
                  <a:srgbClr val="FFFFFF"/>
                </a:solidFill>
                <a:latin typeface="Arial Narrow"/>
                <a:cs typeface="Arial Narrow"/>
              </a:rPr>
              <a:t>your </a:t>
            </a:r>
            <a:r>
              <a:rPr sz="971" dirty="0">
                <a:solidFill>
                  <a:srgbClr val="FFFFFF"/>
                </a:solidFill>
                <a:latin typeface="Arial Narrow"/>
                <a:cs typeface="Arial Narrow"/>
              </a:rPr>
              <a:t>regional</a:t>
            </a:r>
            <a:r>
              <a:rPr sz="971" spc="-40" dirty="0">
                <a:solidFill>
                  <a:srgbClr val="FFFFFF"/>
                </a:solidFill>
                <a:latin typeface="Arial Narrow"/>
                <a:cs typeface="Arial Narrow"/>
              </a:rPr>
              <a:t> </a:t>
            </a:r>
            <a:r>
              <a:rPr sz="971" dirty="0">
                <a:solidFill>
                  <a:srgbClr val="FFFFFF"/>
                </a:solidFill>
                <a:latin typeface="Arial Narrow"/>
                <a:cs typeface="Arial Narrow"/>
              </a:rPr>
              <a:t>vice</a:t>
            </a:r>
            <a:r>
              <a:rPr sz="971" spc="-40" dirty="0">
                <a:solidFill>
                  <a:srgbClr val="FFFFFF"/>
                </a:solidFill>
                <a:latin typeface="Arial Narrow"/>
                <a:cs typeface="Arial Narrow"/>
              </a:rPr>
              <a:t> </a:t>
            </a:r>
            <a:r>
              <a:rPr sz="971" spc="-9" dirty="0">
                <a:solidFill>
                  <a:srgbClr val="FFFFFF"/>
                </a:solidFill>
                <a:latin typeface="Arial Narrow"/>
                <a:cs typeface="Arial Narrow"/>
              </a:rPr>
              <a:t>president.</a:t>
            </a:r>
            <a:endParaRPr sz="971" dirty="0">
              <a:latin typeface="Arial Narrow"/>
              <a:cs typeface="Arial Narrow"/>
            </a:endParaRPr>
          </a:p>
        </p:txBody>
      </p:sp>
      <p:grpSp>
        <p:nvGrpSpPr>
          <p:cNvPr id="20" name="object 20"/>
          <p:cNvGrpSpPr/>
          <p:nvPr/>
        </p:nvGrpSpPr>
        <p:grpSpPr>
          <a:xfrm>
            <a:off x="4761362" y="897670"/>
            <a:ext cx="5419165" cy="3951754"/>
            <a:chOff x="3516610" y="1017358"/>
            <a:chExt cx="6141720" cy="4478655"/>
          </a:xfrm>
        </p:grpSpPr>
        <p:sp>
          <p:nvSpPr>
            <p:cNvPr id="21" name="object 21"/>
            <p:cNvSpPr/>
            <p:nvPr/>
          </p:nvSpPr>
          <p:spPr>
            <a:xfrm>
              <a:off x="3719093" y="1017358"/>
              <a:ext cx="5939155" cy="3914140"/>
            </a:xfrm>
            <a:custGeom>
              <a:avLst/>
              <a:gdLst/>
              <a:ahLst/>
              <a:cxnLst/>
              <a:rect l="l" t="t" r="r" b="b"/>
              <a:pathLst>
                <a:path w="5939155" h="3914140">
                  <a:moveTo>
                    <a:pt x="5939028" y="0"/>
                  </a:moveTo>
                  <a:lnTo>
                    <a:pt x="0" y="0"/>
                  </a:lnTo>
                  <a:lnTo>
                    <a:pt x="0" y="3913632"/>
                  </a:lnTo>
                  <a:lnTo>
                    <a:pt x="5939028" y="3913632"/>
                  </a:lnTo>
                  <a:lnTo>
                    <a:pt x="5939028" y="0"/>
                  </a:lnTo>
                  <a:close/>
                </a:path>
              </a:pathLst>
            </a:custGeom>
            <a:solidFill>
              <a:srgbClr val="231F20">
                <a:alpha val="19999"/>
              </a:srgbClr>
            </a:solidFill>
          </p:spPr>
          <p:txBody>
            <a:bodyPr wrap="square" lIns="0" tIns="0" rIns="0" bIns="0" rtlCol="0"/>
            <a:lstStyle/>
            <a:p>
              <a:endParaRPr sz="1588"/>
            </a:p>
          </p:txBody>
        </p:sp>
        <p:pic>
          <p:nvPicPr>
            <p:cNvPr id="22" name="object 22"/>
            <p:cNvPicPr/>
            <p:nvPr/>
          </p:nvPicPr>
          <p:blipFill>
            <a:blip r:embed="rId6" cstate="email">
              <a:extLst>
                <a:ext uri="{28A0092B-C50C-407E-A947-70E740481C1C}">
                  <a14:useLocalDpi xmlns:a14="http://schemas.microsoft.com/office/drawing/2010/main"/>
                </a:ext>
              </a:extLst>
            </a:blip>
            <a:stretch>
              <a:fillRect/>
            </a:stretch>
          </p:blipFill>
          <p:spPr>
            <a:xfrm>
              <a:off x="3747231" y="1045931"/>
              <a:ext cx="5787452" cy="3719513"/>
            </a:xfrm>
            <a:prstGeom prst="rect">
              <a:avLst/>
            </a:prstGeom>
          </p:spPr>
        </p:pic>
        <p:sp>
          <p:nvSpPr>
            <p:cNvPr id="23" name="object 23"/>
            <p:cNvSpPr/>
            <p:nvPr/>
          </p:nvSpPr>
          <p:spPr>
            <a:xfrm>
              <a:off x="4707811" y="4783534"/>
              <a:ext cx="81915" cy="20955"/>
            </a:xfrm>
            <a:custGeom>
              <a:avLst/>
              <a:gdLst/>
              <a:ahLst/>
              <a:cxnLst/>
              <a:rect l="l" t="t" r="r" b="b"/>
              <a:pathLst>
                <a:path w="81914" h="20954">
                  <a:moveTo>
                    <a:pt x="50927" y="0"/>
                  </a:moveTo>
                  <a:lnTo>
                    <a:pt x="0" y="0"/>
                  </a:lnTo>
                  <a:lnTo>
                    <a:pt x="81483" y="20383"/>
                  </a:lnTo>
                  <a:lnTo>
                    <a:pt x="71297" y="10198"/>
                  </a:lnTo>
                  <a:lnTo>
                    <a:pt x="50927" y="0"/>
                  </a:lnTo>
                  <a:close/>
                </a:path>
              </a:pathLst>
            </a:custGeom>
            <a:solidFill>
              <a:srgbClr val="BB1042"/>
            </a:solidFill>
          </p:spPr>
          <p:txBody>
            <a:bodyPr wrap="square" lIns="0" tIns="0" rIns="0" bIns="0" rtlCol="0"/>
            <a:lstStyle/>
            <a:p>
              <a:endParaRPr sz="1588"/>
            </a:p>
          </p:txBody>
        </p:sp>
        <p:sp>
          <p:nvSpPr>
            <p:cNvPr id="24" name="object 24"/>
            <p:cNvSpPr/>
            <p:nvPr/>
          </p:nvSpPr>
          <p:spPr>
            <a:xfrm>
              <a:off x="4707811" y="4783534"/>
              <a:ext cx="81915" cy="20955"/>
            </a:xfrm>
            <a:custGeom>
              <a:avLst/>
              <a:gdLst/>
              <a:ahLst/>
              <a:cxnLst/>
              <a:rect l="l" t="t" r="r" b="b"/>
              <a:pathLst>
                <a:path w="81914" h="20954">
                  <a:moveTo>
                    <a:pt x="0" y="0"/>
                  </a:moveTo>
                  <a:lnTo>
                    <a:pt x="81483" y="20383"/>
                  </a:lnTo>
                  <a:lnTo>
                    <a:pt x="71297" y="10198"/>
                  </a:lnTo>
                  <a:lnTo>
                    <a:pt x="50927" y="0"/>
                  </a:lnTo>
                  <a:lnTo>
                    <a:pt x="0" y="0"/>
                  </a:lnTo>
                  <a:close/>
                </a:path>
              </a:pathLst>
            </a:custGeom>
            <a:ln w="6527">
              <a:solidFill>
                <a:srgbClr val="FFFFFF"/>
              </a:solidFill>
            </a:ln>
          </p:spPr>
          <p:txBody>
            <a:bodyPr wrap="square" lIns="0" tIns="0" rIns="0" bIns="0" rtlCol="0"/>
            <a:lstStyle/>
            <a:p>
              <a:endParaRPr sz="1588"/>
            </a:p>
          </p:txBody>
        </p:sp>
        <p:sp>
          <p:nvSpPr>
            <p:cNvPr id="25" name="object 25"/>
            <p:cNvSpPr/>
            <p:nvPr/>
          </p:nvSpPr>
          <p:spPr>
            <a:xfrm>
              <a:off x="4622939" y="4769981"/>
              <a:ext cx="24130" cy="13970"/>
            </a:xfrm>
            <a:custGeom>
              <a:avLst/>
              <a:gdLst/>
              <a:ahLst/>
              <a:cxnLst/>
              <a:rect l="l" t="t" r="r" b="b"/>
              <a:pathLst>
                <a:path w="24129" h="13970">
                  <a:moveTo>
                    <a:pt x="10172" y="0"/>
                  </a:moveTo>
                  <a:lnTo>
                    <a:pt x="0" y="0"/>
                  </a:lnTo>
                  <a:lnTo>
                    <a:pt x="10172" y="10159"/>
                  </a:lnTo>
                  <a:lnTo>
                    <a:pt x="23774" y="13550"/>
                  </a:lnTo>
                  <a:lnTo>
                    <a:pt x="10172" y="0"/>
                  </a:lnTo>
                  <a:close/>
                </a:path>
              </a:pathLst>
            </a:custGeom>
            <a:solidFill>
              <a:srgbClr val="BB1042"/>
            </a:solidFill>
          </p:spPr>
          <p:txBody>
            <a:bodyPr wrap="square" lIns="0" tIns="0" rIns="0" bIns="0" rtlCol="0"/>
            <a:lstStyle/>
            <a:p>
              <a:endParaRPr sz="1588"/>
            </a:p>
          </p:txBody>
        </p:sp>
        <p:sp>
          <p:nvSpPr>
            <p:cNvPr id="26" name="object 26"/>
            <p:cNvSpPr/>
            <p:nvPr/>
          </p:nvSpPr>
          <p:spPr>
            <a:xfrm>
              <a:off x="4622939" y="4769981"/>
              <a:ext cx="24130" cy="13970"/>
            </a:xfrm>
            <a:custGeom>
              <a:avLst/>
              <a:gdLst/>
              <a:ahLst/>
              <a:cxnLst/>
              <a:rect l="l" t="t" r="r" b="b"/>
              <a:pathLst>
                <a:path w="24129" h="13970">
                  <a:moveTo>
                    <a:pt x="0" y="0"/>
                  </a:moveTo>
                  <a:lnTo>
                    <a:pt x="10172" y="10159"/>
                  </a:lnTo>
                  <a:lnTo>
                    <a:pt x="23774" y="13550"/>
                  </a:lnTo>
                  <a:lnTo>
                    <a:pt x="10172" y="0"/>
                  </a:lnTo>
                  <a:lnTo>
                    <a:pt x="0" y="0"/>
                  </a:lnTo>
                  <a:close/>
                </a:path>
              </a:pathLst>
            </a:custGeom>
            <a:ln w="6527">
              <a:solidFill>
                <a:srgbClr val="FFFFFF"/>
              </a:solidFill>
            </a:ln>
          </p:spPr>
          <p:txBody>
            <a:bodyPr wrap="square" lIns="0" tIns="0" rIns="0" bIns="0" rtlCol="0"/>
            <a:lstStyle/>
            <a:p>
              <a:endParaRPr sz="1588"/>
            </a:p>
          </p:txBody>
        </p:sp>
        <p:sp>
          <p:nvSpPr>
            <p:cNvPr id="27" name="object 27"/>
            <p:cNvSpPr/>
            <p:nvPr/>
          </p:nvSpPr>
          <p:spPr>
            <a:xfrm>
              <a:off x="4653494" y="4780156"/>
              <a:ext cx="34290" cy="13970"/>
            </a:xfrm>
            <a:custGeom>
              <a:avLst/>
              <a:gdLst/>
              <a:ahLst/>
              <a:cxnLst/>
              <a:rect l="l" t="t" r="r" b="b"/>
              <a:pathLst>
                <a:path w="34289" h="13970">
                  <a:moveTo>
                    <a:pt x="0" y="0"/>
                  </a:moveTo>
                  <a:lnTo>
                    <a:pt x="3390" y="13576"/>
                  </a:lnTo>
                  <a:lnTo>
                    <a:pt x="33947" y="13576"/>
                  </a:lnTo>
                  <a:lnTo>
                    <a:pt x="23761" y="3378"/>
                  </a:lnTo>
                  <a:lnTo>
                    <a:pt x="0" y="0"/>
                  </a:lnTo>
                  <a:close/>
                </a:path>
              </a:pathLst>
            </a:custGeom>
            <a:solidFill>
              <a:srgbClr val="BB1042"/>
            </a:solidFill>
          </p:spPr>
          <p:txBody>
            <a:bodyPr wrap="square" lIns="0" tIns="0" rIns="0" bIns="0" rtlCol="0"/>
            <a:lstStyle/>
            <a:p>
              <a:endParaRPr sz="1588"/>
            </a:p>
          </p:txBody>
        </p:sp>
        <p:sp>
          <p:nvSpPr>
            <p:cNvPr id="28" name="object 28"/>
            <p:cNvSpPr/>
            <p:nvPr/>
          </p:nvSpPr>
          <p:spPr>
            <a:xfrm>
              <a:off x="4653494" y="4780156"/>
              <a:ext cx="34290" cy="13970"/>
            </a:xfrm>
            <a:custGeom>
              <a:avLst/>
              <a:gdLst/>
              <a:ahLst/>
              <a:cxnLst/>
              <a:rect l="l" t="t" r="r" b="b"/>
              <a:pathLst>
                <a:path w="34289" h="13970">
                  <a:moveTo>
                    <a:pt x="0" y="0"/>
                  </a:moveTo>
                  <a:lnTo>
                    <a:pt x="3390" y="13576"/>
                  </a:lnTo>
                  <a:lnTo>
                    <a:pt x="33947" y="13576"/>
                  </a:lnTo>
                  <a:lnTo>
                    <a:pt x="23761" y="3378"/>
                  </a:lnTo>
                  <a:lnTo>
                    <a:pt x="0" y="0"/>
                  </a:lnTo>
                  <a:close/>
                </a:path>
              </a:pathLst>
            </a:custGeom>
            <a:ln w="6527">
              <a:solidFill>
                <a:srgbClr val="FFFFFF"/>
              </a:solidFill>
            </a:ln>
          </p:spPr>
          <p:txBody>
            <a:bodyPr wrap="square" lIns="0" tIns="0" rIns="0" bIns="0" rtlCol="0"/>
            <a:lstStyle/>
            <a:p>
              <a:endParaRPr sz="1588"/>
            </a:p>
          </p:txBody>
        </p:sp>
        <p:sp>
          <p:nvSpPr>
            <p:cNvPr id="29" name="object 29"/>
            <p:cNvSpPr/>
            <p:nvPr/>
          </p:nvSpPr>
          <p:spPr>
            <a:xfrm>
              <a:off x="3783915" y="4901380"/>
              <a:ext cx="2803525" cy="563245"/>
            </a:xfrm>
            <a:custGeom>
              <a:avLst/>
              <a:gdLst/>
              <a:ahLst/>
              <a:cxnLst/>
              <a:rect l="l" t="t" r="r" b="b"/>
              <a:pathLst>
                <a:path w="2803525" h="563245">
                  <a:moveTo>
                    <a:pt x="136448" y="0"/>
                  </a:moveTo>
                  <a:lnTo>
                    <a:pt x="93319" y="6955"/>
                  </a:lnTo>
                  <a:lnTo>
                    <a:pt x="55862" y="26325"/>
                  </a:lnTo>
                  <a:lnTo>
                    <a:pt x="26325" y="55862"/>
                  </a:lnTo>
                  <a:lnTo>
                    <a:pt x="6955" y="93319"/>
                  </a:lnTo>
                  <a:lnTo>
                    <a:pt x="0" y="136448"/>
                  </a:lnTo>
                  <a:lnTo>
                    <a:pt x="0" y="426402"/>
                  </a:lnTo>
                  <a:lnTo>
                    <a:pt x="6955" y="469532"/>
                  </a:lnTo>
                  <a:lnTo>
                    <a:pt x="26325" y="506988"/>
                  </a:lnTo>
                  <a:lnTo>
                    <a:pt x="55862" y="536525"/>
                  </a:lnTo>
                  <a:lnTo>
                    <a:pt x="93319" y="555895"/>
                  </a:lnTo>
                  <a:lnTo>
                    <a:pt x="136448" y="562851"/>
                  </a:lnTo>
                  <a:lnTo>
                    <a:pt x="2666453" y="562851"/>
                  </a:lnTo>
                  <a:lnTo>
                    <a:pt x="2709583" y="555895"/>
                  </a:lnTo>
                  <a:lnTo>
                    <a:pt x="2747040" y="536525"/>
                  </a:lnTo>
                  <a:lnTo>
                    <a:pt x="2776576" y="506988"/>
                  </a:lnTo>
                  <a:lnTo>
                    <a:pt x="2795946" y="469532"/>
                  </a:lnTo>
                  <a:lnTo>
                    <a:pt x="2802902" y="426402"/>
                  </a:lnTo>
                  <a:lnTo>
                    <a:pt x="2802902" y="136448"/>
                  </a:lnTo>
                  <a:lnTo>
                    <a:pt x="2795946" y="93319"/>
                  </a:lnTo>
                  <a:lnTo>
                    <a:pt x="2776576" y="55862"/>
                  </a:lnTo>
                  <a:lnTo>
                    <a:pt x="2747040" y="26325"/>
                  </a:lnTo>
                  <a:lnTo>
                    <a:pt x="2709583" y="6955"/>
                  </a:lnTo>
                  <a:lnTo>
                    <a:pt x="2666453" y="0"/>
                  </a:lnTo>
                  <a:lnTo>
                    <a:pt x="136448" y="0"/>
                  </a:lnTo>
                  <a:close/>
                </a:path>
              </a:pathLst>
            </a:custGeom>
            <a:ln w="11366">
              <a:solidFill>
                <a:srgbClr val="006F51"/>
              </a:solidFill>
            </a:ln>
          </p:spPr>
          <p:txBody>
            <a:bodyPr wrap="square" lIns="0" tIns="0" rIns="0" bIns="0" rtlCol="0"/>
            <a:lstStyle/>
            <a:p>
              <a:endParaRPr sz="1588"/>
            </a:p>
          </p:txBody>
        </p:sp>
        <p:pic>
          <p:nvPicPr>
            <p:cNvPr id="30" name="object 30"/>
            <p:cNvPicPr/>
            <p:nvPr/>
          </p:nvPicPr>
          <p:blipFill>
            <a:blip r:embed="rId7" cstate="email">
              <a:extLst>
                <a:ext uri="{28A0092B-C50C-407E-A947-70E740481C1C}">
                  <a14:useLocalDpi xmlns:a14="http://schemas.microsoft.com/office/drawing/2010/main"/>
                </a:ext>
              </a:extLst>
            </a:blip>
            <a:stretch>
              <a:fillRect/>
            </a:stretch>
          </p:blipFill>
          <p:spPr>
            <a:xfrm>
              <a:off x="3533755" y="4887164"/>
              <a:ext cx="591286" cy="591286"/>
            </a:xfrm>
            <a:prstGeom prst="rect">
              <a:avLst/>
            </a:prstGeom>
          </p:spPr>
        </p:pic>
        <p:sp>
          <p:nvSpPr>
            <p:cNvPr id="31" name="object 31"/>
            <p:cNvSpPr/>
            <p:nvPr/>
          </p:nvSpPr>
          <p:spPr>
            <a:xfrm>
              <a:off x="3533755" y="4887164"/>
              <a:ext cx="591820" cy="591820"/>
            </a:xfrm>
            <a:custGeom>
              <a:avLst/>
              <a:gdLst/>
              <a:ahLst/>
              <a:cxnLst/>
              <a:rect l="l" t="t" r="r" b="b"/>
              <a:pathLst>
                <a:path w="591820" h="591820">
                  <a:moveTo>
                    <a:pt x="0" y="295643"/>
                  </a:moveTo>
                  <a:lnTo>
                    <a:pt x="3869" y="343599"/>
                  </a:lnTo>
                  <a:lnTo>
                    <a:pt x="15071" y="389091"/>
                  </a:lnTo>
                  <a:lnTo>
                    <a:pt x="32998" y="431510"/>
                  </a:lnTo>
                  <a:lnTo>
                    <a:pt x="57040" y="470248"/>
                  </a:lnTo>
                  <a:lnTo>
                    <a:pt x="86590" y="504696"/>
                  </a:lnTo>
                  <a:lnTo>
                    <a:pt x="121038" y="534245"/>
                  </a:lnTo>
                  <a:lnTo>
                    <a:pt x="159776" y="558288"/>
                  </a:lnTo>
                  <a:lnTo>
                    <a:pt x="202195" y="576214"/>
                  </a:lnTo>
                  <a:lnTo>
                    <a:pt x="247687" y="587417"/>
                  </a:lnTo>
                  <a:lnTo>
                    <a:pt x="295643" y="591286"/>
                  </a:lnTo>
                  <a:lnTo>
                    <a:pt x="343596" y="587417"/>
                  </a:lnTo>
                  <a:lnTo>
                    <a:pt x="389086" y="576214"/>
                  </a:lnTo>
                  <a:lnTo>
                    <a:pt x="431504" y="558288"/>
                  </a:lnTo>
                  <a:lnTo>
                    <a:pt x="470242" y="534245"/>
                  </a:lnTo>
                  <a:lnTo>
                    <a:pt x="504691" y="504696"/>
                  </a:lnTo>
                  <a:lnTo>
                    <a:pt x="534242" y="470248"/>
                  </a:lnTo>
                  <a:lnTo>
                    <a:pt x="558285" y="431510"/>
                  </a:lnTo>
                  <a:lnTo>
                    <a:pt x="576213" y="389091"/>
                  </a:lnTo>
                  <a:lnTo>
                    <a:pt x="587416" y="343599"/>
                  </a:lnTo>
                  <a:lnTo>
                    <a:pt x="591286" y="295643"/>
                  </a:lnTo>
                  <a:lnTo>
                    <a:pt x="587416" y="247687"/>
                  </a:lnTo>
                  <a:lnTo>
                    <a:pt x="576213" y="202195"/>
                  </a:lnTo>
                  <a:lnTo>
                    <a:pt x="558285" y="159776"/>
                  </a:lnTo>
                  <a:lnTo>
                    <a:pt x="534242" y="121038"/>
                  </a:lnTo>
                  <a:lnTo>
                    <a:pt x="504691" y="86590"/>
                  </a:lnTo>
                  <a:lnTo>
                    <a:pt x="470242" y="57040"/>
                  </a:lnTo>
                  <a:lnTo>
                    <a:pt x="431504" y="32998"/>
                  </a:lnTo>
                  <a:lnTo>
                    <a:pt x="389086" y="15071"/>
                  </a:lnTo>
                  <a:lnTo>
                    <a:pt x="343596" y="3869"/>
                  </a:lnTo>
                  <a:lnTo>
                    <a:pt x="295643" y="0"/>
                  </a:lnTo>
                  <a:lnTo>
                    <a:pt x="247687" y="3869"/>
                  </a:lnTo>
                  <a:lnTo>
                    <a:pt x="202195" y="15071"/>
                  </a:lnTo>
                  <a:lnTo>
                    <a:pt x="159776" y="32998"/>
                  </a:lnTo>
                  <a:lnTo>
                    <a:pt x="121038" y="57040"/>
                  </a:lnTo>
                  <a:lnTo>
                    <a:pt x="86590" y="86590"/>
                  </a:lnTo>
                  <a:lnTo>
                    <a:pt x="57040" y="121038"/>
                  </a:lnTo>
                  <a:lnTo>
                    <a:pt x="32998" y="159776"/>
                  </a:lnTo>
                  <a:lnTo>
                    <a:pt x="15071" y="202195"/>
                  </a:lnTo>
                  <a:lnTo>
                    <a:pt x="3869" y="247687"/>
                  </a:lnTo>
                  <a:lnTo>
                    <a:pt x="0" y="295643"/>
                  </a:lnTo>
                  <a:close/>
                </a:path>
              </a:pathLst>
            </a:custGeom>
            <a:ln w="34112">
              <a:solidFill>
                <a:srgbClr val="006F51"/>
              </a:solidFill>
            </a:ln>
          </p:spPr>
          <p:txBody>
            <a:bodyPr wrap="square" lIns="0" tIns="0" rIns="0" bIns="0" rtlCol="0"/>
            <a:lstStyle/>
            <a:p>
              <a:endParaRPr sz="1588"/>
            </a:p>
          </p:txBody>
        </p:sp>
      </p:grpSp>
      <p:sp>
        <p:nvSpPr>
          <p:cNvPr id="32" name="object 32"/>
          <p:cNvSpPr/>
          <p:nvPr/>
        </p:nvSpPr>
        <p:spPr>
          <a:xfrm>
            <a:off x="4991617" y="5531318"/>
            <a:ext cx="2473699" cy="496981"/>
          </a:xfrm>
          <a:custGeom>
            <a:avLst/>
            <a:gdLst/>
            <a:ahLst/>
            <a:cxnLst/>
            <a:rect l="l" t="t" r="r" b="b"/>
            <a:pathLst>
              <a:path w="2803525" h="563245">
                <a:moveTo>
                  <a:pt x="136448" y="0"/>
                </a:moveTo>
                <a:lnTo>
                  <a:pt x="93319" y="6955"/>
                </a:lnTo>
                <a:lnTo>
                  <a:pt x="55862" y="26325"/>
                </a:lnTo>
                <a:lnTo>
                  <a:pt x="26325" y="55862"/>
                </a:lnTo>
                <a:lnTo>
                  <a:pt x="6955" y="93319"/>
                </a:lnTo>
                <a:lnTo>
                  <a:pt x="0" y="136448"/>
                </a:lnTo>
                <a:lnTo>
                  <a:pt x="0" y="426402"/>
                </a:lnTo>
                <a:lnTo>
                  <a:pt x="6955" y="469532"/>
                </a:lnTo>
                <a:lnTo>
                  <a:pt x="26325" y="506988"/>
                </a:lnTo>
                <a:lnTo>
                  <a:pt x="55862" y="536525"/>
                </a:lnTo>
                <a:lnTo>
                  <a:pt x="93319" y="555895"/>
                </a:lnTo>
                <a:lnTo>
                  <a:pt x="136448" y="562851"/>
                </a:lnTo>
                <a:lnTo>
                  <a:pt x="2666453" y="562851"/>
                </a:lnTo>
                <a:lnTo>
                  <a:pt x="2709583" y="555895"/>
                </a:lnTo>
                <a:lnTo>
                  <a:pt x="2747040" y="536525"/>
                </a:lnTo>
                <a:lnTo>
                  <a:pt x="2776576" y="506988"/>
                </a:lnTo>
                <a:lnTo>
                  <a:pt x="2795946" y="469532"/>
                </a:lnTo>
                <a:lnTo>
                  <a:pt x="2802902" y="426402"/>
                </a:lnTo>
                <a:lnTo>
                  <a:pt x="2802902" y="136448"/>
                </a:lnTo>
                <a:lnTo>
                  <a:pt x="2795946" y="93319"/>
                </a:lnTo>
                <a:lnTo>
                  <a:pt x="2776576" y="55862"/>
                </a:lnTo>
                <a:lnTo>
                  <a:pt x="2747040" y="26325"/>
                </a:lnTo>
                <a:lnTo>
                  <a:pt x="2709583" y="6955"/>
                </a:lnTo>
                <a:lnTo>
                  <a:pt x="2666453" y="0"/>
                </a:lnTo>
                <a:lnTo>
                  <a:pt x="136448" y="0"/>
                </a:lnTo>
                <a:close/>
              </a:path>
            </a:pathLst>
          </a:custGeom>
          <a:ln w="11366">
            <a:solidFill>
              <a:srgbClr val="663695"/>
            </a:solidFill>
          </a:ln>
        </p:spPr>
        <p:txBody>
          <a:bodyPr wrap="square" lIns="0" tIns="0" rIns="0" bIns="0" rtlCol="0"/>
          <a:lstStyle/>
          <a:p>
            <a:endParaRPr sz="1588"/>
          </a:p>
        </p:txBody>
      </p:sp>
      <p:sp>
        <p:nvSpPr>
          <p:cNvPr id="33" name="object 33"/>
          <p:cNvSpPr txBox="1"/>
          <p:nvPr/>
        </p:nvSpPr>
        <p:spPr>
          <a:xfrm>
            <a:off x="5337374" y="5578462"/>
            <a:ext cx="1514475" cy="387878"/>
          </a:xfrm>
          <a:prstGeom prst="rect">
            <a:avLst/>
          </a:prstGeom>
        </p:spPr>
        <p:txBody>
          <a:bodyPr vert="horz" wrap="square" lIns="0" tIns="15128" rIns="0" bIns="0" rtlCol="0">
            <a:spAutoFit/>
          </a:bodyPr>
          <a:lstStyle/>
          <a:p>
            <a:pPr marL="11206">
              <a:spcBef>
                <a:spcPts val="119"/>
              </a:spcBef>
            </a:pPr>
            <a:r>
              <a:rPr sz="838" dirty="0">
                <a:solidFill>
                  <a:srgbClr val="663695"/>
                </a:solidFill>
                <a:latin typeface="Arial Narrow"/>
                <a:cs typeface="Arial Narrow"/>
              </a:rPr>
              <a:t>CAITLIN</a:t>
            </a:r>
            <a:r>
              <a:rPr sz="838" spc="202" dirty="0">
                <a:solidFill>
                  <a:srgbClr val="663695"/>
                </a:solidFill>
                <a:latin typeface="Arial Narrow"/>
                <a:cs typeface="Arial Narrow"/>
              </a:rPr>
              <a:t> </a:t>
            </a:r>
            <a:r>
              <a:rPr sz="838" spc="-9" dirty="0">
                <a:solidFill>
                  <a:srgbClr val="663695"/>
                </a:solidFill>
                <a:latin typeface="Arial Narrow"/>
                <a:cs typeface="Arial Narrow"/>
              </a:rPr>
              <a:t>MURRAY</a:t>
            </a:r>
            <a:endParaRPr sz="838">
              <a:latin typeface="Arial Narrow"/>
              <a:cs typeface="Arial Narrow"/>
            </a:endParaRPr>
          </a:p>
          <a:p>
            <a:pPr marL="11206" marR="4483">
              <a:lnSpc>
                <a:spcPts val="865"/>
              </a:lnSpc>
              <a:spcBef>
                <a:spcPts val="88"/>
              </a:spcBef>
            </a:pPr>
            <a:r>
              <a:rPr sz="750" spc="-9" dirty="0">
                <a:solidFill>
                  <a:srgbClr val="663695"/>
                </a:solidFill>
                <a:latin typeface="Arial Narrow"/>
                <a:cs typeface="Arial Narrow"/>
              </a:rPr>
              <a:t>Senior</a:t>
            </a:r>
            <a:r>
              <a:rPr sz="750" spc="-4" dirty="0">
                <a:solidFill>
                  <a:srgbClr val="663695"/>
                </a:solidFill>
                <a:latin typeface="Arial Narrow"/>
                <a:cs typeface="Arial Narrow"/>
              </a:rPr>
              <a:t> </a:t>
            </a:r>
            <a:r>
              <a:rPr sz="750" spc="-9" dirty="0">
                <a:solidFill>
                  <a:srgbClr val="663695"/>
                </a:solidFill>
                <a:latin typeface="Arial Narrow"/>
                <a:cs typeface="Arial Narrow"/>
              </a:rPr>
              <a:t>Regional</a:t>
            </a:r>
            <a:r>
              <a:rPr sz="750" dirty="0">
                <a:solidFill>
                  <a:srgbClr val="663695"/>
                </a:solidFill>
                <a:latin typeface="Arial Narrow"/>
                <a:cs typeface="Arial Narrow"/>
              </a:rPr>
              <a:t> </a:t>
            </a:r>
            <a:r>
              <a:rPr sz="750" spc="-9" dirty="0">
                <a:solidFill>
                  <a:srgbClr val="663695"/>
                </a:solidFill>
                <a:latin typeface="Arial Narrow"/>
                <a:cs typeface="Arial Narrow"/>
              </a:rPr>
              <a:t>Vice</a:t>
            </a:r>
            <a:r>
              <a:rPr sz="750" spc="-4" dirty="0">
                <a:solidFill>
                  <a:srgbClr val="663695"/>
                </a:solidFill>
                <a:latin typeface="Arial Narrow"/>
                <a:cs typeface="Arial Narrow"/>
              </a:rPr>
              <a:t> </a:t>
            </a:r>
            <a:r>
              <a:rPr sz="750" spc="-9" dirty="0">
                <a:solidFill>
                  <a:srgbClr val="663695"/>
                </a:solidFill>
                <a:latin typeface="Arial Narrow"/>
                <a:cs typeface="Arial Narrow"/>
              </a:rPr>
              <a:t>President</a:t>
            </a:r>
            <a:r>
              <a:rPr sz="750" dirty="0">
                <a:solidFill>
                  <a:srgbClr val="663695"/>
                </a:solidFill>
                <a:latin typeface="Arial Narrow"/>
                <a:cs typeface="Arial Narrow"/>
              </a:rPr>
              <a:t> –</a:t>
            </a:r>
            <a:r>
              <a:rPr sz="750" spc="-4" dirty="0">
                <a:solidFill>
                  <a:srgbClr val="663695"/>
                </a:solidFill>
                <a:latin typeface="Arial Narrow"/>
                <a:cs typeface="Arial Narrow"/>
              </a:rPr>
              <a:t> </a:t>
            </a:r>
            <a:r>
              <a:rPr sz="750" spc="-9" dirty="0">
                <a:solidFill>
                  <a:srgbClr val="663695"/>
                </a:solidFill>
                <a:latin typeface="Arial Narrow"/>
                <a:cs typeface="Arial Narrow"/>
              </a:rPr>
              <a:t>Southeast</a:t>
            </a:r>
            <a:r>
              <a:rPr sz="750" spc="441" dirty="0">
                <a:solidFill>
                  <a:srgbClr val="663695"/>
                </a:solidFill>
                <a:latin typeface="Arial Narrow"/>
                <a:cs typeface="Arial Narrow"/>
              </a:rPr>
              <a:t> </a:t>
            </a:r>
            <a:r>
              <a:rPr sz="750" spc="-9" dirty="0">
                <a:solidFill>
                  <a:srgbClr val="663695"/>
                </a:solidFill>
                <a:latin typeface="Arial Narrow"/>
                <a:cs typeface="Arial Narrow"/>
                <a:hlinkClick r:id="rId8"/>
              </a:rPr>
              <a:t>cmurray@namic.org</a:t>
            </a:r>
            <a:endParaRPr sz="750">
              <a:latin typeface="Arial Narrow"/>
              <a:cs typeface="Arial Narrow"/>
            </a:endParaRPr>
          </a:p>
        </p:txBody>
      </p:sp>
      <p:grpSp>
        <p:nvGrpSpPr>
          <p:cNvPr id="34" name="object 34"/>
          <p:cNvGrpSpPr/>
          <p:nvPr/>
        </p:nvGrpSpPr>
        <p:grpSpPr>
          <a:xfrm>
            <a:off x="4755839" y="5503724"/>
            <a:ext cx="2586878" cy="551890"/>
            <a:chOff x="3510349" y="6237552"/>
            <a:chExt cx="2931795" cy="625475"/>
          </a:xfrm>
        </p:grpSpPr>
        <p:pic>
          <p:nvPicPr>
            <p:cNvPr id="35" name="object 35"/>
            <p:cNvPicPr/>
            <p:nvPr/>
          </p:nvPicPr>
          <p:blipFill>
            <a:blip r:embed="rId9" cstate="email">
              <a:extLst>
                <a:ext uri="{28A0092B-C50C-407E-A947-70E740481C1C}">
                  <a14:useLocalDpi xmlns:a14="http://schemas.microsoft.com/office/drawing/2010/main"/>
                </a:ext>
              </a:extLst>
            </a:blip>
            <a:stretch>
              <a:fillRect/>
            </a:stretch>
          </p:blipFill>
          <p:spPr>
            <a:xfrm>
              <a:off x="3527399" y="6254609"/>
              <a:ext cx="591292" cy="591287"/>
            </a:xfrm>
            <a:prstGeom prst="rect">
              <a:avLst/>
            </a:prstGeom>
          </p:spPr>
        </p:pic>
        <p:sp>
          <p:nvSpPr>
            <p:cNvPr id="36" name="object 36"/>
            <p:cNvSpPr/>
            <p:nvPr/>
          </p:nvSpPr>
          <p:spPr>
            <a:xfrm>
              <a:off x="3527405" y="6254609"/>
              <a:ext cx="591820" cy="591820"/>
            </a:xfrm>
            <a:custGeom>
              <a:avLst/>
              <a:gdLst/>
              <a:ahLst/>
              <a:cxnLst/>
              <a:rect l="l" t="t" r="r" b="b"/>
              <a:pathLst>
                <a:path w="591820" h="591820">
                  <a:moveTo>
                    <a:pt x="0" y="295643"/>
                  </a:moveTo>
                  <a:lnTo>
                    <a:pt x="3869" y="343599"/>
                  </a:lnTo>
                  <a:lnTo>
                    <a:pt x="15071" y="389091"/>
                  </a:lnTo>
                  <a:lnTo>
                    <a:pt x="32998" y="431510"/>
                  </a:lnTo>
                  <a:lnTo>
                    <a:pt x="57040" y="470248"/>
                  </a:lnTo>
                  <a:lnTo>
                    <a:pt x="86590" y="504696"/>
                  </a:lnTo>
                  <a:lnTo>
                    <a:pt x="121038" y="534245"/>
                  </a:lnTo>
                  <a:lnTo>
                    <a:pt x="159776" y="558288"/>
                  </a:lnTo>
                  <a:lnTo>
                    <a:pt x="202195" y="576214"/>
                  </a:lnTo>
                  <a:lnTo>
                    <a:pt x="247687" y="587417"/>
                  </a:lnTo>
                  <a:lnTo>
                    <a:pt x="295643" y="591286"/>
                  </a:lnTo>
                  <a:lnTo>
                    <a:pt x="343596" y="587417"/>
                  </a:lnTo>
                  <a:lnTo>
                    <a:pt x="389086" y="576214"/>
                  </a:lnTo>
                  <a:lnTo>
                    <a:pt x="431504" y="558288"/>
                  </a:lnTo>
                  <a:lnTo>
                    <a:pt x="470242" y="534245"/>
                  </a:lnTo>
                  <a:lnTo>
                    <a:pt x="504691" y="504696"/>
                  </a:lnTo>
                  <a:lnTo>
                    <a:pt x="534242" y="470248"/>
                  </a:lnTo>
                  <a:lnTo>
                    <a:pt x="558285" y="431510"/>
                  </a:lnTo>
                  <a:lnTo>
                    <a:pt x="576213" y="389091"/>
                  </a:lnTo>
                  <a:lnTo>
                    <a:pt x="587416" y="343599"/>
                  </a:lnTo>
                  <a:lnTo>
                    <a:pt x="591286" y="295643"/>
                  </a:lnTo>
                  <a:lnTo>
                    <a:pt x="587416" y="247687"/>
                  </a:lnTo>
                  <a:lnTo>
                    <a:pt x="576213" y="202195"/>
                  </a:lnTo>
                  <a:lnTo>
                    <a:pt x="558285" y="159776"/>
                  </a:lnTo>
                  <a:lnTo>
                    <a:pt x="534242" y="121038"/>
                  </a:lnTo>
                  <a:lnTo>
                    <a:pt x="504691" y="86590"/>
                  </a:lnTo>
                  <a:lnTo>
                    <a:pt x="470242" y="57040"/>
                  </a:lnTo>
                  <a:lnTo>
                    <a:pt x="431504" y="32998"/>
                  </a:lnTo>
                  <a:lnTo>
                    <a:pt x="389086" y="15071"/>
                  </a:lnTo>
                  <a:lnTo>
                    <a:pt x="343596" y="3869"/>
                  </a:lnTo>
                  <a:lnTo>
                    <a:pt x="295643" y="0"/>
                  </a:lnTo>
                  <a:lnTo>
                    <a:pt x="247687" y="3869"/>
                  </a:lnTo>
                  <a:lnTo>
                    <a:pt x="202195" y="15071"/>
                  </a:lnTo>
                  <a:lnTo>
                    <a:pt x="159776" y="32998"/>
                  </a:lnTo>
                  <a:lnTo>
                    <a:pt x="121038" y="57040"/>
                  </a:lnTo>
                  <a:lnTo>
                    <a:pt x="86590" y="86590"/>
                  </a:lnTo>
                  <a:lnTo>
                    <a:pt x="57040" y="121038"/>
                  </a:lnTo>
                  <a:lnTo>
                    <a:pt x="32998" y="159776"/>
                  </a:lnTo>
                  <a:lnTo>
                    <a:pt x="15071" y="202195"/>
                  </a:lnTo>
                  <a:lnTo>
                    <a:pt x="3869" y="247687"/>
                  </a:lnTo>
                  <a:lnTo>
                    <a:pt x="0" y="295643"/>
                  </a:lnTo>
                  <a:close/>
                </a:path>
              </a:pathLst>
            </a:custGeom>
            <a:ln w="34112">
              <a:solidFill>
                <a:srgbClr val="663695"/>
              </a:solidFill>
            </a:ln>
          </p:spPr>
          <p:txBody>
            <a:bodyPr wrap="square" lIns="0" tIns="0" rIns="0" bIns="0" rtlCol="0"/>
            <a:lstStyle/>
            <a:p>
              <a:endParaRPr sz="1588"/>
            </a:p>
          </p:txBody>
        </p:sp>
        <p:pic>
          <p:nvPicPr>
            <p:cNvPr id="37" name="object 37"/>
            <p:cNvPicPr/>
            <p:nvPr/>
          </p:nvPicPr>
          <p:blipFill>
            <a:blip r:embed="rId10" cstate="email">
              <a:extLst>
                <a:ext uri="{28A0092B-C50C-407E-A947-70E740481C1C}">
                  <a14:useLocalDpi xmlns:a14="http://schemas.microsoft.com/office/drawing/2010/main"/>
                </a:ext>
              </a:extLst>
            </a:blip>
            <a:stretch>
              <a:fillRect/>
            </a:stretch>
          </p:blipFill>
          <p:spPr>
            <a:xfrm>
              <a:off x="6021369" y="6333505"/>
              <a:ext cx="420754" cy="433271"/>
            </a:xfrm>
            <a:prstGeom prst="rect">
              <a:avLst/>
            </a:prstGeom>
          </p:spPr>
        </p:pic>
      </p:grpSp>
      <p:grpSp>
        <p:nvGrpSpPr>
          <p:cNvPr id="38" name="object 38"/>
          <p:cNvGrpSpPr/>
          <p:nvPr/>
        </p:nvGrpSpPr>
        <p:grpSpPr>
          <a:xfrm>
            <a:off x="1977760" y="5509566"/>
            <a:ext cx="2714065" cy="552450"/>
            <a:chOff x="361861" y="6244175"/>
            <a:chExt cx="3075940" cy="626110"/>
          </a:xfrm>
        </p:grpSpPr>
        <p:sp>
          <p:nvSpPr>
            <p:cNvPr id="39" name="object 39"/>
            <p:cNvSpPr/>
            <p:nvPr/>
          </p:nvSpPr>
          <p:spPr>
            <a:xfrm>
              <a:off x="397443" y="6275535"/>
              <a:ext cx="3034665" cy="563245"/>
            </a:xfrm>
            <a:custGeom>
              <a:avLst/>
              <a:gdLst/>
              <a:ahLst/>
              <a:cxnLst/>
              <a:rect l="l" t="t" r="r" b="b"/>
              <a:pathLst>
                <a:path w="3034665" h="563245">
                  <a:moveTo>
                    <a:pt x="228600" y="0"/>
                  </a:moveTo>
                  <a:lnTo>
                    <a:pt x="182529" y="4644"/>
                  </a:lnTo>
                  <a:lnTo>
                    <a:pt x="139619" y="17964"/>
                  </a:lnTo>
                  <a:lnTo>
                    <a:pt x="100788" y="39041"/>
                  </a:lnTo>
                  <a:lnTo>
                    <a:pt x="66955" y="66955"/>
                  </a:lnTo>
                  <a:lnTo>
                    <a:pt x="39041" y="100788"/>
                  </a:lnTo>
                  <a:lnTo>
                    <a:pt x="17964" y="139619"/>
                  </a:lnTo>
                  <a:lnTo>
                    <a:pt x="4644" y="182529"/>
                  </a:lnTo>
                  <a:lnTo>
                    <a:pt x="0" y="228599"/>
                  </a:lnTo>
                  <a:lnTo>
                    <a:pt x="0" y="334251"/>
                  </a:lnTo>
                  <a:lnTo>
                    <a:pt x="4644" y="380321"/>
                  </a:lnTo>
                  <a:lnTo>
                    <a:pt x="17964" y="423232"/>
                  </a:lnTo>
                  <a:lnTo>
                    <a:pt x="39041" y="462063"/>
                  </a:lnTo>
                  <a:lnTo>
                    <a:pt x="66955" y="495895"/>
                  </a:lnTo>
                  <a:lnTo>
                    <a:pt x="100788" y="523809"/>
                  </a:lnTo>
                  <a:lnTo>
                    <a:pt x="139619" y="544886"/>
                  </a:lnTo>
                  <a:lnTo>
                    <a:pt x="182529" y="558206"/>
                  </a:lnTo>
                  <a:lnTo>
                    <a:pt x="228600" y="562851"/>
                  </a:lnTo>
                  <a:lnTo>
                    <a:pt x="2898165" y="562851"/>
                  </a:lnTo>
                  <a:lnTo>
                    <a:pt x="2941296" y="555895"/>
                  </a:lnTo>
                  <a:lnTo>
                    <a:pt x="2978756" y="536525"/>
                  </a:lnTo>
                  <a:lnTo>
                    <a:pt x="3008296" y="506988"/>
                  </a:lnTo>
                  <a:lnTo>
                    <a:pt x="3027669" y="469532"/>
                  </a:lnTo>
                  <a:lnTo>
                    <a:pt x="3034626" y="426402"/>
                  </a:lnTo>
                  <a:lnTo>
                    <a:pt x="3034626" y="136448"/>
                  </a:lnTo>
                  <a:lnTo>
                    <a:pt x="3027669" y="93319"/>
                  </a:lnTo>
                  <a:lnTo>
                    <a:pt x="3008296" y="55862"/>
                  </a:lnTo>
                  <a:lnTo>
                    <a:pt x="2978756" y="26325"/>
                  </a:lnTo>
                  <a:lnTo>
                    <a:pt x="2941296" y="6955"/>
                  </a:lnTo>
                  <a:lnTo>
                    <a:pt x="2898165" y="0"/>
                  </a:lnTo>
                  <a:lnTo>
                    <a:pt x="228600" y="0"/>
                  </a:lnTo>
                  <a:close/>
                </a:path>
              </a:pathLst>
            </a:custGeom>
            <a:ln w="11366">
              <a:solidFill>
                <a:srgbClr val="3599CC"/>
              </a:solidFill>
            </a:ln>
          </p:spPr>
          <p:txBody>
            <a:bodyPr wrap="square" lIns="0" tIns="0" rIns="0" bIns="0" rtlCol="0"/>
            <a:lstStyle/>
            <a:p>
              <a:endParaRPr sz="1588"/>
            </a:p>
          </p:txBody>
        </p:sp>
        <p:pic>
          <p:nvPicPr>
            <p:cNvPr id="40" name="object 40"/>
            <p:cNvPicPr/>
            <p:nvPr/>
          </p:nvPicPr>
          <p:blipFill>
            <a:blip r:embed="rId11" cstate="email">
              <a:extLst>
                <a:ext uri="{28A0092B-C50C-407E-A947-70E740481C1C}">
                  <a14:useLocalDpi xmlns:a14="http://schemas.microsoft.com/office/drawing/2010/main"/>
                </a:ext>
              </a:extLst>
            </a:blip>
            <a:stretch>
              <a:fillRect/>
            </a:stretch>
          </p:blipFill>
          <p:spPr>
            <a:xfrm>
              <a:off x="379006" y="6261320"/>
              <a:ext cx="591286" cy="591286"/>
            </a:xfrm>
            <a:prstGeom prst="rect">
              <a:avLst/>
            </a:prstGeom>
          </p:spPr>
        </p:pic>
        <p:sp>
          <p:nvSpPr>
            <p:cNvPr id="41" name="object 41"/>
            <p:cNvSpPr/>
            <p:nvPr/>
          </p:nvSpPr>
          <p:spPr>
            <a:xfrm>
              <a:off x="379006" y="6261320"/>
              <a:ext cx="591820" cy="591820"/>
            </a:xfrm>
            <a:custGeom>
              <a:avLst/>
              <a:gdLst/>
              <a:ahLst/>
              <a:cxnLst/>
              <a:rect l="l" t="t" r="r" b="b"/>
              <a:pathLst>
                <a:path w="591819" h="591820">
                  <a:moveTo>
                    <a:pt x="0" y="295643"/>
                  </a:moveTo>
                  <a:lnTo>
                    <a:pt x="3869" y="343599"/>
                  </a:lnTo>
                  <a:lnTo>
                    <a:pt x="15071" y="389091"/>
                  </a:lnTo>
                  <a:lnTo>
                    <a:pt x="32998" y="431510"/>
                  </a:lnTo>
                  <a:lnTo>
                    <a:pt x="57040" y="470248"/>
                  </a:lnTo>
                  <a:lnTo>
                    <a:pt x="86590" y="504696"/>
                  </a:lnTo>
                  <a:lnTo>
                    <a:pt x="121038" y="534245"/>
                  </a:lnTo>
                  <a:lnTo>
                    <a:pt x="159776" y="558288"/>
                  </a:lnTo>
                  <a:lnTo>
                    <a:pt x="202195" y="576214"/>
                  </a:lnTo>
                  <a:lnTo>
                    <a:pt x="247687" y="587417"/>
                  </a:lnTo>
                  <a:lnTo>
                    <a:pt x="295643" y="591286"/>
                  </a:lnTo>
                  <a:lnTo>
                    <a:pt x="343596" y="587417"/>
                  </a:lnTo>
                  <a:lnTo>
                    <a:pt x="389086" y="576214"/>
                  </a:lnTo>
                  <a:lnTo>
                    <a:pt x="431504" y="558288"/>
                  </a:lnTo>
                  <a:lnTo>
                    <a:pt x="470242" y="534245"/>
                  </a:lnTo>
                  <a:lnTo>
                    <a:pt x="504691" y="504696"/>
                  </a:lnTo>
                  <a:lnTo>
                    <a:pt x="534242" y="470248"/>
                  </a:lnTo>
                  <a:lnTo>
                    <a:pt x="558285" y="431510"/>
                  </a:lnTo>
                  <a:lnTo>
                    <a:pt x="576213" y="389091"/>
                  </a:lnTo>
                  <a:lnTo>
                    <a:pt x="587416" y="343599"/>
                  </a:lnTo>
                  <a:lnTo>
                    <a:pt x="591286" y="295643"/>
                  </a:lnTo>
                  <a:lnTo>
                    <a:pt x="587416" y="247687"/>
                  </a:lnTo>
                  <a:lnTo>
                    <a:pt x="576213" y="202195"/>
                  </a:lnTo>
                  <a:lnTo>
                    <a:pt x="558285" y="159776"/>
                  </a:lnTo>
                  <a:lnTo>
                    <a:pt x="534242" y="121038"/>
                  </a:lnTo>
                  <a:lnTo>
                    <a:pt x="504691" y="86590"/>
                  </a:lnTo>
                  <a:lnTo>
                    <a:pt x="470242" y="57040"/>
                  </a:lnTo>
                  <a:lnTo>
                    <a:pt x="431504" y="32998"/>
                  </a:lnTo>
                  <a:lnTo>
                    <a:pt x="389086" y="15071"/>
                  </a:lnTo>
                  <a:lnTo>
                    <a:pt x="343596" y="3869"/>
                  </a:lnTo>
                  <a:lnTo>
                    <a:pt x="295643" y="0"/>
                  </a:lnTo>
                  <a:lnTo>
                    <a:pt x="247687" y="3869"/>
                  </a:lnTo>
                  <a:lnTo>
                    <a:pt x="202195" y="15071"/>
                  </a:lnTo>
                  <a:lnTo>
                    <a:pt x="159776" y="32998"/>
                  </a:lnTo>
                  <a:lnTo>
                    <a:pt x="121038" y="57040"/>
                  </a:lnTo>
                  <a:lnTo>
                    <a:pt x="86590" y="86590"/>
                  </a:lnTo>
                  <a:lnTo>
                    <a:pt x="57040" y="121038"/>
                  </a:lnTo>
                  <a:lnTo>
                    <a:pt x="32998" y="159776"/>
                  </a:lnTo>
                  <a:lnTo>
                    <a:pt x="15071" y="202195"/>
                  </a:lnTo>
                  <a:lnTo>
                    <a:pt x="3869" y="247687"/>
                  </a:lnTo>
                  <a:lnTo>
                    <a:pt x="0" y="295643"/>
                  </a:lnTo>
                  <a:close/>
                </a:path>
              </a:pathLst>
            </a:custGeom>
            <a:ln w="34112">
              <a:solidFill>
                <a:srgbClr val="3599CC"/>
              </a:solidFill>
            </a:ln>
          </p:spPr>
          <p:txBody>
            <a:bodyPr wrap="square" lIns="0" tIns="0" rIns="0" bIns="0" rtlCol="0"/>
            <a:lstStyle/>
            <a:p>
              <a:endParaRPr sz="1588"/>
            </a:p>
          </p:txBody>
        </p:sp>
      </p:grpSp>
      <p:sp>
        <p:nvSpPr>
          <p:cNvPr id="42" name="object 42"/>
          <p:cNvSpPr txBox="1"/>
          <p:nvPr/>
        </p:nvSpPr>
        <p:spPr>
          <a:xfrm>
            <a:off x="2558583" y="5578963"/>
            <a:ext cx="1284194" cy="374489"/>
          </a:xfrm>
          <a:prstGeom prst="rect">
            <a:avLst/>
          </a:prstGeom>
        </p:spPr>
        <p:txBody>
          <a:bodyPr vert="horz" wrap="square" lIns="0" tIns="14568" rIns="0" bIns="0" rtlCol="0">
            <a:spAutoFit/>
          </a:bodyPr>
          <a:lstStyle/>
          <a:p>
            <a:pPr marL="11206">
              <a:spcBef>
                <a:spcPts val="115"/>
              </a:spcBef>
            </a:pPr>
            <a:r>
              <a:rPr sz="838" dirty="0">
                <a:solidFill>
                  <a:srgbClr val="3599CC"/>
                </a:solidFill>
                <a:latin typeface="Arial Narrow"/>
                <a:cs typeface="Arial Narrow"/>
              </a:rPr>
              <a:t>WARD</a:t>
            </a:r>
            <a:r>
              <a:rPr sz="838" spc="26" dirty="0">
                <a:solidFill>
                  <a:srgbClr val="3599CC"/>
                </a:solidFill>
                <a:latin typeface="Arial Narrow"/>
                <a:cs typeface="Arial Narrow"/>
              </a:rPr>
              <a:t> </a:t>
            </a:r>
            <a:r>
              <a:rPr sz="838" spc="-9" dirty="0">
                <a:solidFill>
                  <a:srgbClr val="3599CC"/>
                </a:solidFill>
                <a:latin typeface="Arial Narrow"/>
                <a:cs typeface="Arial Narrow"/>
              </a:rPr>
              <a:t>TISDALE</a:t>
            </a:r>
            <a:endParaRPr sz="838">
              <a:latin typeface="Arial Narrow"/>
              <a:cs typeface="Arial Narrow"/>
            </a:endParaRPr>
          </a:p>
          <a:p>
            <a:pPr marL="11206" marR="4483">
              <a:lnSpc>
                <a:spcPts val="944"/>
              </a:lnSpc>
              <a:spcBef>
                <a:spcPts val="22"/>
              </a:spcBef>
            </a:pPr>
            <a:r>
              <a:rPr sz="750" spc="-9" dirty="0">
                <a:solidFill>
                  <a:srgbClr val="3599CC"/>
                </a:solidFill>
                <a:latin typeface="Arial Narrow"/>
                <a:cs typeface="Arial Narrow"/>
              </a:rPr>
              <a:t>Regional</a:t>
            </a:r>
            <a:r>
              <a:rPr sz="750" spc="-4" dirty="0">
                <a:solidFill>
                  <a:srgbClr val="3599CC"/>
                </a:solidFill>
                <a:latin typeface="Arial Narrow"/>
                <a:cs typeface="Arial Narrow"/>
              </a:rPr>
              <a:t> </a:t>
            </a:r>
            <a:r>
              <a:rPr sz="750" spc="-9" dirty="0">
                <a:solidFill>
                  <a:srgbClr val="3599CC"/>
                </a:solidFill>
                <a:latin typeface="Arial Narrow"/>
                <a:cs typeface="Arial Narrow"/>
              </a:rPr>
              <a:t>Vice</a:t>
            </a:r>
            <a:r>
              <a:rPr sz="750" dirty="0">
                <a:solidFill>
                  <a:srgbClr val="3599CC"/>
                </a:solidFill>
                <a:latin typeface="Arial Narrow"/>
                <a:cs typeface="Arial Narrow"/>
              </a:rPr>
              <a:t> </a:t>
            </a:r>
            <a:r>
              <a:rPr sz="750" spc="-9" dirty="0">
                <a:solidFill>
                  <a:srgbClr val="3599CC"/>
                </a:solidFill>
                <a:latin typeface="Arial Narrow"/>
                <a:cs typeface="Arial Narrow"/>
              </a:rPr>
              <a:t>President</a:t>
            </a:r>
            <a:r>
              <a:rPr sz="750" dirty="0">
                <a:solidFill>
                  <a:srgbClr val="3599CC"/>
                </a:solidFill>
                <a:latin typeface="Arial Narrow"/>
                <a:cs typeface="Arial Narrow"/>
              </a:rPr>
              <a:t> – </a:t>
            </a:r>
            <a:r>
              <a:rPr sz="750" spc="-9" dirty="0">
                <a:solidFill>
                  <a:srgbClr val="3599CC"/>
                </a:solidFill>
                <a:latin typeface="Arial Narrow"/>
                <a:cs typeface="Arial Narrow"/>
              </a:rPr>
              <a:t>Southwest</a:t>
            </a:r>
            <a:r>
              <a:rPr sz="750" spc="441" dirty="0">
                <a:solidFill>
                  <a:srgbClr val="3599CC"/>
                </a:solidFill>
                <a:latin typeface="Arial Narrow"/>
                <a:cs typeface="Arial Narrow"/>
              </a:rPr>
              <a:t> </a:t>
            </a:r>
            <a:r>
              <a:rPr sz="750" spc="-9" dirty="0">
                <a:solidFill>
                  <a:srgbClr val="3599CC"/>
                </a:solidFill>
                <a:latin typeface="Arial Narrow"/>
                <a:cs typeface="Arial Narrow"/>
                <a:hlinkClick r:id="rId12"/>
              </a:rPr>
              <a:t>wtisdale@namic.org</a:t>
            </a:r>
            <a:endParaRPr sz="750">
              <a:latin typeface="Arial Narrow"/>
              <a:cs typeface="Arial Narrow"/>
            </a:endParaRPr>
          </a:p>
        </p:txBody>
      </p:sp>
      <p:grpSp>
        <p:nvGrpSpPr>
          <p:cNvPr id="43" name="object 43"/>
          <p:cNvGrpSpPr/>
          <p:nvPr/>
        </p:nvGrpSpPr>
        <p:grpSpPr>
          <a:xfrm>
            <a:off x="4102177" y="5573581"/>
            <a:ext cx="530038" cy="424143"/>
            <a:chOff x="2769534" y="6316724"/>
            <a:chExt cx="600710" cy="480695"/>
          </a:xfrm>
        </p:grpSpPr>
        <p:sp>
          <p:nvSpPr>
            <p:cNvPr id="44" name="object 44"/>
            <p:cNvSpPr/>
            <p:nvPr/>
          </p:nvSpPr>
          <p:spPr>
            <a:xfrm>
              <a:off x="3249946" y="6480977"/>
              <a:ext cx="118110" cy="104775"/>
            </a:xfrm>
            <a:custGeom>
              <a:avLst/>
              <a:gdLst/>
              <a:ahLst/>
              <a:cxnLst/>
              <a:rect l="l" t="t" r="r" b="b"/>
              <a:pathLst>
                <a:path w="118110" h="104775">
                  <a:moveTo>
                    <a:pt x="104368" y="0"/>
                  </a:moveTo>
                  <a:lnTo>
                    <a:pt x="96075" y="203"/>
                  </a:lnTo>
                  <a:lnTo>
                    <a:pt x="75031" y="203"/>
                  </a:lnTo>
                  <a:lnTo>
                    <a:pt x="74828" y="419"/>
                  </a:lnTo>
                  <a:lnTo>
                    <a:pt x="69926" y="203"/>
                  </a:lnTo>
                  <a:lnTo>
                    <a:pt x="59093" y="419"/>
                  </a:lnTo>
                  <a:lnTo>
                    <a:pt x="49098" y="203"/>
                  </a:lnTo>
                  <a:lnTo>
                    <a:pt x="43992" y="419"/>
                  </a:lnTo>
                  <a:lnTo>
                    <a:pt x="43789" y="203"/>
                  </a:lnTo>
                  <a:lnTo>
                    <a:pt x="30822" y="419"/>
                  </a:lnTo>
                  <a:lnTo>
                    <a:pt x="30606" y="203"/>
                  </a:lnTo>
                  <a:lnTo>
                    <a:pt x="24447" y="419"/>
                  </a:lnTo>
                  <a:lnTo>
                    <a:pt x="12966" y="419"/>
                  </a:lnTo>
                  <a:lnTo>
                    <a:pt x="12966" y="203"/>
                  </a:lnTo>
                  <a:lnTo>
                    <a:pt x="0" y="0"/>
                  </a:lnTo>
                  <a:lnTo>
                    <a:pt x="1485" y="11899"/>
                  </a:lnTo>
                  <a:lnTo>
                    <a:pt x="4457" y="33159"/>
                  </a:lnTo>
                  <a:lnTo>
                    <a:pt x="3187" y="84594"/>
                  </a:lnTo>
                  <a:lnTo>
                    <a:pt x="3403" y="84810"/>
                  </a:lnTo>
                  <a:lnTo>
                    <a:pt x="3606" y="85864"/>
                  </a:lnTo>
                  <a:lnTo>
                    <a:pt x="4038" y="86080"/>
                  </a:lnTo>
                  <a:lnTo>
                    <a:pt x="4254" y="86512"/>
                  </a:lnTo>
                  <a:lnTo>
                    <a:pt x="5308" y="87147"/>
                  </a:lnTo>
                  <a:lnTo>
                    <a:pt x="5524" y="87579"/>
                  </a:lnTo>
                  <a:lnTo>
                    <a:pt x="6375" y="87350"/>
                  </a:lnTo>
                  <a:lnTo>
                    <a:pt x="7645" y="87579"/>
                  </a:lnTo>
                  <a:lnTo>
                    <a:pt x="7861" y="87147"/>
                  </a:lnTo>
                  <a:lnTo>
                    <a:pt x="8496" y="86931"/>
                  </a:lnTo>
                  <a:lnTo>
                    <a:pt x="8712" y="87147"/>
                  </a:lnTo>
                  <a:lnTo>
                    <a:pt x="9131" y="87147"/>
                  </a:lnTo>
                  <a:lnTo>
                    <a:pt x="9563" y="86715"/>
                  </a:lnTo>
                  <a:lnTo>
                    <a:pt x="9563" y="86296"/>
                  </a:lnTo>
                  <a:lnTo>
                    <a:pt x="10198" y="86080"/>
                  </a:lnTo>
                  <a:lnTo>
                    <a:pt x="11264" y="86931"/>
                  </a:lnTo>
                  <a:lnTo>
                    <a:pt x="12966" y="86715"/>
                  </a:lnTo>
                  <a:lnTo>
                    <a:pt x="13601" y="87350"/>
                  </a:lnTo>
                  <a:lnTo>
                    <a:pt x="13817" y="103301"/>
                  </a:lnTo>
                  <a:lnTo>
                    <a:pt x="18922" y="103720"/>
                  </a:lnTo>
                  <a:lnTo>
                    <a:pt x="45275" y="103936"/>
                  </a:lnTo>
                  <a:lnTo>
                    <a:pt x="60363" y="104368"/>
                  </a:lnTo>
                  <a:lnTo>
                    <a:pt x="60782" y="103936"/>
                  </a:lnTo>
                  <a:lnTo>
                    <a:pt x="79070" y="104152"/>
                  </a:lnTo>
                  <a:lnTo>
                    <a:pt x="81622" y="104571"/>
                  </a:lnTo>
                  <a:lnTo>
                    <a:pt x="82689" y="102870"/>
                  </a:lnTo>
                  <a:lnTo>
                    <a:pt x="81838" y="100114"/>
                  </a:lnTo>
                  <a:lnTo>
                    <a:pt x="83959" y="99263"/>
                  </a:lnTo>
                  <a:lnTo>
                    <a:pt x="85026" y="96075"/>
                  </a:lnTo>
                  <a:lnTo>
                    <a:pt x="83108" y="96710"/>
                  </a:lnTo>
                  <a:lnTo>
                    <a:pt x="82257" y="94805"/>
                  </a:lnTo>
                  <a:lnTo>
                    <a:pt x="83108" y="93306"/>
                  </a:lnTo>
                  <a:lnTo>
                    <a:pt x="80987" y="88417"/>
                  </a:lnTo>
                  <a:lnTo>
                    <a:pt x="80556" y="87998"/>
                  </a:lnTo>
                  <a:lnTo>
                    <a:pt x="82257" y="85864"/>
                  </a:lnTo>
                  <a:lnTo>
                    <a:pt x="80771" y="83108"/>
                  </a:lnTo>
                  <a:lnTo>
                    <a:pt x="81191" y="82677"/>
                  </a:lnTo>
                  <a:lnTo>
                    <a:pt x="83324" y="84175"/>
                  </a:lnTo>
                  <a:lnTo>
                    <a:pt x="84594" y="83324"/>
                  </a:lnTo>
                  <a:lnTo>
                    <a:pt x="82892" y="81622"/>
                  </a:lnTo>
                  <a:lnTo>
                    <a:pt x="84594" y="79921"/>
                  </a:lnTo>
                  <a:lnTo>
                    <a:pt x="84594" y="73964"/>
                  </a:lnTo>
                  <a:lnTo>
                    <a:pt x="86296" y="75247"/>
                  </a:lnTo>
                  <a:lnTo>
                    <a:pt x="87363" y="70777"/>
                  </a:lnTo>
                  <a:lnTo>
                    <a:pt x="86931" y="69507"/>
                  </a:lnTo>
                  <a:lnTo>
                    <a:pt x="90131" y="69926"/>
                  </a:lnTo>
                  <a:lnTo>
                    <a:pt x="90131" y="68872"/>
                  </a:lnTo>
                  <a:lnTo>
                    <a:pt x="88214" y="68237"/>
                  </a:lnTo>
                  <a:lnTo>
                    <a:pt x="88633" y="67170"/>
                  </a:lnTo>
                  <a:lnTo>
                    <a:pt x="92455" y="65252"/>
                  </a:lnTo>
                  <a:lnTo>
                    <a:pt x="92252" y="63131"/>
                  </a:lnTo>
                  <a:lnTo>
                    <a:pt x="96075" y="62064"/>
                  </a:lnTo>
                  <a:lnTo>
                    <a:pt x="96291" y="58877"/>
                  </a:lnTo>
                  <a:lnTo>
                    <a:pt x="97142" y="58242"/>
                  </a:lnTo>
                  <a:lnTo>
                    <a:pt x="96075" y="55257"/>
                  </a:lnTo>
                  <a:lnTo>
                    <a:pt x="97142" y="54203"/>
                  </a:lnTo>
                  <a:lnTo>
                    <a:pt x="98412" y="55054"/>
                  </a:lnTo>
                  <a:lnTo>
                    <a:pt x="98831" y="54406"/>
                  </a:lnTo>
                  <a:lnTo>
                    <a:pt x="97142" y="52717"/>
                  </a:lnTo>
                  <a:lnTo>
                    <a:pt x="97142" y="51866"/>
                  </a:lnTo>
                  <a:lnTo>
                    <a:pt x="98831" y="52070"/>
                  </a:lnTo>
                  <a:lnTo>
                    <a:pt x="99898" y="49733"/>
                  </a:lnTo>
                  <a:lnTo>
                    <a:pt x="103733" y="47180"/>
                  </a:lnTo>
                  <a:lnTo>
                    <a:pt x="103098" y="44843"/>
                  </a:lnTo>
                  <a:lnTo>
                    <a:pt x="105003" y="42291"/>
                  </a:lnTo>
                  <a:lnTo>
                    <a:pt x="106705" y="42291"/>
                  </a:lnTo>
                  <a:lnTo>
                    <a:pt x="108407" y="40589"/>
                  </a:lnTo>
                  <a:lnTo>
                    <a:pt x="107340" y="35915"/>
                  </a:lnTo>
                  <a:lnTo>
                    <a:pt x="107556" y="34010"/>
                  </a:lnTo>
                  <a:lnTo>
                    <a:pt x="107124" y="33159"/>
                  </a:lnTo>
                  <a:lnTo>
                    <a:pt x="105638" y="34010"/>
                  </a:lnTo>
                  <a:lnTo>
                    <a:pt x="105219" y="33362"/>
                  </a:lnTo>
                  <a:lnTo>
                    <a:pt x="106070" y="31877"/>
                  </a:lnTo>
                  <a:lnTo>
                    <a:pt x="107340" y="30822"/>
                  </a:lnTo>
                  <a:lnTo>
                    <a:pt x="107772" y="32092"/>
                  </a:lnTo>
                  <a:lnTo>
                    <a:pt x="109473" y="31877"/>
                  </a:lnTo>
                  <a:lnTo>
                    <a:pt x="110096" y="29540"/>
                  </a:lnTo>
                  <a:lnTo>
                    <a:pt x="111798" y="28905"/>
                  </a:lnTo>
                  <a:lnTo>
                    <a:pt x="112013" y="27622"/>
                  </a:lnTo>
                  <a:lnTo>
                    <a:pt x="112864" y="25298"/>
                  </a:lnTo>
                  <a:lnTo>
                    <a:pt x="111163" y="24447"/>
                  </a:lnTo>
                  <a:lnTo>
                    <a:pt x="111378" y="22961"/>
                  </a:lnTo>
                  <a:lnTo>
                    <a:pt x="116268" y="20180"/>
                  </a:lnTo>
                  <a:lnTo>
                    <a:pt x="116052" y="18059"/>
                  </a:lnTo>
                  <a:lnTo>
                    <a:pt x="117970" y="17208"/>
                  </a:lnTo>
                  <a:lnTo>
                    <a:pt x="116268" y="14871"/>
                  </a:lnTo>
                  <a:lnTo>
                    <a:pt x="102666" y="15087"/>
                  </a:lnTo>
                  <a:lnTo>
                    <a:pt x="100533" y="14871"/>
                  </a:lnTo>
                  <a:lnTo>
                    <a:pt x="105219" y="9131"/>
                  </a:lnTo>
                  <a:lnTo>
                    <a:pt x="107556" y="6794"/>
                  </a:lnTo>
                  <a:lnTo>
                    <a:pt x="107975" y="3606"/>
                  </a:lnTo>
                  <a:lnTo>
                    <a:pt x="106705" y="2971"/>
                  </a:lnTo>
                  <a:lnTo>
                    <a:pt x="106273" y="1054"/>
                  </a:lnTo>
                  <a:lnTo>
                    <a:pt x="104368" y="0"/>
                  </a:lnTo>
                  <a:close/>
                </a:path>
              </a:pathLst>
            </a:custGeom>
            <a:solidFill>
              <a:srgbClr val="FFFFFF"/>
            </a:solidFill>
          </p:spPr>
          <p:txBody>
            <a:bodyPr wrap="square" lIns="0" tIns="0" rIns="0" bIns="0" rtlCol="0"/>
            <a:lstStyle/>
            <a:p>
              <a:endParaRPr sz="1588"/>
            </a:p>
          </p:txBody>
        </p:sp>
        <p:sp>
          <p:nvSpPr>
            <p:cNvPr id="45" name="object 45"/>
            <p:cNvSpPr/>
            <p:nvPr/>
          </p:nvSpPr>
          <p:spPr>
            <a:xfrm>
              <a:off x="3249946" y="6480977"/>
              <a:ext cx="118110" cy="104775"/>
            </a:xfrm>
            <a:custGeom>
              <a:avLst/>
              <a:gdLst/>
              <a:ahLst/>
              <a:cxnLst/>
              <a:rect l="l" t="t" r="r" b="b"/>
              <a:pathLst>
                <a:path w="118110" h="104775">
                  <a:moveTo>
                    <a:pt x="1485" y="11899"/>
                  </a:moveTo>
                  <a:lnTo>
                    <a:pt x="1269" y="9982"/>
                  </a:lnTo>
                  <a:lnTo>
                    <a:pt x="0" y="0"/>
                  </a:lnTo>
                  <a:lnTo>
                    <a:pt x="12966" y="203"/>
                  </a:lnTo>
                  <a:lnTo>
                    <a:pt x="12966" y="419"/>
                  </a:lnTo>
                  <a:lnTo>
                    <a:pt x="17221" y="419"/>
                  </a:lnTo>
                  <a:lnTo>
                    <a:pt x="17856" y="419"/>
                  </a:lnTo>
                  <a:lnTo>
                    <a:pt x="24231" y="419"/>
                  </a:lnTo>
                  <a:lnTo>
                    <a:pt x="24447" y="419"/>
                  </a:lnTo>
                  <a:lnTo>
                    <a:pt x="30606" y="203"/>
                  </a:lnTo>
                  <a:lnTo>
                    <a:pt x="30822" y="419"/>
                  </a:lnTo>
                  <a:lnTo>
                    <a:pt x="31254" y="419"/>
                  </a:lnTo>
                  <a:lnTo>
                    <a:pt x="31457" y="419"/>
                  </a:lnTo>
                  <a:lnTo>
                    <a:pt x="42087" y="203"/>
                  </a:lnTo>
                  <a:lnTo>
                    <a:pt x="43789" y="203"/>
                  </a:lnTo>
                  <a:lnTo>
                    <a:pt x="43992" y="419"/>
                  </a:lnTo>
                  <a:lnTo>
                    <a:pt x="49098" y="203"/>
                  </a:lnTo>
                  <a:lnTo>
                    <a:pt x="58458" y="419"/>
                  </a:lnTo>
                  <a:lnTo>
                    <a:pt x="59093" y="419"/>
                  </a:lnTo>
                  <a:lnTo>
                    <a:pt x="69926" y="203"/>
                  </a:lnTo>
                  <a:lnTo>
                    <a:pt x="74828" y="419"/>
                  </a:lnTo>
                  <a:lnTo>
                    <a:pt x="75031" y="203"/>
                  </a:lnTo>
                  <a:lnTo>
                    <a:pt x="75882" y="203"/>
                  </a:lnTo>
                  <a:lnTo>
                    <a:pt x="82473" y="203"/>
                  </a:lnTo>
                  <a:lnTo>
                    <a:pt x="90766" y="203"/>
                  </a:lnTo>
                  <a:lnTo>
                    <a:pt x="96075" y="203"/>
                  </a:lnTo>
                  <a:lnTo>
                    <a:pt x="104368" y="0"/>
                  </a:lnTo>
                  <a:lnTo>
                    <a:pt x="106273" y="1054"/>
                  </a:lnTo>
                  <a:lnTo>
                    <a:pt x="106705" y="2971"/>
                  </a:lnTo>
                  <a:lnTo>
                    <a:pt x="107975" y="3606"/>
                  </a:lnTo>
                  <a:lnTo>
                    <a:pt x="107556" y="6794"/>
                  </a:lnTo>
                  <a:lnTo>
                    <a:pt x="105219" y="9131"/>
                  </a:lnTo>
                  <a:lnTo>
                    <a:pt x="100533" y="14871"/>
                  </a:lnTo>
                  <a:lnTo>
                    <a:pt x="102666" y="15087"/>
                  </a:lnTo>
                  <a:lnTo>
                    <a:pt x="110324" y="14871"/>
                  </a:lnTo>
                  <a:lnTo>
                    <a:pt x="116268" y="14871"/>
                  </a:lnTo>
                  <a:lnTo>
                    <a:pt x="117970" y="17208"/>
                  </a:lnTo>
                  <a:lnTo>
                    <a:pt x="116052" y="18059"/>
                  </a:lnTo>
                  <a:lnTo>
                    <a:pt x="116268" y="20180"/>
                  </a:lnTo>
                  <a:lnTo>
                    <a:pt x="111378" y="22961"/>
                  </a:lnTo>
                  <a:lnTo>
                    <a:pt x="111163" y="24447"/>
                  </a:lnTo>
                  <a:lnTo>
                    <a:pt x="112864" y="25298"/>
                  </a:lnTo>
                  <a:lnTo>
                    <a:pt x="112013" y="27622"/>
                  </a:lnTo>
                  <a:lnTo>
                    <a:pt x="111798" y="28905"/>
                  </a:lnTo>
                  <a:lnTo>
                    <a:pt x="110096" y="29540"/>
                  </a:lnTo>
                  <a:lnTo>
                    <a:pt x="109473" y="31877"/>
                  </a:lnTo>
                  <a:lnTo>
                    <a:pt x="107772" y="32092"/>
                  </a:lnTo>
                  <a:lnTo>
                    <a:pt x="107340" y="30822"/>
                  </a:lnTo>
                  <a:lnTo>
                    <a:pt x="106070" y="31877"/>
                  </a:lnTo>
                  <a:lnTo>
                    <a:pt x="105219" y="33362"/>
                  </a:lnTo>
                  <a:lnTo>
                    <a:pt x="105638" y="34010"/>
                  </a:lnTo>
                  <a:lnTo>
                    <a:pt x="107124" y="33159"/>
                  </a:lnTo>
                  <a:lnTo>
                    <a:pt x="107556" y="34010"/>
                  </a:lnTo>
                  <a:lnTo>
                    <a:pt x="107340" y="35915"/>
                  </a:lnTo>
                  <a:lnTo>
                    <a:pt x="108407" y="40589"/>
                  </a:lnTo>
                  <a:lnTo>
                    <a:pt x="106705" y="42291"/>
                  </a:lnTo>
                  <a:lnTo>
                    <a:pt x="105003" y="42291"/>
                  </a:lnTo>
                  <a:lnTo>
                    <a:pt x="103098" y="44843"/>
                  </a:lnTo>
                  <a:lnTo>
                    <a:pt x="103733" y="47180"/>
                  </a:lnTo>
                  <a:lnTo>
                    <a:pt x="101384" y="48882"/>
                  </a:lnTo>
                  <a:lnTo>
                    <a:pt x="99898" y="49733"/>
                  </a:lnTo>
                  <a:lnTo>
                    <a:pt x="98831" y="52070"/>
                  </a:lnTo>
                  <a:lnTo>
                    <a:pt x="97142" y="51866"/>
                  </a:lnTo>
                  <a:lnTo>
                    <a:pt x="97142" y="52717"/>
                  </a:lnTo>
                  <a:lnTo>
                    <a:pt x="98831" y="54406"/>
                  </a:lnTo>
                  <a:lnTo>
                    <a:pt x="98412" y="55054"/>
                  </a:lnTo>
                  <a:lnTo>
                    <a:pt x="97142" y="54203"/>
                  </a:lnTo>
                  <a:lnTo>
                    <a:pt x="96075" y="55257"/>
                  </a:lnTo>
                  <a:lnTo>
                    <a:pt x="97142" y="58242"/>
                  </a:lnTo>
                  <a:lnTo>
                    <a:pt x="96291" y="58877"/>
                  </a:lnTo>
                  <a:lnTo>
                    <a:pt x="96075" y="62064"/>
                  </a:lnTo>
                  <a:lnTo>
                    <a:pt x="92252" y="63131"/>
                  </a:lnTo>
                  <a:lnTo>
                    <a:pt x="92455" y="65252"/>
                  </a:lnTo>
                  <a:lnTo>
                    <a:pt x="88633" y="67170"/>
                  </a:lnTo>
                  <a:lnTo>
                    <a:pt x="88214" y="68237"/>
                  </a:lnTo>
                  <a:lnTo>
                    <a:pt x="90131" y="68872"/>
                  </a:lnTo>
                  <a:lnTo>
                    <a:pt x="90131" y="69926"/>
                  </a:lnTo>
                  <a:lnTo>
                    <a:pt x="86931" y="69507"/>
                  </a:lnTo>
                  <a:lnTo>
                    <a:pt x="87363" y="70777"/>
                  </a:lnTo>
                  <a:lnTo>
                    <a:pt x="86296" y="75247"/>
                  </a:lnTo>
                  <a:lnTo>
                    <a:pt x="84594" y="73964"/>
                  </a:lnTo>
                  <a:lnTo>
                    <a:pt x="84594" y="79921"/>
                  </a:lnTo>
                  <a:lnTo>
                    <a:pt x="82892" y="81622"/>
                  </a:lnTo>
                  <a:lnTo>
                    <a:pt x="84594" y="83324"/>
                  </a:lnTo>
                  <a:lnTo>
                    <a:pt x="83324" y="84175"/>
                  </a:lnTo>
                  <a:lnTo>
                    <a:pt x="81191" y="82677"/>
                  </a:lnTo>
                  <a:lnTo>
                    <a:pt x="80771" y="83108"/>
                  </a:lnTo>
                  <a:lnTo>
                    <a:pt x="82257" y="85864"/>
                  </a:lnTo>
                  <a:lnTo>
                    <a:pt x="80556" y="87998"/>
                  </a:lnTo>
                  <a:lnTo>
                    <a:pt x="80987" y="88417"/>
                  </a:lnTo>
                  <a:lnTo>
                    <a:pt x="83108" y="93306"/>
                  </a:lnTo>
                  <a:lnTo>
                    <a:pt x="82257" y="94805"/>
                  </a:lnTo>
                  <a:lnTo>
                    <a:pt x="83108" y="96710"/>
                  </a:lnTo>
                  <a:lnTo>
                    <a:pt x="85026" y="96075"/>
                  </a:lnTo>
                  <a:lnTo>
                    <a:pt x="83959" y="99263"/>
                  </a:lnTo>
                  <a:lnTo>
                    <a:pt x="81838" y="100114"/>
                  </a:lnTo>
                  <a:lnTo>
                    <a:pt x="82689" y="102870"/>
                  </a:lnTo>
                  <a:lnTo>
                    <a:pt x="81622" y="104571"/>
                  </a:lnTo>
                  <a:lnTo>
                    <a:pt x="79070" y="104152"/>
                  </a:lnTo>
                  <a:lnTo>
                    <a:pt x="75666" y="104152"/>
                  </a:lnTo>
                  <a:lnTo>
                    <a:pt x="75031" y="104152"/>
                  </a:lnTo>
                  <a:lnTo>
                    <a:pt x="60782" y="103936"/>
                  </a:lnTo>
                  <a:lnTo>
                    <a:pt x="60363" y="104368"/>
                  </a:lnTo>
                  <a:lnTo>
                    <a:pt x="45275" y="103936"/>
                  </a:lnTo>
                  <a:lnTo>
                    <a:pt x="38887" y="103936"/>
                  </a:lnTo>
                  <a:lnTo>
                    <a:pt x="32943" y="103720"/>
                  </a:lnTo>
                  <a:lnTo>
                    <a:pt x="27000" y="103720"/>
                  </a:lnTo>
                  <a:lnTo>
                    <a:pt x="26136" y="103720"/>
                  </a:lnTo>
                  <a:lnTo>
                    <a:pt x="18922" y="103720"/>
                  </a:lnTo>
                  <a:lnTo>
                    <a:pt x="13817" y="103301"/>
                  </a:lnTo>
                  <a:lnTo>
                    <a:pt x="13817" y="95440"/>
                  </a:lnTo>
                  <a:lnTo>
                    <a:pt x="13601" y="87350"/>
                  </a:lnTo>
                  <a:lnTo>
                    <a:pt x="13182" y="86931"/>
                  </a:lnTo>
                  <a:lnTo>
                    <a:pt x="12966" y="86715"/>
                  </a:lnTo>
                  <a:lnTo>
                    <a:pt x="12115" y="86931"/>
                  </a:lnTo>
                  <a:lnTo>
                    <a:pt x="11480" y="86931"/>
                  </a:lnTo>
                  <a:lnTo>
                    <a:pt x="11264" y="86931"/>
                  </a:lnTo>
                  <a:lnTo>
                    <a:pt x="10413" y="86296"/>
                  </a:lnTo>
                  <a:lnTo>
                    <a:pt x="10198" y="86080"/>
                  </a:lnTo>
                  <a:lnTo>
                    <a:pt x="9563" y="86296"/>
                  </a:lnTo>
                  <a:lnTo>
                    <a:pt x="9563" y="86715"/>
                  </a:lnTo>
                  <a:lnTo>
                    <a:pt x="9131" y="87147"/>
                  </a:lnTo>
                  <a:lnTo>
                    <a:pt x="8712" y="87147"/>
                  </a:lnTo>
                  <a:lnTo>
                    <a:pt x="8496" y="86931"/>
                  </a:lnTo>
                  <a:lnTo>
                    <a:pt x="7861" y="87147"/>
                  </a:lnTo>
                  <a:lnTo>
                    <a:pt x="7645" y="87579"/>
                  </a:lnTo>
                  <a:lnTo>
                    <a:pt x="6375" y="87350"/>
                  </a:lnTo>
                  <a:lnTo>
                    <a:pt x="5524" y="87579"/>
                  </a:lnTo>
                  <a:lnTo>
                    <a:pt x="5308" y="87147"/>
                  </a:lnTo>
                  <a:lnTo>
                    <a:pt x="4889" y="86931"/>
                  </a:lnTo>
                  <a:lnTo>
                    <a:pt x="4254" y="86512"/>
                  </a:lnTo>
                  <a:lnTo>
                    <a:pt x="4038" y="86080"/>
                  </a:lnTo>
                  <a:lnTo>
                    <a:pt x="3606" y="85864"/>
                  </a:lnTo>
                  <a:lnTo>
                    <a:pt x="3403" y="84810"/>
                  </a:lnTo>
                  <a:lnTo>
                    <a:pt x="3187" y="84594"/>
                  </a:lnTo>
                  <a:lnTo>
                    <a:pt x="3403" y="75666"/>
                  </a:lnTo>
                  <a:lnTo>
                    <a:pt x="3403" y="68237"/>
                  </a:lnTo>
                  <a:lnTo>
                    <a:pt x="3606" y="58877"/>
                  </a:lnTo>
                  <a:lnTo>
                    <a:pt x="3822" y="52501"/>
                  </a:lnTo>
                  <a:lnTo>
                    <a:pt x="4038" y="45491"/>
                  </a:lnTo>
                  <a:lnTo>
                    <a:pt x="4457" y="33159"/>
                  </a:lnTo>
                  <a:lnTo>
                    <a:pt x="4254" y="31877"/>
                  </a:lnTo>
                  <a:lnTo>
                    <a:pt x="3403" y="25501"/>
                  </a:lnTo>
                  <a:lnTo>
                    <a:pt x="2971" y="22313"/>
                  </a:lnTo>
                  <a:lnTo>
                    <a:pt x="1485" y="11899"/>
                  </a:lnTo>
                  <a:close/>
                </a:path>
              </a:pathLst>
            </a:custGeom>
            <a:ln w="3695">
              <a:solidFill>
                <a:srgbClr val="3599CC"/>
              </a:solidFill>
            </a:ln>
          </p:spPr>
          <p:txBody>
            <a:bodyPr wrap="square" lIns="0" tIns="0" rIns="0" bIns="0" rtlCol="0"/>
            <a:lstStyle/>
            <a:p>
              <a:endParaRPr sz="1588"/>
            </a:p>
          </p:txBody>
        </p:sp>
        <p:sp>
          <p:nvSpPr>
            <p:cNvPr id="46" name="object 46"/>
            <p:cNvSpPr/>
            <p:nvPr/>
          </p:nvSpPr>
          <p:spPr>
            <a:xfrm>
              <a:off x="2771382" y="6467183"/>
              <a:ext cx="137160" cy="168275"/>
            </a:xfrm>
            <a:custGeom>
              <a:avLst/>
              <a:gdLst/>
              <a:ahLst/>
              <a:cxnLst/>
              <a:rect l="l" t="t" r="r" b="b"/>
              <a:pathLst>
                <a:path w="137160" h="168275">
                  <a:moveTo>
                    <a:pt x="136550" y="0"/>
                  </a:moveTo>
                  <a:lnTo>
                    <a:pt x="53809" y="355"/>
                  </a:lnTo>
                  <a:lnTo>
                    <a:pt x="45135" y="165"/>
                  </a:lnTo>
                  <a:lnTo>
                    <a:pt x="18186" y="393"/>
                  </a:lnTo>
                  <a:lnTo>
                    <a:pt x="17894" y="23774"/>
                  </a:lnTo>
                  <a:lnTo>
                    <a:pt x="17310" y="25895"/>
                  </a:lnTo>
                  <a:lnTo>
                    <a:pt x="16459" y="27012"/>
                  </a:lnTo>
                  <a:lnTo>
                    <a:pt x="15849" y="28854"/>
                  </a:lnTo>
                  <a:lnTo>
                    <a:pt x="14478" y="29349"/>
                  </a:lnTo>
                  <a:lnTo>
                    <a:pt x="12839" y="29108"/>
                  </a:lnTo>
                  <a:lnTo>
                    <a:pt x="11950" y="28625"/>
                  </a:lnTo>
                  <a:lnTo>
                    <a:pt x="11379" y="26492"/>
                  </a:lnTo>
                  <a:lnTo>
                    <a:pt x="1752" y="26758"/>
                  </a:lnTo>
                  <a:lnTo>
                    <a:pt x="4152" y="59029"/>
                  </a:lnTo>
                  <a:lnTo>
                    <a:pt x="4127" y="60718"/>
                  </a:lnTo>
                  <a:lnTo>
                    <a:pt x="4800" y="63119"/>
                  </a:lnTo>
                  <a:lnTo>
                    <a:pt x="6286" y="63931"/>
                  </a:lnTo>
                  <a:lnTo>
                    <a:pt x="5575" y="65430"/>
                  </a:lnTo>
                  <a:lnTo>
                    <a:pt x="8547" y="68389"/>
                  </a:lnTo>
                  <a:lnTo>
                    <a:pt x="10464" y="75603"/>
                  </a:lnTo>
                  <a:lnTo>
                    <a:pt x="16014" y="80518"/>
                  </a:lnTo>
                  <a:lnTo>
                    <a:pt x="16192" y="81546"/>
                  </a:lnTo>
                  <a:lnTo>
                    <a:pt x="14935" y="82029"/>
                  </a:lnTo>
                  <a:lnTo>
                    <a:pt x="9258" y="86956"/>
                  </a:lnTo>
                  <a:lnTo>
                    <a:pt x="8318" y="88861"/>
                  </a:lnTo>
                  <a:lnTo>
                    <a:pt x="8559" y="89496"/>
                  </a:lnTo>
                  <a:lnTo>
                    <a:pt x="6489" y="91579"/>
                  </a:lnTo>
                  <a:lnTo>
                    <a:pt x="7073" y="97307"/>
                  </a:lnTo>
                  <a:lnTo>
                    <a:pt x="6413" y="98209"/>
                  </a:lnTo>
                  <a:lnTo>
                    <a:pt x="6845" y="100266"/>
                  </a:lnTo>
                  <a:lnTo>
                    <a:pt x="5778" y="103022"/>
                  </a:lnTo>
                  <a:lnTo>
                    <a:pt x="4508" y="103314"/>
                  </a:lnTo>
                  <a:lnTo>
                    <a:pt x="4953" y="104127"/>
                  </a:lnTo>
                  <a:lnTo>
                    <a:pt x="2032" y="106934"/>
                  </a:lnTo>
                  <a:lnTo>
                    <a:pt x="2235" y="108356"/>
                  </a:lnTo>
                  <a:lnTo>
                    <a:pt x="1739" y="109918"/>
                  </a:lnTo>
                  <a:lnTo>
                    <a:pt x="2844" y="111137"/>
                  </a:lnTo>
                  <a:lnTo>
                    <a:pt x="2451" y="115163"/>
                  </a:lnTo>
                  <a:lnTo>
                    <a:pt x="2667" y="116649"/>
                  </a:lnTo>
                  <a:lnTo>
                    <a:pt x="3670" y="117513"/>
                  </a:lnTo>
                  <a:lnTo>
                    <a:pt x="6654" y="117716"/>
                  </a:lnTo>
                  <a:lnTo>
                    <a:pt x="7988" y="119214"/>
                  </a:lnTo>
                  <a:lnTo>
                    <a:pt x="7988" y="122809"/>
                  </a:lnTo>
                  <a:lnTo>
                    <a:pt x="6908" y="124129"/>
                  </a:lnTo>
                  <a:lnTo>
                    <a:pt x="6261" y="126276"/>
                  </a:lnTo>
                  <a:lnTo>
                    <a:pt x="5397" y="127038"/>
                  </a:lnTo>
                  <a:lnTo>
                    <a:pt x="1968" y="127025"/>
                  </a:lnTo>
                  <a:lnTo>
                    <a:pt x="1104" y="128879"/>
                  </a:lnTo>
                  <a:lnTo>
                    <a:pt x="0" y="133515"/>
                  </a:lnTo>
                  <a:lnTo>
                    <a:pt x="34912" y="146989"/>
                  </a:lnTo>
                  <a:lnTo>
                    <a:pt x="81280" y="165277"/>
                  </a:lnTo>
                  <a:lnTo>
                    <a:pt x="87820" y="167855"/>
                  </a:lnTo>
                  <a:lnTo>
                    <a:pt x="136525" y="167703"/>
                  </a:lnTo>
                  <a:lnTo>
                    <a:pt x="136740" y="60794"/>
                  </a:lnTo>
                  <a:lnTo>
                    <a:pt x="136550" y="0"/>
                  </a:lnTo>
                  <a:close/>
                </a:path>
              </a:pathLst>
            </a:custGeom>
            <a:solidFill>
              <a:srgbClr val="FFFFFF"/>
            </a:solidFill>
          </p:spPr>
          <p:txBody>
            <a:bodyPr wrap="square" lIns="0" tIns="0" rIns="0" bIns="0" rtlCol="0"/>
            <a:lstStyle/>
            <a:p>
              <a:endParaRPr sz="1588"/>
            </a:p>
          </p:txBody>
        </p:sp>
        <p:sp>
          <p:nvSpPr>
            <p:cNvPr id="47" name="object 47"/>
            <p:cNvSpPr/>
            <p:nvPr/>
          </p:nvSpPr>
          <p:spPr>
            <a:xfrm>
              <a:off x="2771382" y="6467170"/>
              <a:ext cx="137160" cy="168275"/>
            </a:xfrm>
            <a:custGeom>
              <a:avLst/>
              <a:gdLst/>
              <a:ahLst/>
              <a:cxnLst/>
              <a:rect l="l" t="t" r="r" b="b"/>
              <a:pathLst>
                <a:path w="137160" h="168275">
                  <a:moveTo>
                    <a:pt x="81280" y="165290"/>
                  </a:moveTo>
                  <a:lnTo>
                    <a:pt x="34912" y="147002"/>
                  </a:lnTo>
                  <a:lnTo>
                    <a:pt x="0" y="133527"/>
                  </a:lnTo>
                  <a:lnTo>
                    <a:pt x="1104" y="128892"/>
                  </a:lnTo>
                  <a:lnTo>
                    <a:pt x="1968" y="127038"/>
                  </a:lnTo>
                  <a:lnTo>
                    <a:pt x="5397" y="127050"/>
                  </a:lnTo>
                  <a:lnTo>
                    <a:pt x="6261" y="126288"/>
                  </a:lnTo>
                  <a:lnTo>
                    <a:pt x="6908" y="124142"/>
                  </a:lnTo>
                  <a:lnTo>
                    <a:pt x="7988" y="122821"/>
                  </a:lnTo>
                  <a:lnTo>
                    <a:pt x="7988" y="119227"/>
                  </a:lnTo>
                  <a:lnTo>
                    <a:pt x="6654" y="117729"/>
                  </a:lnTo>
                  <a:lnTo>
                    <a:pt x="3670" y="117525"/>
                  </a:lnTo>
                  <a:lnTo>
                    <a:pt x="2667" y="116662"/>
                  </a:lnTo>
                  <a:lnTo>
                    <a:pt x="2451" y="115176"/>
                  </a:lnTo>
                  <a:lnTo>
                    <a:pt x="2844" y="111150"/>
                  </a:lnTo>
                  <a:lnTo>
                    <a:pt x="1739" y="109931"/>
                  </a:lnTo>
                  <a:lnTo>
                    <a:pt x="2235" y="108369"/>
                  </a:lnTo>
                  <a:lnTo>
                    <a:pt x="2032" y="106946"/>
                  </a:lnTo>
                  <a:lnTo>
                    <a:pt x="2870" y="106235"/>
                  </a:lnTo>
                  <a:lnTo>
                    <a:pt x="4953" y="104140"/>
                  </a:lnTo>
                  <a:lnTo>
                    <a:pt x="4508" y="103327"/>
                  </a:lnTo>
                  <a:lnTo>
                    <a:pt x="5778" y="103035"/>
                  </a:lnTo>
                  <a:lnTo>
                    <a:pt x="6845" y="100279"/>
                  </a:lnTo>
                  <a:lnTo>
                    <a:pt x="6413" y="98221"/>
                  </a:lnTo>
                  <a:lnTo>
                    <a:pt x="7073" y="97320"/>
                  </a:lnTo>
                  <a:lnTo>
                    <a:pt x="6489" y="91592"/>
                  </a:lnTo>
                  <a:lnTo>
                    <a:pt x="8559" y="89509"/>
                  </a:lnTo>
                  <a:lnTo>
                    <a:pt x="8318" y="88874"/>
                  </a:lnTo>
                  <a:lnTo>
                    <a:pt x="9258" y="86969"/>
                  </a:lnTo>
                  <a:lnTo>
                    <a:pt x="14935" y="82042"/>
                  </a:lnTo>
                  <a:lnTo>
                    <a:pt x="16192" y="81559"/>
                  </a:lnTo>
                  <a:lnTo>
                    <a:pt x="16014" y="80530"/>
                  </a:lnTo>
                  <a:lnTo>
                    <a:pt x="10464" y="75615"/>
                  </a:lnTo>
                  <a:lnTo>
                    <a:pt x="8547" y="68402"/>
                  </a:lnTo>
                  <a:lnTo>
                    <a:pt x="5575" y="65443"/>
                  </a:lnTo>
                  <a:lnTo>
                    <a:pt x="6286" y="63944"/>
                  </a:lnTo>
                  <a:lnTo>
                    <a:pt x="4800" y="63131"/>
                  </a:lnTo>
                  <a:lnTo>
                    <a:pt x="4127" y="60731"/>
                  </a:lnTo>
                  <a:lnTo>
                    <a:pt x="4152" y="59042"/>
                  </a:lnTo>
                  <a:lnTo>
                    <a:pt x="1752" y="26771"/>
                  </a:lnTo>
                  <a:lnTo>
                    <a:pt x="11379" y="26504"/>
                  </a:lnTo>
                  <a:lnTo>
                    <a:pt x="11950" y="28638"/>
                  </a:lnTo>
                  <a:lnTo>
                    <a:pt x="12839" y="29121"/>
                  </a:lnTo>
                  <a:lnTo>
                    <a:pt x="14478" y="29362"/>
                  </a:lnTo>
                  <a:lnTo>
                    <a:pt x="15849" y="28867"/>
                  </a:lnTo>
                  <a:lnTo>
                    <a:pt x="16459" y="27025"/>
                  </a:lnTo>
                  <a:lnTo>
                    <a:pt x="17310" y="25908"/>
                  </a:lnTo>
                  <a:lnTo>
                    <a:pt x="17894" y="23787"/>
                  </a:lnTo>
                  <a:lnTo>
                    <a:pt x="18122" y="5054"/>
                  </a:lnTo>
                  <a:lnTo>
                    <a:pt x="18186" y="406"/>
                  </a:lnTo>
                  <a:lnTo>
                    <a:pt x="45135" y="177"/>
                  </a:lnTo>
                  <a:lnTo>
                    <a:pt x="53809" y="368"/>
                  </a:lnTo>
                  <a:lnTo>
                    <a:pt x="82600" y="165"/>
                  </a:lnTo>
                  <a:lnTo>
                    <a:pt x="96100" y="228"/>
                  </a:lnTo>
                  <a:lnTo>
                    <a:pt x="113766" y="0"/>
                  </a:lnTo>
                  <a:lnTo>
                    <a:pt x="136550" y="12"/>
                  </a:lnTo>
                  <a:lnTo>
                    <a:pt x="136753" y="29565"/>
                  </a:lnTo>
                  <a:lnTo>
                    <a:pt x="136740" y="60807"/>
                  </a:lnTo>
                  <a:lnTo>
                    <a:pt x="136575" y="72250"/>
                  </a:lnTo>
                  <a:lnTo>
                    <a:pt x="136537" y="95973"/>
                  </a:lnTo>
                  <a:lnTo>
                    <a:pt x="136575" y="112877"/>
                  </a:lnTo>
                  <a:lnTo>
                    <a:pt x="136525" y="125387"/>
                  </a:lnTo>
                  <a:lnTo>
                    <a:pt x="136512" y="135864"/>
                  </a:lnTo>
                  <a:lnTo>
                    <a:pt x="136525" y="167716"/>
                  </a:lnTo>
                  <a:lnTo>
                    <a:pt x="102997" y="167881"/>
                  </a:lnTo>
                  <a:lnTo>
                    <a:pt x="87820" y="167868"/>
                  </a:lnTo>
                  <a:lnTo>
                    <a:pt x="81280" y="165290"/>
                  </a:lnTo>
                  <a:close/>
                </a:path>
              </a:pathLst>
            </a:custGeom>
            <a:ln w="3695">
              <a:solidFill>
                <a:srgbClr val="3599CC"/>
              </a:solidFill>
            </a:ln>
          </p:spPr>
          <p:txBody>
            <a:bodyPr wrap="square" lIns="0" tIns="0" rIns="0" bIns="0" rtlCol="0"/>
            <a:lstStyle/>
            <a:p>
              <a:endParaRPr sz="1588"/>
            </a:p>
          </p:txBody>
        </p:sp>
        <p:sp>
          <p:nvSpPr>
            <p:cNvPr id="48" name="object 48"/>
            <p:cNvSpPr/>
            <p:nvPr/>
          </p:nvSpPr>
          <p:spPr>
            <a:xfrm>
              <a:off x="2907912" y="6467151"/>
              <a:ext cx="143510" cy="168275"/>
            </a:xfrm>
            <a:custGeom>
              <a:avLst/>
              <a:gdLst/>
              <a:ahLst/>
              <a:cxnLst/>
              <a:rect l="l" t="t" r="r" b="b"/>
              <a:pathLst>
                <a:path w="143510" h="168275">
                  <a:moveTo>
                    <a:pt x="143065" y="0"/>
                  </a:moveTo>
                  <a:lnTo>
                    <a:pt x="37947" y="0"/>
                  </a:lnTo>
                  <a:lnTo>
                    <a:pt x="25" y="0"/>
                  </a:lnTo>
                  <a:lnTo>
                    <a:pt x="215" y="29590"/>
                  </a:lnTo>
                  <a:lnTo>
                    <a:pt x="50" y="72262"/>
                  </a:lnTo>
                  <a:lnTo>
                    <a:pt x="0" y="167728"/>
                  </a:lnTo>
                  <a:lnTo>
                    <a:pt x="19570" y="167932"/>
                  </a:lnTo>
                  <a:lnTo>
                    <a:pt x="20002" y="154965"/>
                  </a:lnTo>
                  <a:lnTo>
                    <a:pt x="41465" y="154749"/>
                  </a:lnTo>
                  <a:lnTo>
                    <a:pt x="59740" y="154965"/>
                  </a:lnTo>
                  <a:lnTo>
                    <a:pt x="57619" y="148589"/>
                  </a:lnTo>
                  <a:lnTo>
                    <a:pt x="63588" y="149009"/>
                  </a:lnTo>
                  <a:lnTo>
                    <a:pt x="72491" y="148589"/>
                  </a:lnTo>
                  <a:lnTo>
                    <a:pt x="141579" y="148374"/>
                  </a:lnTo>
                  <a:lnTo>
                    <a:pt x="142011" y="146253"/>
                  </a:lnTo>
                  <a:lnTo>
                    <a:pt x="141795" y="133070"/>
                  </a:lnTo>
                  <a:lnTo>
                    <a:pt x="142227" y="107353"/>
                  </a:lnTo>
                  <a:lnTo>
                    <a:pt x="142227" y="80136"/>
                  </a:lnTo>
                  <a:lnTo>
                    <a:pt x="142646" y="54000"/>
                  </a:lnTo>
                  <a:lnTo>
                    <a:pt x="142227" y="41236"/>
                  </a:lnTo>
                  <a:lnTo>
                    <a:pt x="142430" y="37630"/>
                  </a:lnTo>
                  <a:lnTo>
                    <a:pt x="142227" y="15303"/>
                  </a:lnTo>
                  <a:lnTo>
                    <a:pt x="143497" y="15303"/>
                  </a:lnTo>
                  <a:lnTo>
                    <a:pt x="143065" y="0"/>
                  </a:lnTo>
                  <a:close/>
                </a:path>
              </a:pathLst>
            </a:custGeom>
            <a:solidFill>
              <a:srgbClr val="FFFFFF"/>
            </a:solidFill>
          </p:spPr>
          <p:txBody>
            <a:bodyPr wrap="square" lIns="0" tIns="0" rIns="0" bIns="0" rtlCol="0"/>
            <a:lstStyle/>
            <a:p>
              <a:endParaRPr sz="1588"/>
            </a:p>
          </p:txBody>
        </p:sp>
        <p:sp>
          <p:nvSpPr>
            <p:cNvPr id="49" name="object 49"/>
            <p:cNvSpPr/>
            <p:nvPr/>
          </p:nvSpPr>
          <p:spPr>
            <a:xfrm>
              <a:off x="2907899" y="6467151"/>
              <a:ext cx="143510" cy="168275"/>
            </a:xfrm>
            <a:custGeom>
              <a:avLst/>
              <a:gdLst/>
              <a:ahLst/>
              <a:cxnLst/>
              <a:rect l="l" t="t" r="r" b="b"/>
              <a:pathLst>
                <a:path w="143510" h="168275">
                  <a:moveTo>
                    <a:pt x="37960" y="0"/>
                  </a:moveTo>
                  <a:lnTo>
                    <a:pt x="37960" y="0"/>
                  </a:lnTo>
                  <a:lnTo>
                    <a:pt x="143078" y="0"/>
                  </a:lnTo>
                  <a:lnTo>
                    <a:pt x="143510" y="15303"/>
                  </a:lnTo>
                  <a:lnTo>
                    <a:pt x="142240" y="15303"/>
                  </a:lnTo>
                  <a:lnTo>
                    <a:pt x="142443" y="28270"/>
                  </a:lnTo>
                  <a:lnTo>
                    <a:pt x="142443" y="37630"/>
                  </a:lnTo>
                  <a:lnTo>
                    <a:pt x="142240" y="41236"/>
                  </a:lnTo>
                  <a:lnTo>
                    <a:pt x="142659" y="54000"/>
                  </a:lnTo>
                  <a:lnTo>
                    <a:pt x="142443" y="61010"/>
                  </a:lnTo>
                  <a:lnTo>
                    <a:pt x="142443" y="66967"/>
                  </a:lnTo>
                  <a:lnTo>
                    <a:pt x="142240" y="79298"/>
                  </a:lnTo>
                  <a:lnTo>
                    <a:pt x="142240" y="80136"/>
                  </a:lnTo>
                  <a:lnTo>
                    <a:pt x="142240" y="94170"/>
                  </a:lnTo>
                  <a:lnTo>
                    <a:pt x="142240" y="102247"/>
                  </a:lnTo>
                  <a:lnTo>
                    <a:pt x="142240" y="107353"/>
                  </a:lnTo>
                  <a:lnTo>
                    <a:pt x="142024" y="120319"/>
                  </a:lnTo>
                  <a:lnTo>
                    <a:pt x="141808" y="133070"/>
                  </a:lnTo>
                  <a:lnTo>
                    <a:pt x="142024" y="146253"/>
                  </a:lnTo>
                  <a:lnTo>
                    <a:pt x="141592" y="148374"/>
                  </a:lnTo>
                  <a:lnTo>
                    <a:pt x="135216" y="148589"/>
                  </a:lnTo>
                  <a:lnTo>
                    <a:pt x="126720" y="148589"/>
                  </a:lnTo>
                  <a:lnTo>
                    <a:pt x="120980" y="148589"/>
                  </a:lnTo>
                  <a:lnTo>
                    <a:pt x="119697" y="148589"/>
                  </a:lnTo>
                  <a:lnTo>
                    <a:pt x="99720" y="148589"/>
                  </a:lnTo>
                  <a:lnTo>
                    <a:pt x="98234" y="148589"/>
                  </a:lnTo>
                  <a:lnTo>
                    <a:pt x="72504" y="148589"/>
                  </a:lnTo>
                  <a:lnTo>
                    <a:pt x="63601" y="149009"/>
                  </a:lnTo>
                  <a:lnTo>
                    <a:pt x="57632" y="148589"/>
                  </a:lnTo>
                  <a:lnTo>
                    <a:pt x="59753" y="154965"/>
                  </a:lnTo>
                  <a:lnTo>
                    <a:pt x="41478" y="154749"/>
                  </a:lnTo>
                  <a:lnTo>
                    <a:pt x="20015" y="154965"/>
                  </a:lnTo>
                  <a:lnTo>
                    <a:pt x="19799" y="158368"/>
                  </a:lnTo>
                  <a:lnTo>
                    <a:pt x="19583" y="167932"/>
                  </a:lnTo>
                  <a:lnTo>
                    <a:pt x="12" y="167728"/>
                  </a:lnTo>
                  <a:lnTo>
                    <a:pt x="0" y="135889"/>
                  </a:lnTo>
                  <a:lnTo>
                    <a:pt x="12" y="125399"/>
                  </a:lnTo>
                  <a:lnTo>
                    <a:pt x="63" y="112902"/>
                  </a:lnTo>
                  <a:lnTo>
                    <a:pt x="25" y="96088"/>
                  </a:lnTo>
                  <a:lnTo>
                    <a:pt x="63" y="72262"/>
                  </a:lnTo>
                  <a:lnTo>
                    <a:pt x="215" y="60832"/>
                  </a:lnTo>
                  <a:lnTo>
                    <a:pt x="228" y="29590"/>
                  </a:lnTo>
                  <a:lnTo>
                    <a:pt x="38" y="0"/>
                  </a:lnTo>
                  <a:lnTo>
                    <a:pt x="15608" y="0"/>
                  </a:lnTo>
                  <a:lnTo>
                    <a:pt x="37960" y="0"/>
                  </a:lnTo>
                  <a:close/>
                </a:path>
              </a:pathLst>
            </a:custGeom>
            <a:ln w="3695">
              <a:solidFill>
                <a:srgbClr val="3599CC"/>
              </a:solidFill>
            </a:ln>
          </p:spPr>
          <p:txBody>
            <a:bodyPr wrap="square" lIns="0" tIns="0" rIns="0" bIns="0" rtlCol="0"/>
            <a:lstStyle/>
            <a:p>
              <a:endParaRPr sz="1588"/>
            </a:p>
          </p:txBody>
        </p:sp>
        <p:sp>
          <p:nvSpPr>
            <p:cNvPr id="50" name="object 50"/>
            <p:cNvSpPr/>
            <p:nvPr/>
          </p:nvSpPr>
          <p:spPr>
            <a:xfrm>
              <a:off x="3050981" y="6465881"/>
              <a:ext cx="203835" cy="100330"/>
            </a:xfrm>
            <a:custGeom>
              <a:avLst/>
              <a:gdLst/>
              <a:ahLst/>
              <a:cxnLst/>
              <a:rect l="l" t="t" r="r" b="b"/>
              <a:pathLst>
                <a:path w="203835" h="100329">
                  <a:moveTo>
                    <a:pt x="198539" y="0"/>
                  </a:moveTo>
                  <a:lnTo>
                    <a:pt x="187909" y="419"/>
                  </a:lnTo>
                  <a:lnTo>
                    <a:pt x="180047" y="419"/>
                  </a:lnTo>
                  <a:lnTo>
                    <a:pt x="177495" y="0"/>
                  </a:lnTo>
                  <a:lnTo>
                    <a:pt x="171119" y="419"/>
                  </a:lnTo>
                  <a:lnTo>
                    <a:pt x="166865" y="215"/>
                  </a:lnTo>
                  <a:lnTo>
                    <a:pt x="166014" y="419"/>
                  </a:lnTo>
                  <a:lnTo>
                    <a:pt x="148577" y="850"/>
                  </a:lnTo>
                  <a:lnTo>
                    <a:pt x="131584" y="634"/>
                  </a:lnTo>
                  <a:lnTo>
                    <a:pt x="105854" y="850"/>
                  </a:lnTo>
                  <a:lnTo>
                    <a:pt x="95021" y="634"/>
                  </a:lnTo>
                  <a:lnTo>
                    <a:pt x="82054" y="1066"/>
                  </a:lnTo>
                  <a:lnTo>
                    <a:pt x="71208" y="1066"/>
                  </a:lnTo>
                  <a:lnTo>
                    <a:pt x="69303" y="850"/>
                  </a:lnTo>
                  <a:lnTo>
                    <a:pt x="56756" y="1066"/>
                  </a:lnTo>
                  <a:lnTo>
                    <a:pt x="49314" y="850"/>
                  </a:lnTo>
                  <a:lnTo>
                    <a:pt x="46126" y="1066"/>
                  </a:lnTo>
                  <a:lnTo>
                    <a:pt x="34645" y="850"/>
                  </a:lnTo>
                  <a:lnTo>
                    <a:pt x="23596" y="1269"/>
                  </a:lnTo>
                  <a:lnTo>
                    <a:pt x="0" y="1269"/>
                  </a:lnTo>
                  <a:lnTo>
                    <a:pt x="431" y="16573"/>
                  </a:lnTo>
                  <a:lnTo>
                    <a:pt x="23596" y="15938"/>
                  </a:lnTo>
                  <a:lnTo>
                    <a:pt x="49110" y="16154"/>
                  </a:lnTo>
                  <a:lnTo>
                    <a:pt x="58458" y="15938"/>
                  </a:lnTo>
                  <a:lnTo>
                    <a:pt x="71208" y="16154"/>
                  </a:lnTo>
                  <a:lnTo>
                    <a:pt x="71208" y="34226"/>
                  </a:lnTo>
                  <a:lnTo>
                    <a:pt x="71424" y="67805"/>
                  </a:lnTo>
                  <a:lnTo>
                    <a:pt x="71843" y="73329"/>
                  </a:lnTo>
                  <a:lnTo>
                    <a:pt x="73545" y="73329"/>
                  </a:lnTo>
                  <a:lnTo>
                    <a:pt x="75882" y="75031"/>
                  </a:lnTo>
                  <a:lnTo>
                    <a:pt x="78867" y="78866"/>
                  </a:lnTo>
                  <a:lnTo>
                    <a:pt x="81203" y="78866"/>
                  </a:lnTo>
                  <a:lnTo>
                    <a:pt x="82054" y="77800"/>
                  </a:lnTo>
                  <a:lnTo>
                    <a:pt x="84175" y="77800"/>
                  </a:lnTo>
                  <a:lnTo>
                    <a:pt x="85661" y="78866"/>
                  </a:lnTo>
                  <a:lnTo>
                    <a:pt x="86093" y="76949"/>
                  </a:lnTo>
                  <a:lnTo>
                    <a:pt x="87579" y="76733"/>
                  </a:lnTo>
                  <a:lnTo>
                    <a:pt x="87998" y="77584"/>
                  </a:lnTo>
                  <a:lnTo>
                    <a:pt x="90766" y="79705"/>
                  </a:lnTo>
                  <a:lnTo>
                    <a:pt x="90766" y="83324"/>
                  </a:lnTo>
                  <a:lnTo>
                    <a:pt x="96507" y="83743"/>
                  </a:lnTo>
                  <a:lnTo>
                    <a:pt x="97993" y="85242"/>
                  </a:lnTo>
                  <a:lnTo>
                    <a:pt x="99910" y="85242"/>
                  </a:lnTo>
                  <a:lnTo>
                    <a:pt x="101396" y="86093"/>
                  </a:lnTo>
                  <a:lnTo>
                    <a:pt x="104584" y="84810"/>
                  </a:lnTo>
                  <a:lnTo>
                    <a:pt x="105854" y="85661"/>
                  </a:lnTo>
                  <a:lnTo>
                    <a:pt x="106921" y="87782"/>
                  </a:lnTo>
                  <a:lnTo>
                    <a:pt x="109042" y="87363"/>
                  </a:lnTo>
                  <a:lnTo>
                    <a:pt x="110109" y="85242"/>
                  </a:lnTo>
                  <a:lnTo>
                    <a:pt x="111379" y="85445"/>
                  </a:lnTo>
                  <a:lnTo>
                    <a:pt x="112445" y="86296"/>
                  </a:lnTo>
                  <a:lnTo>
                    <a:pt x="113931" y="86512"/>
                  </a:lnTo>
                  <a:lnTo>
                    <a:pt x="115849" y="85445"/>
                  </a:lnTo>
                  <a:lnTo>
                    <a:pt x="117119" y="86512"/>
                  </a:lnTo>
                  <a:lnTo>
                    <a:pt x="116484" y="87579"/>
                  </a:lnTo>
                  <a:lnTo>
                    <a:pt x="117983" y="90119"/>
                  </a:lnTo>
                  <a:lnTo>
                    <a:pt x="119037" y="89700"/>
                  </a:lnTo>
                  <a:lnTo>
                    <a:pt x="120307" y="90550"/>
                  </a:lnTo>
                  <a:lnTo>
                    <a:pt x="119672" y="92671"/>
                  </a:lnTo>
                  <a:lnTo>
                    <a:pt x="122440" y="94805"/>
                  </a:lnTo>
                  <a:lnTo>
                    <a:pt x="126263" y="90335"/>
                  </a:lnTo>
                  <a:lnTo>
                    <a:pt x="127965" y="90766"/>
                  </a:lnTo>
                  <a:lnTo>
                    <a:pt x="129882" y="92468"/>
                  </a:lnTo>
                  <a:lnTo>
                    <a:pt x="131152" y="92468"/>
                  </a:lnTo>
                  <a:lnTo>
                    <a:pt x="132003" y="95008"/>
                  </a:lnTo>
                  <a:lnTo>
                    <a:pt x="133489" y="95859"/>
                  </a:lnTo>
                  <a:lnTo>
                    <a:pt x="134772" y="93954"/>
                  </a:lnTo>
                  <a:lnTo>
                    <a:pt x="136042" y="94170"/>
                  </a:lnTo>
                  <a:lnTo>
                    <a:pt x="137109" y="92468"/>
                  </a:lnTo>
                  <a:lnTo>
                    <a:pt x="138379" y="93738"/>
                  </a:lnTo>
                  <a:lnTo>
                    <a:pt x="138163" y="95224"/>
                  </a:lnTo>
                  <a:lnTo>
                    <a:pt x="138595" y="98412"/>
                  </a:lnTo>
                  <a:lnTo>
                    <a:pt x="140081" y="97993"/>
                  </a:lnTo>
                  <a:lnTo>
                    <a:pt x="140081" y="94373"/>
                  </a:lnTo>
                  <a:lnTo>
                    <a:pt x="141782" y="95008"/>
                  </a:lnTo>
                  <a:lnTo>
                    <a:pt x="143268" y="93319"/>
                  </a:lnTo>
                  <a:lnTo>
                    <a:pt x="143903" y="91185"/>
                  </a:lnTo>
                  <a:lnTo>
                    <a:pt x="144754" y="90982"/>
                  </a:lnTo>
                  <a:lnTo>
                    <a:pt x="146037" y="94589"/>
                  </a:lnTo>
                  <a:lnTo>
                    <a:pt x="147523" y="94170"/>
                  </a:lnTo>
                  <a:lnTo>
                    <a:pt x="149009" y="95224"/>
                  </a:lnTo>
                  <a:lnTo>
                    <a:pt x="150710" y="92468"/>
                  </a:lnTo>
                  <a:lnTo>
                    <a:pt x="152412" y="93103"/>
                  </a:lnTo>
                  <a:lnTo>
                    <a:pt x="152628" y="93954"/>
                  </a:lnTo>
                  <a:lnTo>
                    <a:pt x="151777" y="95224"/>
                  </a:lnTo>
                  <a:lnTo>
                    <a:pt x="155816" y="96710"/>
                  </a:lnTo>
                  <a:lnTo>
                    <a:pt x="157302" y="98209"/>
                  </a:lnTo>
                  <a:lnTo>
                    <a:pt x="158369" y="98844"/>
                  </a:lnTo>
                  <a:lnTo>
                    <a:pt x="159004" y="97574"/>
                  </a:lnTo>
                  <a:lnTo>
                    <a:pt x="162191" y="96926"/>
                  </a:lnTo>
                  <a:lnTo>
                    <a:pt x="162826" y="95224"/>
                  </a:lnTo>
                  <a:lnTo>
                    <a:pt x="169621" y="93522"/>
                  </a:lnTo>
                  <a:lnTo>
                    <a:pt x="170688" y="93738"/>
                  </a:lnTo>
                  <a:lnTo>
                    <a:pt x="171538" y="92468"/>
                  </a:lnTo>
                  <a:lnTo>
                    <a:pt x="176860" y="91185"/>
                  </a:lnTo>
                  <a:lnTo>
                    <a:pt x="177711" y="92671"/>
                  </a:lnTo>
                  <a:lnTo>
                    <a:pt x="180682" y="93319"/>
                  </a:lnTo>
                  <a:lnTo>
                    <a:pt x="182384" y="92468"/>
                  </a:lnTo>
                  <a:lnTo>
                    <a:pt x="184505" y="90335"/>
                  </a:lnTo>
                  <a:lnTo>
                    <a:pt x="186423" y="90550"/>
                  </a:lnTo>
                  <a:lnTo>
                    <a:pt x="192582" y="96075"/>
                  </a:lnTo>
                  <a:lnTo>
                    <a:pt x="200240" y="99047"/>
                  </a:lnTo>
                  <a:lnTo>
                    <a:pt x="200875" y="99910"/>
                  </a:lnTo>
                  <a:lnTo>
                    <a:pt x="202145" y="99694"/>
                  </a:lnTo>
                  <a:lnTo>
                    <a:pt x="203428" y="48247"/>
                  </a:lnTo>
                  <a:lnTo>
                    <a:pt x="198958" y="15087"/>
                  </a:lnTo>
                  <a:lnTo>
                    <a:pt x="198539" y="0"/>
                  </a:lnTo>
                  <a:close/>
                </a:path>
              </a:pathLst>
            </a:custGeom>
            <a:solidFill>
              <a:srgbClr val="FFFFFF"/>
            </a:solidFill>
          </p:spPr>
          <p:txBody>
            <a:bodyPr wrap="square" lIns="0" tIns="0" rIns="0" bIns="0" rtlCol="0"/>
            <a:lstStyle/>
            <a:p>
              <a:endParaRPr sz="1588"/>
            </a:p>
          </p:txBody>
        </p:sp>
        <p:sp>
          <p:nvSpPr>
            <p:cNvPr id="51" name="object 51"/>
            <p:cNvSpPr/>
            <p:nvPr/>
          </p:nvSpPr>
          <p:spPr>
            <a:xfrm>
              <a:off x="3050981" y="6465881"/>
              <a:ext cx="203835" cy="100330"/>
            </a:xfrm>
            <a:custGeom>
              <a:avLst/>
              <a:gdLst/>
              <a:ahLst/>
              <a:cxnLst/>
              <a:rect l="l" t="t" r="r" b="b"/>
              <a:pathLst>
                <a:path w="203835" h="100329">
                  <a:moveTo>
                    <a:pt x="23596" y="1269"/>
                  </a:moveTo>
                  <a:lnTo>
                    <a:pt x="23596" y="1269"/>
                  </a:lnTo>
                  <a:lnTo>
                    <a:pt x="0" y="1269"/>
                  </a:lnTo>
                  <a:lnTo>
                    <a:pt x="431" y="16573"/>
                  </a:lnTo>
                  <a:lnTo>
                    <a:pt x="20193" y="16154"/>
                  </a:lnTo>
                  <a:lnTo>
                    <a:pt x="23596" y="15938"/>
                  </a:lnTo>
                  <a:lnTo>
                    <a:pt x="32943" y="16154"/>
                  </a:lnTo>
                  <a:lnTo>
                    <a:pt x="45910" y="16154"/>
                  </a:lnTo>
                  <a:lnTo>
                    <a:pt x="49110" y="16154"/>
                  </a:lnTo>
                  <a:lnTo>
                    <a:pt x="58458" y="15938"/>
                  </a:lnTo>
                  <a:lnTo>
                    <a:pt x="71208" y="16154"/>
                  </a:lnTo>
                  <a:lnTo>
                    <a:pt x="71208" y="29336"/>
                  </a:lnTo>
                  <a:lnTo>
                    <a:pt x="71208" y="34226"/>
                  </a:lnTo>
                  <a:lnTo>
                    <a:pt x="71424" y="42087"/>
                  </a:lnTo>
                  <a:lnTo>
                    <a:pt x="71424" y="48247"/>
                  </a:lnTo>
                  <a:lnTo>
                    <a:pt x="71424" y="55054"/>
                  </a:lnTo>
                  <a:lnTo>
                    <a:pt x="71424" y="59512"/>
                  </a:lnTo>
                  <a:lnTo>
                    <a:pt x="71424" y="67805"/>
                  </a:lnTo>
                  <a:lnTo>
                    <a:pt x="71843" y="73329"/>
                  </a:lnTo>
                  <a:lnTo>
                    <a:pt x="73545" y="73329"/>
                  </a:lnTo>
                  <a:lnTo>
                    <a:pt x="75882" y="75031"/>
                  </a:lnTo>
                  <a:lnTo>
                    <a:pt x="78867" y="78866"/>
                  </a:lnTo>
                  <a:lnTo>
                    <a:pt x="81203" y="78866"/>
                  </a:lnTo>
                  <a:lnTo>
                    <a:pt x="82054" y="77800"/>
                  </a:lnTo>
                  <a:lnTo>
                    <a:pt x="84175" y="77800"/>
                  </a:lnTo>
                  <a:lnTo>
                    <a:pt x="85661" y="78866"/>
                  </a:lnTo>
                  <a:lnTo>
                    <a:pt x="86093" y="76949"/>
                  </a:lnTo>
                  <a:lnTo>
                    <a:pt x="87579" y="76733"/>
                  </a:lnTo>
                  <a:lnTo>
                    <a:pt x="87998" y="77584"/>
                  </a:lnTo>
                  <a:lnTo>
                    <a:pt x="90766" y="79705"/>
                  </a:lnTo>
                  <a:lnTo>
                    <a:pt x="90766" y="83324"/>
                  </a:lnTo>
                  <a:lnTo>
                    <a:pt x="96507" y="83743"/>
                  </a:lnTo>
                  <a:lnTo>
                    <a:pt x="97993" y="85242"/>
                  </a:lnTo>
                  <a:lnTo>
                    <a:pt x="99910" y="85242"/>
                  </a:lnTo>
                  <a:lnTo>
                    <a:pt x="101396" y="86093"/>
                  </a:lnTo>
                  <a:lnTo>
                    <a:pt x="102666" y="85445"/>
                  </a:lnTo>
                  <a:lnTo>
                    <a:pt x="104584" y="84810"/>
                  </a:lnTo>
                  <a:lnTo>
                    <a:pt x="105854" y="85661"/>
                  </a:lnTo>
                  <a:lnTo>
                    <a:pt x="106921" y="87782"/>
                  </a:lnTo>
                  <a:lnTo>
                    <a:pt x="109042" y="87363"/>
                  </a:lnTo>
                  <a:lnTo>
                    <a:pt x="110109" y="85242"/>
                  </a:lnTo>
                  <a:lnTo>
                    <a:pt x="111379" y="85445"/>
                  </a:lnTo>
                  <a:lnTo>
                    <a:pt x="112445" y="86296"/>
                  </a:lnTo>
                  <a:lnTo>
                    <a:pt x="113931" y="86512"/>
                  </a:lnTo>
                  <a:lnTo>
                    <a:pt x="115849" y="85445"/>
                  </a:lnTo>
                  <a:lnTo>
                    <a:pt x="117119" y="86512"/>
                  </a:lnTo>
                  <a:lnTo>
                    <a:pt x="116484" y="87579"/>
                  </a:lnTo>
                  <a:lnTo>
                    <a:pt x="117983" y="90119"/>
                  </a:lnTo>
                  <a:lnTo>
                    <a:pt x="119037" y="89700"/>
                  </a:lnTo>
                  <a:lnTo>
                    <a:pt x="120307" y="90550"/>
                  </a:lnTo>
                  <a:lnTo>
                    <a:pt x="119672" y="92671"/>
                  </a:lnTo>
                  <a:lnTo>
                    <a:pt x="122440" y="94805"/>
                  </a:lnTo>
                  <a:lnTo>
                    <a:pt x="126263" y="90335"/>
                  </a:lnTo>
                  <a:lnTo>
                    <a:pt x="127965" y="90766"/>
                  </a:lnTo>
                  <a:lnTo>
                    <a:pt x="129882" y="92468"/>
                  </a:lnTo>
                  <a:lnTo>
                    <a:pt x="131152" y="92468"/>
                  </a:lnTo>
                  <a:lnTo>
                    <a:pt x="132003" y="95008"/>
                  </a:lnTo>
                  <a:lnTo>
                    <a:pt x="133489" y="95859"/>
                  </a:lnTo>
                  <a:lnTo>
                    <a:pt x="134772" y="93954"/>
                  </a:lnTo>
                  <a:lnTo>
                    <a:pt x="136042" y="94170"/>
                  </a:lnTo>
                  <a:lnTo>
                    <a:pt x="137109" y="92468"/>
                  </a:lnTo>
                  <a:lnTo>
                    <a:pt x="138379" y="93738"/>
                  </a:lnTo>
                  <a:lnTo>
                    <a:pt x="138163" y="95224"/>
                  </a:lnTo>
                  <a:lnTo>
                    <a:pt x="138595" y="98412"/>
                  </a:lnTo>
                  <a:lnTo>
                    <a:pt x="140081" y="97993"/>
                  </a:lnTo>
                  <a:lnTo>
                    <a:pt x="140081" y="94373"/>
                  </a:lnTo>
                  <a:lnTo>
                    <a:pt x="141782" y="95008"/>
                  </a:lnTo>
                  <a:lnTo>
                    <a:pt x="143268" y="93319"/>
                  </a:lnTo>
                  <a:lnTo>
                    <a:pt x="143903" y="91185"/>
                  </a:lnTo>
                  <a:lnTo>
                    <a:pt x="144754" y="90982"/>
                  </a:lnTo>
                  <a:lnTo>
                    <a:pt x="146037" y="94589"/>
                  </a:lnTo>
                  <a:lnTo>
                    <a:pt x="147523" y="94170"/>
                  </a:lnTo>
                  <a:lnTo>
                    <a:pt x="149009" y="95224"/>
                  </a:lnTo>
                  <a:lnTo>
                    <a:pt x="150710" y="92468"/>
                  </a:lnTo>
                  <a:lnTo>
                    <a:pt x="152412" y="93103"/>
                  </a:lnTo>
                  <a:lnTo>
                    <a:pt x="152628" y="93954"/>
                  </a:lnTo>
                  <a:lnTo>
                    <a:pt x="151777" y="95224"/>
                  </a:lnTo>
                  <a:lnTo>
                    <a:pt x="155816" y="96710"/>
                  </a:lnTo>
                  <a:lnTo>
                    <a:pt x="157302" y="98209"/>
                  </a:lnTo>
                  <a:lnTo>
                    <a:pt x="158369" y="98844"/>
                  </a:lnTo>
                  <a:lnTo>
                    <a:pt x="159004" y="97574"/>
                  </a:lnTo>
                  <a:lnTo>
                    <a:pt x="162191" y="96926"/>
                  </a:lnTo>
                  <a:lnTo>
                    <a:pt x="162826" y="95224"/>
                  </a:lnTo>
                  <a:lnTo>
                    <a:pt x="169621" y="93522"/>
                  </a:lnTo>
                  <a:lnTo>
                    <a:pt x="170688" y="93738"/>
                  </a:lnTo>
                  <a:lnTo>
                    <a:pt x="171538" y="92468"/>
                  </a:lnTo>
                  <a:lnTo>
                    <a:pt x="176860" y="91185"/>
                  </a:lnTo>
                  <a:lnTo>
                    <a:pt x="177711" y="92671"/>
                  </a:lnTo>
                  <a:lnTo>
                    <a:pt x="180682" y="93319"/>
                  </a:lnTo>
                  <a:lnTo>
                    <a:pt x="182384" y="92468"/>
                  </a:lnTo>
                  <a:lnTo>
                    <a:pt x="184505" y="90335"/>
                  </a:lnTo>
                  <a:lnTo>
                    <a:pt x="186423" y="90550"/>
                  </a:lnTo>
                  <a:lnTo>
                    <a:pt x="192582" y="96075"/>
                  </a:lnTo>
                  <a:lnTo>
                    <a:pt x="196202" y="97358"/>
                  </a:lnTo>
                  <a:lnTo>
                    <a:pt x="200240" y="99047"/>
                  </a:lnTo>
                  <a:lnTo>
                    <a:pt x="200875" y="99910"/>
                  </a:lnTo>
                  <a:lnTo>
                    <a:pt x="202145" y="99694"/>
                  </a:lnTo>
                  <a:lnTo>
                    <a:pt x="202361" y="90766"/>
                  </a:lnTo>
                  <a:lnTo>
                    <a:pt x="202361" y="83324"/>
                  </a:lnTo>
                  <a:lnTo>
                    <a:pt x="202577" y="73964"/>
                  </a:lnTo>
                  <a:lnTo>
                    <a:pt x="202793" y="67589"/>
                  </a:lnTo>
                  <a:lnTo>
                    <a:pt x="202996" y="60578"/>
                  </a:lnTo>
                  <a:lnTo>
                    <a:pt x="203428" y="48247"/>
                  </a:lnTo>
                  <a:lnTo>
                    <a:pt x="203212" y="46977"/>
                  </a:lnTo>
                  <a:lnTo>
                    <a:pt x="202361" y="40601"/>
                  </a:lnTo>
                  <a:lnTo>
                    <a:pt x="201942" y="37414"/>
                  </a:lnTo>
                  <a:lnTo>
                    <a:pt x="200444" y="27000"/>
                  </a:lnTo>
                  <a:lnTo>
                    <a:pt x="200240" y="25082"/>
                  </a:lnTo>
                  <a:lnTo>
                    <a:pt x="198958" y="15087"/>
                  </a:lnTo>
                  <a:lnTo>
                    <a:pt x="198742" y="9982"/>
                  </a:lnTo>
                  <a:lnTo>
                    <a:pt x="198742" y="7010"/>
                  </a:lnTo>
                  <a:lnTo>
                    <a:pt x="198539" y="215"/>
                  </a:lnTo>
                  <a:lnTo>
                    <a:pt x="198539" y="0"/>
                  </a:lnTo>
                  <a:lnTo>
                    <a:pt x="189826" y="419"/>
                  </a:lnTo>
                  <a:lnTo>
                    <a:pt x="187909" y="419"/>
                  </a:lnTo>
                  <a:lnTo>
                    <a:pt x="180047" y="419"/>
                  </a:lnTo>
                  <a:lnTo>
                    <a:pt x="177495" y="0"/>
                  </a:lnTo>
                  <a:lnTo>
                    <a:pt x="171119" y="419"/>
                  </a:lnTo>
                  <a:lnTo>
                    <a:pt x="166865" y="215"/>
                  </a:lnTo>
                  <a:lnTo>
                    <a:pt x="166014" y="419"/>
                  </a:lnTo>
                  <a:lnTo>
                    <a:pt x="153682" y="634"/>
                  </a:lnTo>
                  <a:lnTo>
                    <a:pt x="148577" y="850"/>
                  </a:lnTo>
                  <a:lnTo>
                    <a:pt x="138595" y="850"/>
                  </a:lnTo>
                  <a:lnTo>
                    <a:pt x="131584" y="634"/>
                  </a:lnTo>
                  <a:lnTo>
                    <a:pt x="123291" y="850"/>
                  </a:lnTo>
                  <a:lnTo>
                    <a:pt x="116268" y="850"/>
                  </a:lnTo>
                  <a:lnTo>
                    <a:pt x="110528" y="850"/>
                  </a:lnTo>
                  <a:lnTo>
                    <a:pt x="105854" y="850"/>
                  </a:lnTo>
                  <a:lnTo>
                    <a:pt x="95021" y="634"/>
                  </a:lnTo>
                  <a:lnTo>
                    <a:pt x="83959" y="1066"/>
                  </a:lnTo>
                  <a:lnTo>
                    <a:pt x="82054" y="1066"/>
                  </a:lnTo>
                  <a:lnTo>
                    <a:pt x="71208" y="1066"/>
                  </a:lnTo>
                  <a:lnTo>
                    <a:pt x="69303" y="850"/>
                  </a:lnTo>
                  <a:lnTo>
                    <a:pt x="56756" y="1066"/>
                  </a:lnTo>
                  <a:lnTo>
                    <a:pt x="49314" y="850"/>
                  </a:lnTo>
                  <a:lnTo>
                    <a:pt x="46126" y="1066"/>
                  </a:lnTo>
                  <a:lnTo>
                    <a:pt x="34645" y="850"/>
                  </a:lnTo>
                  <a:lnTo>
                    <a:pt x="23596" y="1269"/>
                  </a:lnTo>
                  <a:close/>
                </a:path>
              </a:pathLst>
            </a:custGeom>
            <a:ln w="3695">
              <a:solidFill>
                <a:srgbClr val="3599CC"/>
              </a:solidFill>
            </a:ln>
          </p:spPr>
          <p:txBody>
            <a:bodyPr wrap="square" lIns="0" tIns="0" rIns="0" bIns="0" rtlCol="0"/>
            <a:lstStyle/>
            <a:p>
              <a:endParaRPr sz="1588"/>
            </a:p>
          </p:txBody>
        </p:sp>
        <p:sp>
          <p:nvSpPr>
            <p:cNvPr id="52" name="object 52"/>
            <p:cNvSpPr/>
            <p:nvPr/>
          </p:nvSpPr>
          <p:spPr>
            <a:xfrm>
              <a:off x="2965529" y="6481828"/>
              <a:ext cx="311150" cy="313690"/>
            </a:xfrm>
            <a:custGeom>
              <a:avLst/>
              <a:gdLst/>
              <a:ahLst/>
              <a:cxnLst/>
              <a:rect l="l" t="t" r="r" b="b"/>
              <a:pathLst>
                <a:path w="311150" h="313690">
                  <a:moveTo>
                    <a:pt x="143916" y="0"/>
                  </a:moveTo>
                  <a:lnTo>
                    <a:pt x="118402" y="203"/>
                  </a:lnTo>
                  <a:lnTo>
                    <a:pt x="109042" y="0"/>
                  </a:lnTo>
                  <a:lnTo>
                    <a:pt x="84607" y="634"/>
                  </a:lnTo>
                  <a:lnTo>
                    <a:pt x="84810" y="22948"/>
                  </a:lnTo>
                  <a:lnTo>
                    <a:pt x="84607" y="26568"/>
                  </a:lnTo>
                  <a:lnTo>
                    <a:pt x="85026" y="39319"/>
                  </a:lnTo>
                  <a:lnTo>
                    <a:pt x="84607" y="65455"/>
                  </a:lnTo>
                  <a:lnTo>
                    <a:pt x="84607" y="92671"/>
                  </a:lnTo>
                  <a:lnTo>
                    <a:pt x="84175" y="118389"/>
                  </a:lnTo>
                  <a:lnTo>
                    <a:pt x="84391" y="131571"/>
                  </a:lnTo>
                  <a:lnTo>
                    <a:pt x="83959" y="133692"/>
                  </a:lnTo>
                  <a:lnTo>
                    <a:pt x="14884" y="133908"/>
                  </a:lnTo>
                  <a:lnTo>
                    <a:pt x="5969" y="134340"/>
                  </a:lnTo>
                  <a:lnTo>
                    <a:pt x="0" y="133908"/>
                  </a:lnTo>
                  <a:lnTo>
                    <a:pt x="2133" y="140284"/>
                  </a:lnTo>
                  <a:lnTo>
                    <a:pt x="9779" y="149847"/>
                  </a:lnTo>
                  <a:lnTo>
                    <a:pt x="12966" y="151980"/>
                  </a:lnTo>
                  <a:lnTo>
                    <a:pt x="15735" y="151549"/>
                  </a:lnTo>
                  <a:lnTo>
                    <a:pt x="19558" y="157924"/>
                  </a:lnTo>
                  <a:lnTo>
                    <a:pt x="20624" y="158991"/>
                  </a:lnTo>
                  <a:lnTo>
                    <a:pt x="22313" y="159842"/>
                  </a:lnTo>
                  <a:lnTo>
                    <a:pt x="24447" y="161759"/>
                  </a:lnTo>
                  <a:lnTo>
                    <a:pt x="29337" y="167919"/>
                  </a:lnTo>
                  <a:lnTo>
                    <a:pt x="38900" y="173862"/>
                  </a:lnTo>
                  <a:lnTo>
                    <a:pt x="39319" y="174942"/>
                  </a:lnTo>
                  <a:lnTo>
                    <a:pt x="41236" y="176847"/>
                  </a:lnTo>
                  <a:lnTo>
                    <a:pt x="42303" y="182156"/>
                  </a:lnTo>
                  <a:lnTo>
                    <a:pt x="45707" y="186842"/>
                  </a:lnTo>
                  <a:lnTo>
                    <a:pt x="46545" y="195973"/>
                  </a:lnTo>
                  <a:lnTo>
                    <a:pt x="49530" y="203415"/>
                  </a:lnTo>
                  <a:lnTo>
                    <a:pt x="58877" y="211708"/>
                  </a:lnTo>
                  <a:lnTo>
                    <a:pt x="67386" y="214896"/>
                  </a:lnTo>
                  <a:lnTo>
                    <a:pt x="67386" y="216382"/>
                  </a:lnTo>
                  <a:lnTo>
                    <a:pt x="74396" y="219354"/>
                  </a:lnTo>
                  <a:lnTo>
                    <a:pt x="75031" y="221056"/>
                  </a:lnTo>
                  <a:lnTo>
                    <a:pt x="79286" y="223621"/>
                  </a:lnTo>
                  <a:lnTo>
                    <a:pt x="83121" y="223621"/>
                  </a:lnTo>
                  <a:lnTo>
                    <a:pt x="84391" y="220002"/>
                  </a:lnTo>
                  <a:lnTo>
                    <a:pt x="85877" y="218084"/>
                  </a:lnTo>
                  <a:lnTo>
                    <a:pt x="89065" y="216382"/>
                  </a:lnTo>
                  <a:lnTo>
                    <a:pt x="88646" y="214896"/>
                  </a:lnTo>
                  <a:lnTo>
                    <a:pt x="89065" y="212559"/>
                  </a:lnTo>
                  <a:lnTo>
                    <a:pt x="90131" y="212140"/>
                  </a:lnTo>
                  <a:lnTo>
                    <a:pt x="93954" y="200875"/>
                  </a:lnTo>
                  <a:lnTo>
                    <a:pt x="100761" y="199809"/>
                  </a:lnTo>
                  <a:lnTo>
                    <a:pt x="102031" y="197040"/>
                  </a:lnTo>
                  <a:lnTo>
                    <a:pt x="108623" y="199809"/>
                  </a:lnTo>
                  <a:lnTo>
                    <a:pt x="115633" y="200012"/>
                  </a:lnTo>
                  <a:lnTo>
                    <a:pt x="119037" y="200444"/>
                  </a:lnTo>
                  <a:lnTo>
                    <a:pt x="120523" y="199377"/>
                  </a:lnTo>
                  <a:lnTo>
                    <a:pt x="124358" y="200647"/>
                  </a:lnTo>
                  <a:lnTo>
                    <a:pt x="125209" y="203847"/>
                  </a:lnTo>
                  <a:lnTo>
                    <a:pt x="132435" y="209588"/>
                  </a:lnTo>
                  <a:lnTo>
                    <a:pt x="133070" y="211924"/>
                  </a:lnTo>
                  <a:lnTo>
                    <a:pt x="138163" y="215315"/>
                  </a:lnTo>
                  <a:lnTo>
                    <a:pt x="140931" y="220217"/>
                  </a:lnTo>
                  <a:lnTo>
                    <a:pt x="142633" y="226161"/>
                  </a:lnTo>
                  <a:lnTo>
                    <a:pt x="143268" y="226161"/>
                  </a:lnTo>
                  <a:lnTo>
                    <a:pt x="143052" y="227012"/>
                  </a:lnTo>
                  <a:lnTo>
                    <a:pt x="145402" y="232968"/>
                  </a:lnTo>
                  <a:lnTo>
                    <a:pt x="146253" y="233387"/>
                  </a:lnTo>
                  <a:lnTo>
                    <a:pt x="146456" y="234454"/>
                  </a:lnTo>
                  <a:lnTo>
                    <a:pt x="148374" y="237223"/>
                  </a:lnTo>
                  <a:lnTo>
                    <a:pt x="149860" y="242531"/>
                  </a:lnTo>
                  <a:lnTo>
                    <a:pt x="152412" y="246570"/>
                  </a:lnTo>
                  <a:lnTo>
                    <a:pt x="155168" y="248691"/>
                  </a:lnTo>
                  <a:lnTo>
                    <a:pt x="161556" y="259524"/>
                  </a:lnTo>
                  <a:lnTo>
                    <a:pt x="164109" y="262508"/>
                  </a:lnTo>
                  <a:lnTo>
                    <a:pt x="168351" y="264629"/>
                  </a:lnTo>
                  <a:lnTo>
                    <a:pt x="168351" y="272922"/>
                  </a:lnTo>
                  <a:lnTo>
                    <a:pt x="170472" y="274827"/>
                  </a:lnTo>
                  <a:lnTo>
                    <a:pt x="170472" y="279298"/>
                  </a:lnTo>
                  <a:lnTo>
                    <a:pt x="170053" y="280365"/>
                  </a:lnTo>
                  <a:lnTo>
                    <a:pt x="171970" y="284403"/>
                  </a:lnTo>
                  <a:lnTo>
                    <a:pt x="174523" y="286740"/>
                  </a:lnTo>
                  <a:lnTo>
                    <a:pt x="177279" y="294385"/>
                  </a:lnTo>
                  <a:lnTo>
                    <a:pt x="178777" y="299910"/>
                  </a:lnTo>
                  <a:lnTo>
                    <a:pt x="187058" y="302044"/>
                  </a:lnTo>
                  <a:lnTo>
                    <a:pt x="188976" y="304596"/>
                  </a:lnTo>
                  <a:lnTo>
                    <a:pt x="190677" y="304164"/>
                  </a:lnTo>
                  <a:lnTo>
                    <a:pt x="199390" y="309486"/>
                  </a:lnTo>
                  <a:lnTo>
                    <a:pt x="202996" y="310337"/>
                  </a:lnTo>
                  <a:lnTo>
                    <a:pt x="207886" y="309486"/>
                  </a:lnTo>
                  <a:lnTo>
                    <a:pt x="209804" y="310540"/>
                  </a:lnTo>
                  <a:lnTo>
                    <a:pt x="213207" y="310540"/>
                  </a:lnTo>
                  <a:lnTo>
                    <a:pt x="213842" y="312458"/>
                  </a:lnTo>
                  <a:lnTo>
                    <a:pt x="216179" y="313524"/>
                  </a:lnTo>
                  <a:lnTo>
                    <a:pt x="224688" y="312889"/>
                  </a:lnTo>
                  <a:lnTo>
                    <a:pt x="225107" y="310121"/>
                  </a:lnTo>
                  <a:lnTo>
                    <a:pt x="224891" y="309486"/>
                  </a:lnTo>
                  <a:lnTo>
                    <a:pt x="224256" y="311188"/>
                  </a:lnTo>
                  <a:lnTo>
                    <a:pt x="223621" y="310540"/>
                  </a:lnTo>
                  <a:lnTo>
                    <a:pt x="222770" y="311823"/>
                  </a:lnTo>
                  <a:lnTo>
                    <a:pt x="222554" y="309486"/>
                  </a:lnTo>
                  <a:lnTo>
                    <a:pt x="223621" y="308635"/>
                  </a:lnTo>
                  <a:lnTo>
                    <a:pt x="222986" y="308203"/>
                  </a:lnTo>
                  <a:lnTo>
                    <a:pt x="221919" y="308635"/>
                  </a:lnTo>
                  <a:lnTo>
                    <a:pt x="221284" y="305447"/>
                  </a:lnTo>
                  <a:lnTo>
                    <a:pt x="220218" y="305028"/>
                  </a:lnTo>
                  <a:lnTo>
                    <a:pt x="216598" y="287604"/>
                  </a:lnTo>
                  <a:lnTo>
                    <a:pt x="215112" y="286321"/>
                  </a:lnTo>
                  <a:lnTo>
                    <a:pt x="215328" y="282066"/>
                  </a:lnTo>
                  <a:lnTo>
                    <a:pt x="216814" y="280581"/>
                  </a:lnTo>
                  <a:lnTo>
                    <a:pt x="216395" y="279095"/>
                  </a:lnTo>
                  <a:lnTo>
                    <a:pt x="217881" y="277380"/>
                  </a:lnTo>
                  <a:lnTo>
                    <a:pt x="217665" y="274408"/>
                  </a:lnTo>
                  <a:lnTo>
                    <a:pt x="215328" y="275043"/>
                  </a:lnTo>
                  <a:lnTo>
                    <a:pt x="212356" y="274827"/>
                  </a:lnTo>
                  <a:lnTo>
                    <a:pt x="210654" y="273557"/>
                  </a:lnTo>
                  <a:lnTo>
                    <a:pt x="211924" y="272922"/>
                  </a:lnTo>
                  <a:lnTo>
                    <a:pt x="209372" y="268465"/>
                  </a:lnTo>
                  <a:lnTo>
                    <a:pt x="210019" y="268249"/>
                  </a:lnTo>
                  <a:lnTo>
                    <a:pt x="212991" y="272922"/>
                  </a:lnTo>
                  <a:lnTo>
                    <a:pt x="213842" y="272922"/>
                  </a:lnTo>
                  <a:lnTo>
                    <a:pt x="213626" y="271868"/>
                  </a:lnTo>
                  <a:lnTo>
                    <a:pt x="214896" y="271868"/>
                  </a:lnTo>
                  <a:lnTo>
                    <a:pt x="215544" y="269519"/>
                  </a:lnTo>
                  <a:lnTo>
                    <a:pt x="216395" y="269519"/>
                  </a:lnTo>
                  <a:lnTo>
                    <a:pt x="216179" y="271868"/>
                  </a:lnTo>
                  <a:lnTo>
                    <a:pt x="215112" y="272707"/>
                  </a:lnTo>
                  <a:lnTo>
                    <a:pt x="216179" y="273354"/>
                  </a:lnTo>
                  <a:lnTo>
                    <a:pt x="218313" y="270802"/>
                  </a:lnTo>
                  <a:lnTo>
                    <a:pt x="218935" y="268884"/>
                  </a:lnTo>
                  <a:lnTo>
                    <a:pt x="219583" y="268046"/>
                  </a:lnTo>
                  <a:lnTo>
                    <a:pt x="221500" y="262293"/>
                  </a:lnTo>
                  <a:lnTo>
                    <a:pt x="221068" y="260807"/>
                  </a:lnTo>
                  <a:lnTo>
                    <a:pt x="219798" y="262508"/>
                  </a:lnTo>
                  <a:lnTo>
                    <a:pt x="219163" y="262293"/>
                  </a:lnTo>
                  <a:lnTo>
                    <a:pt x="219798" y="260807"/>
                  </a:lnTo>
                  <a:lnTo>
                    <a:pt x="218732" y="259321"/>
                  </a:lnTo>
                  <a:lnTo>
                    <a:pt x="219163" y="256984"/>
                  </a:lnTo>
                  <a:lnTo>
                    <a:pt x="222554" y="256984"/>
                  </a:lnTo>
                  <a:lnTo>
                    <a:pt x="225107" y="255485"/>
                  </a:lnTo>
                  <a:lnTo>
                    <a:pt x="222338" y="250177"/>
                  </a:lnTo>
                  <a:lnTo>
                    <a:pt x="226593" y="246354"/>
                  </a:lnTo>
                  <a:lnTo>
                    <a:pt x="227660" y="247637"/>
                  </a:lnTo>
                  <a:lnTo>
                    <a:pt x="229146" y="247205"/>
                  </a:lnTo>
                  <a:lnTo>
                    <a:pt x="228727" y="244652"/>
                  </a:lnTo>
                  <a:lnTo>
                    <a:pt x="230416" y="244233"/>
                  </a:lnTo>
                  <a:lnTo>
                    <a:pt x="229781" y="247637"/>
                  </a:lnTo>
                  <a:lnTo>
                    <a:pt x="232752" y="245719"/>
                  </a:lnTo>
                  <a:lnTo>
                    <a:pt x="233184" y="242950"/>
                  </a:lnTo>
                  <a:lnTo>
                    <a:pt x="233184" y="237642"/>
                  </a:lnTo>
                  <a:lnTo>
                    <a:pt x="234886" y="239763"/>
                  </a:lnTo>
                  <a:lnTo>
                    <a:pt x="235102" y="241465"/>
                  </a:lnTo>
                  <a:lnTo>
                    <a:pt x="235953" y="242100"/>
                  </a:lnTo>
                  <a:lnTo>
                    <a:pt x="241693" y="238493"/>
                  </a:lnTo>
                  <a:lnTo>
                    <a:pt x="241058" y="237007"/>
                  </a:lnTo>
                  <a:lnTo>
                    <a:pt x="238925" y="237642"/>
                  </a:lnTo>
                  <a:lnTo>
                    <a:pt x="238290" y="237007"/>
                  </a:lnTo>
                  <a:lnTo>
                    <a:pt x="239776" y="235940"/>
                  </a:lnTo>
                  <a:lnTo>
                    <a:pt x="238506" y="234454"/>
                  </a:lnTo>
                  <a:lnTo>
                    <a:pt x="236588" y="234873"/>
                  </a:lnTo>
                  <a:lnTo>
                    <a:pt x="237007" y="233387"/>
                  </a:lnTo>
                  <a:lnTo>
                    <a:pt x="236372" y="230416"/>
                  </a:lnTo>
                  <a:lnTo>
                    <a:pt x="241058" y="232333"/>
                  </a:lnTo>
                  <a:lnTo>
                    <a:pt x="241261" y="233603"/>
                  </a:lnTo>
                  <a:lnTo>
                    <a:pt x="240626" y="234873"/>
                  </a:lnTo>
                  <a:lnTo>
                    <a:pt x="242747" y="233603"/>
                  </a:lnTo>
                  <a:lnTo>
                    <a:pt x="242544" y="230200"/>
                  </a:lnTo>
                  <a:lnTo>
                    <a:pt x="244449" y="232117"/>
                  </a:lnTo>
                  <a:lnTo>
                    <a:pt x="247218" y="230200"/>
                  </a:lnTo>
                  <a:lnTo>
                    <a:pt x="245935" y="234022"/>
                  </a:lnTo>
                  <a:lnTo>
                    <a:pt x="246583" y="234670"/>
                  </a:lnTo>
                  <a:lnTo>
                    <a:pt x="256578" y="228714"/>
                  </a:lnTo>
                  <a:lnTo>
                    <a:pt x="257848" y="229349"/>
                  </a:lnTo>
                  <a:lnTo>
                    <a:pt x="242963" y="239560"/>
                  </a:lnTo>
                  <a:lnTo>
                    <a:pt x="243598" y="239979"/>
                  </a:lnTo>
                  <a:lnTo>
                    <a:pt x="262724" y="227228"/>
                  </a:lnTo>
                  <a:lnTo>
                    <a:pt x="271018" y="221272"/>
                  </a:lnTo>
                  <a:lnTo>
                    <a:pt x="272084" y="219570"/>
                  </a:lnTo>
                  <a:lnTo>
                    <a:pt x="270383" y="218503"/>
                  </a:lnTo>
                  <a:lnTo>
                    <a:pt x="272084" y="215531"/>
                  </a:lnTo>
                  <a:lnTo>
                    <a:pt x="274002" y="215747"/>
                  </a:lnTo>
                  <a:lnTo>
                    <a:pt x="277609" y="212559"/>
                  </a:lnTo>
                  <a:lnTo>
                    <a:pt x="278041" y="209588"/>
                  </a:lnTo>
                  <a:lnTo>
                    <a:pt x="276758" y="208305"/>
                  </a:lnTo>
                  <a:lnTo>
                    <a:pt x="277406" y="206819"/>
                  </a:lnTo>
                  <a:lnTo>
                    <a:pt x="275272" y="205752"/>
                  </a:lnTo>
                  <a:lnTo>
                    <a:pt x="276123" y="203847"/>
                  </a:lnTo>
                  <a:lnTo>
                    <a:pt x="275056" y="200875"/>
                  </a:lnTo>
                  <a:lnTo>
                    <a:pt x="276123" y="200228"/>
                  </a:lnTo>
                  <a:lnTo>
                    <a:pt x="277609" y="201929"/>
                  </a:lnTo>
                  <a:lnTo>
                    <a:pt x="282714" y="197256"/>
                  </a:lnTo>
                  <a:lnTo>
                    <a:pt x="283133" y="197891"/>
                  </a:lnTo>
                  <a:lnTo>
                    <a:pt x="280797" y="205117"/>
                  </a:lnTo>
                  <a:lnTo>
                    <a:pt x="281012" y="205968"/>
                  </a:lnTo>
                  <a:lnTo>
                    <a:pt x="286118" y="204266"/>
                  </a:lnTo>
                  <a:lnTo>
                    <a:pt x="286969" y="205549"/>
                  </a:lnTo>
                  <a:lnTo>
                    <a:pt x="281432" y="209156"/>
                  </a:lnTo>
                  <a:lnTo>
                    <a:pt x="281012" y="210438"/>
                  </a:lnTo>
                  <a:lnTo>
                    <a:pt x="281863" y="210438"/>
                  </a:lnTo>
                  <a:lnTo>
                    <a:pt x="290576" y="205117"/>
                  </a:lnTo>
                  <a:lnTo>
                    <a:pt x="290995" y="204685"/>
                  </a:lnTo>
                  <a:lnTo>
                    <a:pt x="303123" y="200444"/>
                  </a:lnTo>
                  <a:lnTo>
                    <a:pt x="301205" y="197891"/>
                  </a:lnTo>
                  <a:lnTo>
                    <a:pt x="306514" y="190665"/>
                  </a:lnTo>
                  <a:lnTo>
                    <a:pt x="307162" y="185356"/>
                  </a:lnTo>
                  <a:lnTo>
                    <a:pt x="305244" y="183006"/>
                  </a:lnTo>
                  <a:lnTo>
                    <a:pt x="305244" y="180454"/>
                  </a:lnTo>
                  <a:lnTo>
                    <a:pt x="305879" y="180251"/>
                  </a:lnTo>
                  <a:lnTo>
                    <a:pt x="305663" y="179819"/>
                  </a:lnTo>
                  <a:lnTo>
                    <a:pt x="306095" y="178968"/>
                  </a:lnTo>
                  <a:lnTo>
                    <a:pt x="305663" y="175577"/>
                  </a:lnTo>
                  <a:lnTo>
                    <a:pt x="306514" y="174510"/>
                  </a:lnTo>
                  <a:lnTo>
                    <a:pt x="306730" y="173240"/>
                  </a:lnTo>
                  <a:lnTo>
                    <a:pt x="309499" y="167919"/>
                  </a:lnTo>
                  <a:lnTo>
                    <a:pt x="309499" y="167500"/>
                  </a:lnTo>
                  <a:lnTo>
                    <a:pt x="309918" y="166636"/>
                  </a:lnTo>
                  <a:lnTo>
                    <a:pt x="309499" y="166001"/>
                  </a:lnTo>
                  <a:lnTo>
                    <a:pt x="310134" y="164731"/>
                  </a:lnTo>
                  <a:lnTo>
                    <a:pt x="310134" y="163880"/>
                  </a:lnTo>
                  <a:lnTo>
                    <a:pt x="309702" y="163664"/>
                  </a:lnTo>
                  <a:lnTo>
                    <a:pt x="309499" y="163245"/>
                  </a:lnTo>
                  <a:lnTo>
                    <a:pt x="309918" y="162394"/>
                  </a:lnTo>
                  <a:lnTo>
                    <a:pt x="310349" y="162178"/>
                  </a:lnTo>
                  <a:lnTo>
                    <a:pt x="310553" y="161543"/>
                  </a:lnTo>
                  <a:lnTo>
                    <a:pt x="309499" y="157073"/>
                  </a:lnTo>
                  <a:lnTo>
                    <a:pt x="308851" y="156438"/>
                  </a:lnTo>
                  <a:lnTo>
                    <a:pt x="308432" y="154952"/>
                  </a:lnTo>
                  <a:lnTo>
                    <a:pt x="306514" y="153466"/>
                  </a:lnTo>
                  <a:lnTo>
                    <a:pt x="307581" y="151549"/>
                  </a:lnTo>
                  <a:lnTo>
                    <a:pt x="306514" y="150494"/>
                  </a:lnTo>
                  <a:lnTo>
                    <a:pt x="306095" y="149212"/>
                  </a:lnTo>
                  <a:lnTo>
                    <a:pt x="305244" y="148996"/>
                  </a:lnTo>
                  <a:lnTo>
                    <a:pt x="305460" y="147942"/>
                  </a:lnTo>
                  <a:lnTo>
                    <a:pt x="305879" y="147510"/>
                  </a:lnTo>
                  <a:lnTo>
                    <a:pt x="304177" y="146875"/>
                  </a:lnTo>
                  <a:lnTo>
                    <a:pt x="303758" y="145808"/>
                  </a:lnTo>
                  <a:lnTo>
                    <a:pt x="303123" y="145173"/>
                  </a:lnTo>
                  <a:lnTo>
                    <a:pt x="303758" y="144106"/>
                  </a:lnTo>
                  <a:lnTo>
                    <a:pt x="303339" y="143687"/>
                  </a:lnTo>
                  <a:lnTo>
                    <a:pt x="303542" y="142620"/>
                  </a:lnTo>
                  <a:lnTo>
                    <a:pt x="304177" y="142405"/>
                  </a:lnTo>
                  <a:lnTo>
                    <a:pt x="304177" y="141770"/>
                  </a:lnTo>
                  <a:lnTo>
                    <a:pt x="303339" y="140500"/>
                  </a:lnTo>
                  <a:lnTo>
                    <a:pt x="303339" y="139433"/>
                  </a:lnTo>
                  <a:lnTo>
                    <a:pt x="302488" y="138379"/>
                  </a:lnTo>
                  <a:lnTo>
                    <a:pt x="302488" y="137515"/>
                  </a:lnTo>
                  <a:lnTo>
                    <a:pt x="300355" y="135178"/>
                  </a:lnTo>
                  <a:lnTo>
                    <a:pt x="299288" y="133489"/>
                  </a:lnTo>
                  <a:lnTo>
                    <a:pt x="298018" y="132841"/>
                  </a:lnTo>
                  <a:lnTo>
                    <a:pt x="298234" y="94589"/>
                  </a:lnTo>
                  <a:lnTo>
                    <a:pt x="298018" y="86499"/>
                  </a:lnTo>
                  <a:lnTo>
                    <a:pt x="297383" y="85877"/>
                  </a:lnTo>
                  <a:lnTo>
                    <a:pt x="295681" y="86080"/>
                  </a:lnTo>
                  <a:lnTo>
                    <a:pt x="294614" y="85229"/>
                  </a:lnTo>
                  <a:lnTo>
                    <a:pt x="293979" y="85445"/>
                  </a:lnTo>
                  <a:lnTo>
                    <a:pt x="293979" y="85877"/>
                  </a:lnTo>
                  <a:lnTo>
                    <a:pt x="293547" y="86296"/>
                  </a:lnTo>
                  <a:lnTo>
                    <a:pt x="293128" y="86296"/>
                  </a:lnTo>
                  <a:lnTo>
                    <a:pt x="292912" y="86080"/>
                  </a:lnTo>
                  <a:lnTo>
                    <a:pt x="292277" y="86296"/>
                  </a:lnTo>
                  <a:lnTo>
                    <a:pt x="292061" y="86728"/>
                  </a:lnTo>
                  <a:lnTo>
                    <a:pt x="290791" y="86499"/>
                  </a:lnTo>
                  <a:lnTo>
                    <a:pt x="289941" y="86728"/>
                  </a:lnTo>
                  <a:lnTo>
                    <a:pt x="289725" y="86296"/>
                  </a:lnTo>
                  <a:lnTo>
                    <a:pt x="288671" y="85661"/>
                  </a:lnTo>
                  <a:lnTo>
                    <a:pt x="288455" y="85229"/>
                  </a:lnTo>
                  <a:lnTo>
                    <a:pt x="288023" y="85013"/>
                  </a:lnTo>
                  <a:lnTo>
                    <a:pt x="287820" y="83959"/>
                  </a:lnTo>
                  <a:lnTo>
                    <a:pt x="287604" y="83743"/>
                  </a:lnTo>
                  <a:lnTo>
                    <a:pt x="286334" y="83959"/>
                  </a:lnTo>
                  <a:lnTo>
                    <a:pt x="285686" y="83108"/>
                  </a:lnTo>
                  <a:lnTo>
                    <a:pt x="278041" y="80124"/>
                  </a:lnTo>
                  <a:lnTo>
                    <a:pt x="271868" y="74599"/>
                  </a:lnTo>
                  <a:lnTo>
                    <a:pt x="269963" y="74396"/>
                  </a:lnTo>
                  <a:lnTo>
                    <a:pt x="267830" y="76517"/>
                  </a:lnTo>
                  <a:lnTo>
                    <a:pt x="266128" y="77368"/>
                  </a:lnTo>
                  <a:lnTo>
                    <a:pt x="263156" y="76733"/>
                  </a:lnTo>
                  <a:lnTo>
                    <a:pt x="262305" y="75247"/>
                  </a:lnTo>
                  <a:lnTo>
                    <a:pt x="256984" y="76517"/>
                  </a:lnTo>
                  <a:lnTo>
                    <a:pt x="256133" y="77787"/>
                  </a:lnTo>
                  <a:lnTo>
                    <a:pt x="255079" y="77584"/>
                  </a:lnTo>
                  <a:lnTo>
                    <a:pt x="248272" y="79286"/>
                  </a:lnTo>
                  <a:lnTo>
                    <a:pt x="247637" y="80975"/>
                  </a:lnTo>
                  <a:lnTo>
                    <a:pt x="244449" y="81622"/>
                  </a:lnTo>
                  <a:lnTo>
                    <a:pt x="243814" y="82892"/>
                  </a:lnTo>
                  <a:lnTo>
                    <a:pt x="242747" y="82257"/>
                  </a:lnTo>
                  <a:lnTo>
                    <a:pt x="241261" y="80771"/>
                  </a:lnTo>
                  <a:lnTo>
                    <a:pt x="237223" y="79286"/>
                  </a:lnTo>
                  <a:lnTo>
                    <a:pt x="238074" y="78003"/>
                  </a:lnTo>
                  <a:lnTo>
                    <a:pt x="237858" y="77152"/>
                  </a:lnTo>
                  <a:lnTo>
                    <a:pt x="236156" y="76517"/>
                  </a:lnTo>
                  <a:lnTo>
                    <a:pt x="234467" y="79286"/>
                  </a:lnTo>
                  <a:lnTo>
                    <a:pt x="232968" y="78219"/>
                  </a:lnTo>
                  <a:lnTo>
                    <a:pt x="231482" y="78638"/>
                  </a:lnTo>
                  <a:lnTo>
                    <a:pt x="230212" y="75031"/>
                  </a:lnTo>
                  <a:lnTo>
                    <a:pt x="229362" y="75247"/>
                  </a:lnTo>
                  <a:lnTo>
                    <a:pt x="228727" y="77368"/>
                  </a:lnTo>
                  <a:lnTo>
                    <a:pt x="227228" y="79070"/>
                  </a:lnTo>
                  <a:lnTo>
                    <a:pt x="225539" y="78422"/>
                  </a:lnTo>
                  <a:lnTo>
                    <a:pt x="225539" y="82041"/>
                  </a:lnTo>
                  <a:lnTo>
                    <a:pt x="224040" y="82473"/>
                  </a:lnTo>
                  <a:lnTo>
                    <a:pt x="223621" y="79286"/>
                  </a:lnTo>
                  <a:lnTo>
                    <a:pt x="223837" y="77787"/>
                  </a:lnTo>
                  <a:lnTo>
                    <a:pt x="222554" y="76517"/>
                  </a:lnTo>
                  <a:lnTo>
                    <a:pt x="221500" y="78219"/>
                  </a:lnTo>
                  <a:lnTo>
                    <a:pt x="220218" y="78003"/>
                  </a:lnTo>
                  <a:lnTo>
                    <a:pt x="218935" y="79921"/>
                  </a:lnTo>
                  <a:lnTo>
                    <a:pt x="217449" y="79070"/>
                  </a:lnTo>
                  <a:lnTo>
                    <a:pt x="216598" y="76517"/>
                  </a:lnTo>
                  <a:lnTo>
                    <a:pt x="215963" y="76733"/>
                  </a:lnTo>
                  <a:lnTo>
                    <a:pt x="215328" y="76517"/>
                  </a:lnTo>
                  <a:lnTo>
                    <a:pt x="213410" y="74815"/>
                  </a:lnTo>
                  <a:lnTo>
                    <a:pt x="211709" y="74396"/>
                  </a:lnTo>
                  <a:lnTo>
                    <a:pt x="207886" y="78854"/>
                  </a:lnTo>
                  <a:lnTo>
                    <a:pt x="205130" y="76733"/>
                  </a:lnTo>
                  <a:lnTo>
                    <a:pt x="205765" y="74599"/>
                  </a:lnTo>
                  <a:lnTo>
                    <a:pt x="204482" y="73748"/>
                  </a:lnTo>
                  <a:lnTo>
                    <a:pt x="203428" y="74180"/>
                  </a:lnTo>
                  <a:lnTo>
                    <a:pt x="201942" y="71627"/>
                  </a:lnTo>
                  <a:lnTo>
                    <a:pt x="202577" y="70561"/>
                  </a:lnTo>
                  <a:lnTo>
                    <a:pt x="201295" y="69507"/>
                  </a:lnTo>
                  <a:lnTo>
                    <a:pt x="199390" y="70561"/>
                  </a:lnTo>
                  <a:lnTo>
                    <a:pt x="197891" y="70357"/>
                  </a:lnTo>
                  <a:lnTo>
                    <a:pt x="196837" y="69507"/>
                  </a:lnTo>
                  <a:lnTo>
                    <a:pt x="195554" y="69291"/>
                  </a:lnTo>
                  <a:lnTo>
                    <a:pt x="194500" y="71412"/>
                  </a:lnTo>
                  <a:lnTo>
                    <a:pt x="192366" y="71843"/>
                  </a:lnTo>
                  <a:lnTo>
                    <a:pt x="191312" y="69710"/>
                  </a:lnTo>
                  <a:lnTo>
                    <a:pt x="190030" y="68859"/>
                  </a:lnTo>
                  <a:lnTo>
                    <a:pt x="186842" y="70142"/>
                  </a:lnTo>
                  <a:lnTo>
                    <a:pt x="185356" y="69291"/>
                  </a:lnTo>
                  <a:lnTo>
                    <a:pt x="183451" y="69291"/>
                  </a:lnTo>
                  <a:lnTo>
                    <a:pt x="181952" y="67805"/>
                  </a:lnTo>
                  <a:lnTo>
                    <a:pt x="176225" y="67386"/>
                  </a:lnTo>
                  <a:lnTo>
                    <a:pt x="176225" y="63766"/>
                  </a:lnTo>
                  <a:lnTo>
                    <a:pt x="173456" y="61645"/>
                  </a:lnTo>
                  <a:lnTo>
                    <a:pt x="173024" y="60782"/>
                  </a:lnTo>
                  <a:lnTo>
                    <a:pt x="171538" y="60998"/>
                  </a:lnTo>
                  <a:lnTo>
                    <a:pt x="171119" y="62915"/>
                  </a:lnTo>
                  <a:lnTo>
                    <a:pt x="169621" y="61848"/>
                  </a:lnTo>
                  <a:lnTo>
                    <a:pt x="167500" y="61848"/>
                  </a:lnTo>
                  <a:lnTo>
                    <a:pt x="166649" y="62915"/>
                  </a:lnTo>
                  <a:lnTo>
                    <a:pt x="164312" y="62915"/>
                  </a:lnTo>
                  <a:lnTo>
                    <a:pt x="161340" y="59080"/>
                  </a:lnTo>
                  <a:lnTo>
                    <a:pt x="159004" y="57391"/>
                  </a:lnTo>
                  <a:lnTo>
                    <a:pt x="157302" y="57391"/>
                  </a:lnTo>
                  <a:lnTo>
                    <a:pt x="156870" y="51866"/>
                  </a:lnTo>
                  <a:lnTo>
                    <a:pt x="156870" y="26136"/>
                  </a:lnTo>
                  <a:lnTo>
                    <a:pt x="156654" y="203"/>
                  </a:lnTo>
                  <a:lnTo>
                    <a:pt x="143916" y="0"/>
                  </a:lnTo>
                  <a:close/>
                </a:path>
              </a:pathLst>
            </a:custGeom>
            <a:solidFill>
              <a:srgbClr val="FFFFFF"/>
            </a:solidFill>
          </p:spPr>
          <p:txBody>
            <a:bodyPr wrap="square" lIns="0" tIns="0" rIns="0" bIns="0" rtlCol="0"/>
            <a:lstStyle/>
            <a:p>
              <a:endParaRPr sz="1588"/>
            </a:p>
          </p:txBody>
        </p:sp>
        <p:sp>
          <p:nvSpPr>
            <p:cNvPr id="53" name="object 53"/>
            <p:cNvSpPr/>
            <p:nvPr/>
          </p:nvSpPr>
          <p:spPr>
            <a:xfrm>
              <a:off x="2965529" y="6481828"/>
              <a:ext cx="311150" cy="313690"/>
            </a:xfrm>
            <a:custGeom>
              <a:avLst/>
              <a:gdLst/>
              <a:ahLst/>
              <a:cxnLst/>
              <a:rect l="l" t="t" r="r" b="b"/>
              <a:pathLst>
                <a:path w="311150" h="313690">
                  <a:moveTo>
                    <a:pt x="275272" y="205752"/>
                  </a:moveTo>
                  <a:lnTo>
                    <a:pt x="276123" y="203847"/>
                  </a:lnTo>
                  <a:lnTo>
                    <a:pt x="275056" y="200875"/>
                  </a:lnTo>
                  <a:lnTo>
                    <a:pt x="276123" y="200228"/>
                  </a:lnTo>
                  <a:lnTo>
                    <a:pt x="277609" y="201929"/>
                  </a:lnTo>
                  <a:lnTo>
                    <a:pt x="282714" y="197256"/>
                  </a:lnTo>
                  <a:lnTo>
                    <a:pt x="283133" y="197891"/>
                  </a:lnTo>
                  <a:lnTo>
                    <a:pt x="280797" y="205117"/>
                  </a:lnTo>
                  <a:lnTo>
                    <a:pt x="281012" y="205968"/>
                  </a:lnTo>
                  <a:lnTo>
                    <a:pt x="286118" y="204266"/>
                  </a:lnTo>
                  <a:lnTo>
                    <a:pt x="286969" y="205549"/>
                  </a:lnTo>
                  <a:lnTo>
                    <a:pt x="281432" y="209156"/>
                  </a:lnTo>
                  <a:lnTo>
                    <a:pt x="281012" y="210438"/>
                  </a:lnTo>
                  <a:lnTo>
                    <a:pt x="281863" y="210438"/>
                  </a:lnTo>
                  <a:lnTo>
                    <a:pt x="290576" y="205117"/>
                  </a:lnTo>
                  <a:lnTo>
                    <a:pt x="290995" y="204685"/>
                  </a:lnTo>
                  <a:lnTo>
                    <a:pt x="303123" y="200444"/>
                  </a:lnTo>
                  <a:lnTo>
                    <a:pt x="301205" y="197891"/>
                  </a:lnTo>
                  <a:lnTo>
                    <a:pt x="304177" y="193852"/>
                  </a:lnTo>
                  <a:lnTo>
                    <a:pt x="306514" y="190665"/>
                  </a:lnTo>
                  <a:lnTo>
                    <a:pt x="307162" y="185356"/>
                  </a:lnTo>
                  <a:lnTo>
                    <a:pt x="305244" y="183006"/>
                  </a:lnTo>
                  <a:lnTo>
                    <a:pt x="305244" y="180454"/>
                  </a:lnTo>
                  <a:lnTo>
                    <a:pt x="305879" y="180251"/>
                  </a:lnTo>
                  <a:lnTo>
                    <a:pt x="305663" y="179819"/>
                  </a:lnTo>
                  <a:lnTo>
                    <a:pt x="306095" y="178968"/>
                  </a:lnTo>
                  <a:lnTo>
                    <a:pt x="305879" y="177698"/>
                  </a:lnTo>
                  <a:lnTo>
                    <a:pt x="305663" y="176415"/>
                  </a:lnTo>
                  <a:lnTo>
                    <a:pt x="305663" y="175577"/>
                  </a:lnTo>
                  <a:lnTo>
                    <a:pt x="306311" y="174726"/>
                  </a:lnTo>
                  <a:lnTo>
                    <a:pt x="306514" y="174510"/>
                  </a:lnTo>
                  <a:lnTo>
                    <a:pt x="306514" y="173862"/>
                  </a:lnTo>
                  <a:lnTo>
                    <a:pt x="306730" y="173240"/>
                  </a:lnTo>
                  <a:lnTo>
                    <a:pt x="307378" y="172173"/>
                  </a:lnTo>
                  <a:lnTo>
                    <a:pt x="307797" y="171107"/>
                  </a:lnTo>
                  <a:lnTo>
                    <a:pt x="309067" y="168770"/>
                  </a:lnTo>
                  <a:lnTo>
                    <a:pt x="309499" y="167919"/>
                  </a:lnTo>
                  <a:lnTo>
                    <a:pt x="309499" y="167500"/>
                  </a:lnTo>
                  <a:lnTo>
                    <a:pt x="309918" y="166636"/>
                  </a:lnTo>
                  <a:lnTo>
                    <a:pt x="309499" y="166001"/>
                  </a:lnTo>
                  <a:lnTo>
                    <a:pt x="309918" y="165366"/>
                  </a:lnTo>
                  <a:lnTo>
                    <a:pt x="310134" y="164731"/>
                  </a:lnTo>
                  <a:lnTo>
                    <a:pt x="310134" y="164299"/>
                  </a:lnTo>
                  <a:lnTo>
                    <a:pt x="310134" y="163880"/>
                  </a:lnTo>
                  <a:lnTo>
                    <a:pt x="309702" y="163664"/>
                  </a:lnTo>
                  <a:lnTo>
                    <a:pt x="309499" y="163245"/>
                  </a:lnTo>
                  <a:lnTo>
                    <a:pt x="309918" y="162394"/>
                  </a:lnTo>
                  <a:lnTo>
                    <a:pt x="310349" y="162178"/>
                  </a:lnTo>
                  <a:lnTo>
                    <a:pt x="310553" y="161543"/>
                  </a:lnTo>
                  <a:lnTo>
                    <a:pt x="309499" y="157073"/>
                  </a:lnTo>
                  <a:lnTo>
                    <a:pt x="308851" y="156438"/>
                  </a:lnTo>
                  <a:lnTo>
                    <a:pt x="308648" y="155803"/>
                  </a:lnTo>
                  <a:lnTo>
                    <a:pt x="308432" y="154952"/>
                  </a:lnTo>
                  <a:lnTo>
                    <a:pt x="307581" y="154317"/>
                  </a:lnTo>
                  <a:lnTo>
                    <a:pt x="307162" y="153885"/>
                  </a:lnTo>
                  <a:lnTo>
                    <a:pt x="306730" y="153682"/>
                  </a:lnTo>
                  <a:lnTo>
                    <a:pt x="306514" y="153466"/>
                  </a:lnTo>
                  <a:lnTo>
                    <a:pt x="306946" y="152831"/>
                  </a:lnTo>
                  <a:lnTo>
                    <a:pt x="307378" y="151980"/>
                  </a:lnTo>
                  <a:lnTo>
                    <a:pt x="307581" y="151549"/>
                  </a:lnTo>
                  <a:lnTo>
                    <a:pt x="306514" y="150494"/>
                  </a:lnTo>
                  <a:lnTo>
                    <a:pt x="306095" y="149212"/>
                  </a:lnTo>
                  <a:lnTo>
                    <a:pt x="305244" y="148996"/>
                  </a:lnTo>
                  <a:lnTo>
                    <a:pt x="305460" y="147942"/>
                  </a:lnTo>
                  <a:lnTo>
                    <a:pt x="305879" y="147510"/>
                  </a:lnTo>
                  <a:lnTo>
                    <a:pt x="305460" y="147294"/>
                  </a:lnTo>
                  <a:lnTo>
                    <a:pt x="304825" y="147091"/>
                  </a:lnTo>
                  <a:lnTo>
                    <a:pt x="304177" y="146875"/>
                  </a:lnTo>
                  <a:lnTo>
                    <a:pt x="303758" y="145808"/>
                  </a:lnTo>
                  <a:lnTo>
                    <a:pt x="303123" y="145173"/>
                  </a:lnTo>
                  <a:lnTo>
                    <a:pt x="303339" y="144741"/>
                  </a:lnTo>
                  <a:lnTo>
                    <a:pt x="303758" y="144322"/>
                  </a:lnTo>
                  <a:lnTo>
                    <a:pt x="303758" y="144106"/>
                  </a:lnTo>
                  <a:lnTo>
                    <a:pt x="303339" y="143687"/>
                  </a:lnTo>
                  <a:lnTo>
                    <a:pt x="303339" y="143052"/>
                  </a:lnTo>
                  <a:lnTo>
                    <a:pt x="303542" y="142620"/>
                  </a:lnTo>
                  <a:lnTo>
                    <a:pt x="304177" y="142405"/>
                  </a:lnTo>
                  <a:lnTo>
                    <a:pt x="304177" y="141770"/>
                  </a:lnTo>
                  <a:lnTo>
                    <a:pt x="303758" y="141135"/>
                  </a:lnTo>
                  <a:lnTo>
                    <a:pt x="303339" y="140500"/>
                  </a:lnTo>
                  <a:lnTo>
                    <a:pt x="303339" y="139433"/>
                  </a:lnTo>
                  <a:lnTo>
                    <a:pt x="303123" y="139014"/>
                  </a:lnTo>
                  <a:lnTo>
                    <a:pt x="302488" y="138379"/>
                  </a:lnTo>
                  <a:lnTo>
                    <a:pt x="302488" y="137515"/>
                  </a:lnTo>
                  <a:lnTo>
                    <a:pt x="301637" y="136677"/>
                  </a:lnTo>
                  <a:lnTo>
                    <a:pt x="300355" y="135178"/>
                  </a:lnTo>
                  <a:lnTo>
                    <a:pt x="299288" y="133489"/>
                  </a:lnTo>
                  <a:lnTo>
                    <a:pt x="298018" y="132841"/>
                  </a:lnTo>
                  <a:lnTo>
                    <a:pt x="298234" y="127101"/>
                  </a:lnTo>
                  <a:lnTo>
                    <a:pt x="298234" y="121373"/>
                  </a:lnTo>
                  <a:lnTo>
                    <a:pt x="298234" y="112013"/>
                  </a:lnTo>
                  <a:lnTo>
                    <a:pt x="298234" y="106705"/>
                  </a:lnTo>
                  <a:lnTo>
                    <a:pt x="298234" y="102450"/>
                  </a:lnTo>
                  <a:lnTo>
                    <a:pt x="298234" y="94589"/>
                  </a:lnTo>
                  <a:lnTo>
                    <a:pt x="298018" y="86499"/>
                  </a:lnTo>
                  <a:lnTo>
                    <a:pt x="297586" y="86080"/>
                  </a:lnTo>
                  <a:lnTo>
                    <a:pt x="297383" y="85877"/>
                  </a:lnTo>
                  <a:lnTo>
                    <a:pt x="296532" y="86080"/>
                  </a:lnTo>
                  <a:lnTo>
                    <a:pt x="295884" y="86080"/>
                  </a:lnTo>
                  <a:lnTo>
                    <a:pt x="295681" y="86080"/>
                  </a:lnTo>
                  <a:lnTo>
                    <a:pt x="294830" y="85445"/>
                  </a:lnTo>
                  <a:lnTo>
                    <a:pt x="294614" y="85229"/>
                  </a:lnTo>
                  <a:lnTo>
                    <a:pt x="293979" y="85445"/>
                  </a:lnTo>
                  <a:lnTo>
                    <a:pt x="293979" y="85877"/>
                  </a:lnTo>
                  <a:lnTo>
                    <a:pt x="293547" y="86296"/>
                  </a:lnTo>
                  <a:lnTo>
                    <a:pt x="293128" y="86296"/>
                  </a:lnTo>
                  <a:lnTo>
                    <a:pt x="292912" y="86080"/>
                  </a:lnTo>
                  <a:lnTo>
                    <a:pt x="292277" y="86296"/>
                  </a:lnTo>
                  <a:lnTo>
                    <a:pt x="292061" y="86728"/>
                  </a:lnTo>
                  <a:lnTo>
                    <a:pt x="290791" y="86499"/>
                  </a:lnTo>
                  <a:lnTo>
                    <a:pt x="289941" y="86728"/>
                  </a:lnTo>
                  <a:lnTo>
                    <a:pt x="289725" y="86296"/>
                  </a:lnTo>
                  <a:lnTo>
                    <a:pt x="289293" y="86080"/>
                  </a:lnTo>
                  <a:lnTo>
                    <a:pt x="288671" y="85661"/>
                  </a:lnTo>
                  <a:lnTo>
                    <a:pt x="288455" y="85229"/>
                  </a:lnTo>
                  <a:lnTo>
                    <a:pt x="288023" y="85013"/>
                  </a:lnTo>
                  <a:lnTo>
                    <a:pt x="287820" y="83959"/>
                  </a:lnTo>
                  <a:lnTo>
                    <a:pt x="287604" y="83743"/>
                  </a:lnTo>
                  <a:lnTo>
                    <a:pt x="286334" y="83959"/>
                  </a:lnTo>
                  <a:lnTo>
                    <a:pt x="285686" y="83108"/>
                  </a:lnTo>
                  <a:lnTo>
                    <a:pt x="281647" y="81406"/>
                  </a:lnTo>
                  <a:lnTo>
                    <a:pt x="278041" y="80124"/>
                  </a:lnTo>
                  <a:lnTo>
                    <a:pt x="271868" y="74599"/>
                  </a:lnTo>
                  <a:lnTo>
                    <a:pt x="269963" y="74396"/>
                  </a:lnTo>
                  <a:lnTo>
                    <a:pt x="267830" y="76517"/>
                  </a:lnTo>
                  <a:lnTo>
                    <a:pt x="266128" y="77368"/>
                  </a:lnTo>
                  <a:lnTo>
                    <a:pt x="263156" y="76733"/>
                  </a:lnTo>
                  <a:lnTo>
                    <a:pt x="262305" y="75247"/>
                  </a:lnTo>
                  <a:lnTo>
                    <a:pt x="256984" y="76517"/>
                  </a:lnTo>
                  <a:lnTo>
                    <a:pt x="256133" y="77787"/>
                  </a:lnTo>
                  <a:lnTo>
                    <a:pt x="255079" y="77584"/>
                  </a:lnTo>
                  <a:lnTo>
                    <a:pt x="248272" y="79286"/>
                  </a:lnTo>
                  <a:lnTo>
                    <a:pt x="247637" y="80975"/>
                  </a:lnTo>
                  <a:lnTo>
                    <a:pt x="244449" y="81622"/>
                  </a:lnTo>
                  <a:lnTo>
                    <a:pt x="243814" y="82892"/>
                  </a:lnTo>
                  <a:lnTo>
                    <a:pt x="242747" y="82257"/>
                  </a:lnTo>
                  <a:lnTo>
                    <a:pt x="241261" y="80771"/>
                  </a:lnTo>
                  <a:lnTo>
                    <a:pt x="237223" y="79286"/>
                  </a:lnTo>
                  <a:lnTo>
                    <a:pt x="238074" y="78003"/>
                  </a:lnTo>
                  <a:lnTo>
                    <a:pt x="237858" y="77152"/>
                  </a:lnTo>
                  <a:lnTo>
                    <a:pt x="236156" y="76517"/>
                  </a:lnTo>
                  <a:lnTo>
                    <a:pt x="234467" y="79286"/>
                  </a:lnTo>
                  <a:lnTo>
                    <a:pt x="232968" y="78219"/>
                  </a:lnTo>
                  <a:lnTo>
                    <a:pt x="231482" y="78638"/>
                  </a:lnTo>
                  <a:lnTo>
                    <a:pt x="230212" y="75031"/>
                  </a:lnTo>
                  <a:lnTo>
                    <a:pt x="229362" y="75247"/>
                  </a:lnTo>
                  <a:lnTo>
                    <a:pt x="228727" y="77368"/>
                  </a:lnTo>
                  <a:lnTo>
                    <a:pt x="227228" y="79070"/>
                  </a:lnTo>
                  <a:lnTo>
                    <a:pt x="225539" y="78422"/>
                  </a:lnTo>
                  <a:lnTo>
                    <a:pt x="225539" y="82041"/>
                  </a:lnTo>
                  <a:lnTo>
                    <a:pt x="224040" y="82473"/>
                  </a:lnTo>
                  <a:lnTo>
                    <a:pt x="223621" y="79286"/>
                  </a:lnTo>
                  <a:lnTo>
                    <a:pt x="223837" y="77787"/>
                  </a:lnTo>
                  <a:lnTo>
                    <a:pt x="222554" y="76517"/>
                  </a:lnTo>
                  <a:lnTo>
                    <a:pt x="221500" y="78219"/>
                  </a:lnTo>
                  <a:lnTo>
                    <a:pt x="220218" y="78003"/>
                  </a:lnTo>
                  <a:lnTo>
                    <a:pt x="218935" y="79921"/>
                  </a:lnTo>
                  <a:lnTo>
                    <a:pt x="217449" y="79070"/>
                  </a:lnTo>
                  <a:lnTo>
                    <a:pt x="216598" y="76517"/>
                  </a:lnTo>
                  <a:lnTo>
                    <a:pt x="215963" y="76733"/>
                  </a:lnTo>
                  <a:lnTo>
                    <a:pt x="215328" y="76517"/>
                  </a:lnTo>
                  <a:lnTo>
                    <a:pt x="213410" y="74815"/>
                  </a:lnTo>
                  <a:lnTo>
                    <a:pt x="211709" y="74396"/>
                  </a:lnTo>
                  <a:lnTo>
                    <a:pt x="207886" y="78854"/>
                  </a:lnTo>
                  <a:lnTo>
                    <a:pt x="205130" y="76733"/>
                  </a:lnTo>
                  <a:lnTo>
                    <a:pt x="205765" y="74599"/>
                  </a:lnTo>
                  <a:lnTo>
                    <a:pt x="204482" y="73748"/>
                  </a:lnTo>
                  <a:lnTo>
                    <a:pt x="203428" y="74180"/>
                  </a:lnTo>
                  <a:lnTo>
                    <a:pt x="201942" y="71627"/>
                  </a:lnTo>
                  <a:lnTo>
                    <a:pt x="202577" y="70561"/>
                  </a:lnTo>
                  <a:lnTo>
                    <a:pt x="201295" y="69507"/>
                  </a:lnTo>
                  <a:lnTo>
                    <a:pt x="199390" y="70561"/>
                  </a:lnTo>
                  <a:lnTo>
                    <a:pt x="197891" y="70357"/>
                  </a:lnTo>
                  <a:lnTo>
                    <a:pt x="196837" y="69507"/>
                  </a:lnTo>
                  <a:lnTo>
                    <a:pt x="195554" y="69291"/>
                  </a:lnTo>
                  <a:lnTo>
                    <a:pt x="194500" y="71412"/>
                  </a:lnTo>
                  <a:lnTo>
                    <a:pt x="192366" y="71843"/>
                  </a:lnTo>
                  <a:lnTo>
                    <a:pt x="191312" y="69710"/>
                  </a:lnTo>
                  <a:lnTo>
                    <a:pt x="190030" y="68859"/>
                  </a:lnTo>
                  <a:lnTo>
                    <a:pt x="188125" y="69507"/>
                  </a:lnTo>
                  <a:lnTo>
                    <a:pt x="186842" y="70142"/>
                  </a:lnTo>
                  <a:lnTo>
                    <a:pt x="185356" y="69291"/>
                  </a:lnTo>
                  <a:lnTo>
                    <a:pt x="183451" y="69291"/>
                  </a:lnTo>
                  <a:lnTo>
                    <a:pt x="181952" y="67805"/>
                  </a:lnTo>
                  <a:lnTo>
                    <a:pt x="176225" y="67386"/>
                  </a:lnTo>
                  <a:lnTo>
                    <a:pt x="176225" y="63766"/>
                  </a:lnTo>
                  <a:lnTo>
                    <a:pt x="173456" y="61645"/>
                  </a:lnTo>
                  <a:lnTo>
                    <a:pt x="173024" y="60782"/>
                  </a:lnTo>
                  <a:lnTo>
                    <a:pt x="171538" y="60998"/>
                  </a:lnTo>
                  <a:lnTo>
                    <a:pt x="171119" y="62915"/>
                  </a:lnTo>
                  <a:lnTo>
                    <a:pt x="169621" y="61848"/>
                  </a:lnTo>
                  <a:lnTo>
                    <a:pt x="167500" y="61848"/>
                  </a:lnTo>
                  <a:lnTo>
                    <a:pt x="166649" y="62915"/>
                  </a:lnTo>
                  <a:lnTo>
                    <a:pt x="164312" y="62915"/>
                  </a:lnTo>
                  <a:lnTo>
                    <a:pt x="161340" y="59080"/>
                  </a:lnTo>
                  <a:lnTo>
                    <a:pt x="159004" y="57391"/>
                  </a:lnTo>
                  <a:lnTo>
                    <a:pt x="157302" y="57391"/>
                  </a:lnTo>
                  <a:lnTo>
                    <a:pt x="156870" y="51866"/>
                  </a:lnTo>
                  <a:lnTo>
                    <a:pt x="156870" y="43573"/>
                  </a:lnTo>
                  <a:lnTo>
                    <a:pt x="156870" y="39103"/>
                  </a:lnTo>
                  <a:lnTo>
                    <a:pt x="156870" y="32308"/>
                  </a:lnTo>
                  <a:lnTo>
                    <a:pt x="156870" y="26136"/>
                  </a:lnTo>
                  <a:lnTo>
                    <a:pt x="156654" y="18275"/>
                  </a:lnTo>
                  <a:lnTo>
                    <a:pt x="156654" y="13385"/>
                  </a:lnTo>
                  <a:lnTo>
                    <a:pt x="156654" y="203"/>
                  </a:lnTo>
                  <a:lnTo>
                    <a:pt x="143916" y="0"/>
                  </a:lnTo>
                  <a:lnTo>
                    <a:pt x="134556" y="203"/>
                  </a:lnTo>
                  <a:lnTo>
                    <a:pt x="131368" y="203"/>
                  </a:lnTo>
                  <a:lnTo>
                    <a:pt x="118402" y="203"/>
                  </a:lnTo>
                  <a:lnTo>
                    <a:pt x="109042" y="0"/>
                  </a:lnTo>
                  <a:lnTo>
                    <a:pt x="105651" y="203"/>
                  </a:lnTo>
                  <a:lnTo>
                    <a:pt x="85877" y="634"/>
                  </a:lnTo>
                  <a:lnTo>
                    <a:pt x="84607" y="634"/>
                  </a:lnTo>
                  <a:lnTo>
                    <a:pt x="84810" y="13601"/>
                  </a:lnTo>
                  <a:lnTo>
                    <a:pt x="84810" y="22948"/>
                  </a:lnTo>
                  <a:lnTo>
                    <a:pt x="84607" y="26568"/>
                  </a:lnTo>
                  <a:lnTo>
                    <a:pt x="85026" y="39319"/>
                  </a:lnTo>
                  <a:lnTo>
                    <a:pt x="84810" y="46329"/>
                  </a:lnTo>
                  <a:lnTo>
                    <a:pt x="84810" y="52285"/>
                  </a:lnTo>
                  <a:lnTo>
                    <a:pt x="84607" y="64617"/>
                  </a:lnTo>
                  <a:lnTo>
                    <a:pt x="84607" y="65455"/>
                  </a:lnTo>
                  <a:lnTo>
                    <a:pt x="84607" y="79489"/>
                  </a:lnTo>
                  <a:lnTo>
                    <a:pt x="84607" y="87566"/>
                  </a:lnTo>
                  <a:lnTo>
                    <a:pt x="84607" y="92671"/>
                  </a:lnTo>
                  <a:lnTo>
                    <a:pt x="84391" y="105638"/>
                  </a:lnTo>
                  <a:lnTo>
                    <a:pt x="84175" y="118389"/>
                  </a:lnTo>
                  <a:lnTo>
                    <a:pt x="84391" y="131571"/>
                  </a:lnTo>
                  <a:lnTo>
                    <a:pt x="83959" y="133692"/>
                  </a:lnTo>
                  <a:lnTo>
                    <a:pt x="77584" y="133908"/>
                  </a:lnTo>
                  <a:lnTo>
                    <a:pt x="69088" y="133908"/>
                  </a:lnTo>
                  <a:lnTo>
                    <a:pt x="63347" y="133908"/>
                  </a:lnTo>
                  <a:lnTo>
                    <a:pt x="62064" y="133908"/>
                  </a:lnTo>
                  <a:lnTo>
                    <a:pt x="42087" y="133908"/>
                  </a:lnTo>
                  <a:lnTo>
                    <a:pt x="40601" y="133908"/>
                  </a:lnTo>
                  <a:lnTo>
                    <a:pt x="14884" y="133908"/>
                  </a:lnTo>
                  <a:lnTo>
                    <a:pt x="5969" y="134340"/>
                  </a:lnTo>
                  <a:lnTo>
                    <a:pt x="0" y="133908"/>
                  </a:lnTo>
                  <a:lnTo>
                    <a:pt x="2133" y="140284"/>
                  </a:lnTo>
                  <a:lnTo>
                    <a:pt x="9779" y="149847"/>
                  </a:lnTo>
                  <a:lnTo>
                    <a:pt x="12966" y="151980"/>
                  </a:lnTo>
                  <a:lnTo>
                    <a:pt x="15735" y="151549"/>
                  </a:lnTo>
                  <a:lnTo>
                    <a:pt x="19558" y="157924"/>
                  </a:lnTo>
                  <a:lnTo>
                    <a:pt x="20624" y="158991"/>
                  </a:lnTo>
                  <a:lnTo>
                    <a:pt x="22313" y="159842"/>
                  </a:lnTo>
                  <a:lnTo>
                    <a:pt x="24447" y="161759"/>
                  </a:lnTo>
                  <a:lnTo>
                    <a:pt x="29337" y="167919"/>
                  </a:lnTo>
                  <a:lnTo>
                    <a:pt x="38900" y="173862"/>
                  </a:lnTo>
                  <a:lnTo>
                    <a:pt x="39319" y="174942"/>
                  </a:lnTo>
                  <a:lnTo>
                    <a:pt x="41236" y="176847"/>
                  </a:lnTo>
                  <a:lnTo>
                    <a:pt x="42303" y="182156"/>
                  </a:lnTo>
                  <a:lnTo>
                    <a:pt x="45707" y="186842"/>
                  </a:lnTo>
                  <a:lnTo>
                    <a:pt x="46545" y="195973"/>
                  </a:lnTo>
                  <a:lnTo>
                    <a:pt x="49530" y="203415"/>
                  </a:lnTo>
                  <a:lnTo>
                    <a:pt x="58877" y="211708"/>
                  </a:lnTo>
                  <a:lnTo>
                    <a:pt x="67386" y="214896"/>
                  </a:lnTo>
                  <a:lnTo>
                    <a:pt x="67386" y="216382"/>
                  </a:lnTo>
                  <a:lnTo>
                    <a:pt x="74396" y="219354"/>
                  </a:lnTo>
                  <a:lnTo>
                    <a:pt x="75031" y="221056"/>
                  </a:lnTo>
                  <a:lnTo>
                    <a:pt x="79286" y="223621"/>
                  </a:lnTo>
                  <a:lnTo>
                    <a:pt x="83121" y="223621"/>
                  </a:lnTo>
                  <a:lnTo>
                    <a:pt x="84391" y="220002"/>
                  </a:lnTo>
                  <a:lnTo>
                    <a:pt x="85877" y="218084"/>
                  </a:lnTo>
                  <a:lnTo>
                    <a:pt x="89065" y="216382"/>
                  </a:lnTo>
                  <a:lnTo>
                    <a:pt x="88646" y="214896"/>
                  </a:lnTo>
                  <a:lnTo>
                    <a:pt x="89065" y="212559"/>
                  </a:lnTo>
                  <a:lnTo>
                    <a:pt x="90131" y="212140"/>
                  </a:lnTo>
                  <a:lnTo>
                    <a:pt x="93954" y="200875"/>
                  </a:lnTo>
                  <a:lnTo>
                    <a:pt x="100761" y="199809"/>
                  </a:lnTo>
                  <a:lnTo>
                    <a:pt x="102031" y="197040"/>
                  </a:lnTo>
                  <a:lnTo>
                    <a:pt x="108623" y="199809"/>
                  </a:lnTo>
                  <a:lnTo>
                    <a:pt x="115633" y="200012"/>
                  </a:lnTo>
                  <a:lnTo>
                    <a:pt x="119037" y="200444"/>
                  </a:lnTo>
                  <a:lnTo>
                    <a:pt x="120523" y="199377"/>
                  </a:lnTo>
                  <a:lnTo>
                    <a:pt x="124358" y="200647"/>
                  </a:lnTo>
                  <a:lnTo>
                    <a:pt x="125209" y="203847"/>
                  </a:lnTo>
                  <a:lnTo>
                    <a:pt x="132435" y="209588"/>
                  </a:lnTo>
                  <a:lnTo>
                    <a:pt x="133070" y="211924"/>
                  </a:lnTo>
                  <a:lnTo>
                    <a:pt x="138163" y="215315"/>
                  </a:lnTo>
                  <a:lnTo>
                    <a:pt x="140931" y="220217"/>
                  </a:lnTo>
                  <a:lnTo>
                    <a:pt x="142633" y="226161"/>
                  </a:lnTo>
                  <a:lnTo>
                    <a:pt x="143268" y="226161"/>
                  </a:lnTo>
                  <a:lnTo>
                    <a:pt x="143052" y="227012"/>
                  </a:lnTo>
                  <a:lnTo>
                    <a:pt x="145402" y="232968"/>
                  </a:lnTo>
                  <a:lnTo>
                    <a:pt x="146253" y="233387"/>
                  </a:lnTo>
                  <a:lnTo>
                    <a:pt x="146456" y="234454"/>
                  </a:lnTo>
                  <a:lnTo>
                    <a:pt x="148374" y="237223"/>
                  </a:lnTo>
                  <a:lnTo>
                    <a:pt x="149860" y="242531"/>
                  </a:lnTo>
                  <a:lnTo>
                    <a:pt x="152412" y="246570"/>
                  </a:lnTo>
                  <a:lnTo>
                    <a:pt x="155168" y="248691"/>
                  </a:lnTo>
                  <a:lnTo>
                    <a:pt x="161556" y="259524"/>
                  </a:lnTo>
                  <a:lnTo>
                    <a:pt x="164109" y="262508"/>
                  </a:lnTo>
                  <a:lnTo>
                    <a:pt x="168351" y="264629"/>
                  </a:lnTo>
                  <a:lnTo>
                    <a:pt x="168351" y="266979"/>
                  </a:lnTo>
                  <a:lnTo>
                    <a:pt x="168351" y="272922"/>
                  </a:lnTo>
                  <a:lnTo>
                    <a:pt x="170472" y="274827"/>
                  </a:lnTo>
                  <a:lnTo>
                    <a:pt x="170472" y="279298"/>
                  </a:lnTo>
                  <a:lnTo>
                    <a:pt x="170053" y="280365"/>
                  </a:lnTo>
                  <a:lnTo>
                    <a:pt x="171970" y="284403"/>
                  </a:lnTo>
                  <a:lnTo>
                    <a:pt x="174523" y="286740"/>
                  </a:lnTo>
                  <a:lnTo>
                    <a:pt x="177279" y="294385"/>
                  </a:lnTo>
                  <a:lnTo>
                    <a:pt x="178777" y="299910"/>
                  </a:lnTo>
                  <a:lnTo>
                    <a:pt x="187058" y="302044"/>
                  </a:lnTo>
                  <a:lnTo>
                    <a:pt x="188976" y="304596"/>
                  </a:lnTo>
                  <a:lnTo>
                    <a:pt x="190677" y="304164"/>
                  </a:lnTo>
                  <a:lnTo>
                    <a:pt x="199390" y="309486"/>
                  </a:lnTo>
                  <a:lnTo>
                    <a:pt x="202996" y="310337"/>
                  </a:lnTo>
                  <a:lnTo>
                    <a:pt x="207886" y="309486"/>
                  </a:lnTo>
                  <a:lnTo>
                    <a:pt x="209804" y="310540"/>
                  </a:lnTo>
                  <a:lnTo>
                    <a:pt x="213207" y="310540"/>
                  </a:lnTo>
                  <a:lnTo>
                    <a:pt x="213842" y="312458"/>
                  </a:lnTo>
                  <a:lnTo>
                    <a:pt x="216179" y="313524"/>
                  </a:lnTo>
                  <a:lnTo>
                    <a:pt x="224688" y="312889"/>
                  </a:lnTo>
                  <a:lnTo>
                    <a:pt x="225107" y="310121"/>
                  </a:lnTo>
                  <a:lnTo>
                    <a:pt x="224891" y="309486"/>
                  </a:lnTo>
                  <a:lnTo>
                    <a:pt x="224256" y="311188"/>
                  </a:lnTo>
                  <a:lnTo>
                    <a:pt x="223621" y="310540"/>
                  </a:lnTo>
                  <a:lnTo>
                    <a:pt x="222770" y="311823"/>
                  </a:lnTo>
                  <a:lnTo>
                    <a:pt x="222554" y="309486"/>
                  </a:lnTo>
                  <a:lnTo>
                    <a:pt x="223621" y="308635"/>
                  </a:lnTo>
                  <a:lnTo>
                    <a:pt x="222986" y="308203"/>
                  </a:lnTo>
                  <a:lnTo>
                    <a:pt x="221919" y="308635"/>
                  </a:lnTo>
                  <a:lnTo>
                    <a:pt x="221284" y="305447"/>
                  </a:lnTo>
                  <a:lnTo>
                    <a:pt x="220218" y="305028"/>
                  </a:lnTo>
                  <a:lnTo>
                    <a:pt x="219163" y="300126"/>
                  </a:lnTo>
                  <a:lnTo>
                    <a:pt x="217881" y="293750"/>
                  </a:lnTo>
                  <a:lnTo>
                    <a:pt x="216598" y="287604"/>
                  </a:lnTo>
                  <a:lnTo>
                    <a:pt x="215112" y="286321"/>
                  </a:lnTo>
                  <a:lnTo>
                    <a:pt x="215328" y="282066"/>
                  </a:lnTo>
                  <a:lnTo>
                    <a:pt x="216814" y="280581"/>
                  </a:lnTo>
                  <a:lnTo>
                    <a:pt x="216395" y="279095"/>
                  </a:lnTo>
                  <a:lnTo>
                    <a:pt x="217881" y="277380"/>
                  </a:lnTo>
                  <a:lnTo>
                    <a:pt x="217665" y="274408"/>
                  </a:lnTo>
                  <a:lnTo>
                    <a:pt x="215328" y="275043"/>
                  </a:lnTo>
                  <a:lnTo>
                    <a:pt x="212356" y="274827"/>
                  </a:lnTo>
                  <a:lnTo>
                    <a:pt x="210654" y="273557"/>
                  </a:lnTo>
                  <a:lnTo>
                    <a:pt x="211924" y="272922"/>
                  </a:lnTo>
                  <a:lnTo>
                    <a:pt x="209372" y="268465"/>
                  </a:lnTo>
                  <a:lnTo>
                    <a:pt x="210019" y="268249"/>
                  </a:lnTo>
                  <a:lnTo>
                    <a:pt x="212991" y="272922"/>
                  </a:lnTo>
                  <a:lnTo>
                    <a:pt x="213626" y="272922"/>
                  </a:lnTo>
                  <a:lnTo>
                    <a:pt x="213842" y="272922"/>
                  </a:lnTo>
                  <a:lnTo>
                    <a:pt x="213626" y="271868"/>
                  </a:lnTo>
                  <a:lnTo>
                    <a:pt x="214896" y="271868"/>
                  </a:lnTo>
                  <a:lnTo>
                    <a:pt x="215544" y="269519"/>
                  </a:lnTo>
                  <a:lnTo>
                    <a:pt x="216395" y="269519"/>
                  </a:lnTo>
                  <a:lnTo>
                    <a:pt x="216179" y="271868"/>
                  </a:lnTo>
                  <a:lnTo>
                    <a:pt x="215112" y="272707"/>
                  </a:lnTo>
                  <a:lnTo>
                    <a:pt x="216179" y="273354"/>
                  </a:lnTo>
                  <a:lnTo>
                    <a:pt x="218313" y="270802"/>
                  </a:lnTo>
                  <a:lnTo>
                    <a:pt x="218935" y="268884"/>
                  </a:lnTo>
                  <a:lnTo>
                    <a:pt x="219583" y="268046"/>
                  </a:lnTo>
                  <a:lnTo>
                    <a:pt x="220433" y="265277"/>
                  </a:lnTo>
                  <a:lnTo>
                    <a:pt x="221500" y="262293"/>
                  </a:lnTo>
                  <a:lnTo>
                    <a:pt x="221068" y="260807"/>
                  </a:lnTo>
                  <a:lnTo>
                    <a:pt x="219798" y="262508"/>
                  </a:lnTo>
                  <a:lnTo>
                    <a:pt x="219163" y="262293"/>
                  </a:lnTo>
                  <a:lnTo>
                    <a:pt x="219798" y="260807"/>
                  </a:lnTo>
                  <a:lnTo>
                    <a:pt x="218732" y="259321"/>
                  </a:lnTo>
                  <a:lnTo>
                    <a:pt x="219163" y="256984"/>
                  </a:lnTo>
                  <a:lnTo>
                    <a:pt x="222554" y="256984"/>
                  </a:lnTo>
                  <a:lnTo>
                    <a:pt x="225107" y="255485"/>
                  </a:lnTo>
                  <a:lnTo>
                    <a:pt x="222338" y="250177"/>
                  </a:lnTo>
                  <a:lnTo>
                    <a:pt x="226593" y="246354"/>
                  </a:lnTo>
                  <a:lnTo>
                    <a:pt x="227660" y="247637"/>
                  </a:lnTo>
                  <a:lnTo>
                    <a:pt x="229146" y="247205"/>
                  </a:lnTo>
                  <a:lnTo>
                    <a:pt x="228727" y="244652"/>
                  </a:lnTo>
                  <a:lnTo>
                    <a:pt x="230416" y="244233"/>
                  </a:lnTo>
                  <a:lnTo>
                    <a:pt x="229781" y="247637"/>
                  </a:lnTo>
                  <a:lnTo>
                    <a:pt x="232752" y="245719"/>
                  </a:lnTo>
                  <a:lnTo>
                    <a:pt x="233184" y="242950"/>
                  </a:lnTo>
                  <a:lnTo>
                    <a:pt x="233184" y="239128"/>
                  </a:lnTo>
                  <a:lnTo>
                    <a:pt x="233184" y="237642"/>
                  </a:lnTo>
                  <a:lnTo>
                    <a:pt x="234886" y="239763"/>
                  </a:lnTo>
                  <a:lnTo>
                    <a:pt x="235102" y="241465"/>
                  </a:lnTo>
                  <a:lnTo>
                    <a:pt x="235953" y="242100"/>
                  </a:lnTo>
                  <a:lnTo>
                    <a:pt x="241693" y="238493"/>
                  </a:lnTo>
                  <a:lnTo>
                    <a:pt x="241058" y="237007"/>
                  </a:lnTo>
                  <a:lnTo>
                    <a:pt x="238925" y="237642"/>
                  </a:lnTo>
                  <a:lnTo>
                    <a:pt x="238290" y="237007"/>
                  </a:lnTo>
                  <a:lnTo>
                    <a:pt x="239776" y="235940"/>
                  </a:lnTo>
                  <a:lnTo>
                    <a:pt x="238506" y="234454"/>
                  </a:lnTo>
                  <a:lnTo>
                    <a:pt x="236588" y="234873"/>
                  </a:lnTo>
                  <a:lnTo>
                    <a:pt x="237007" y="233387"/>
                  </a:lnTo>
                  <a:lnTo>
                    <a:pt x="236372" y="230416"/>
                  </a:lnTo>
                  <a:lnTo>
                    <a:pt x="241058" y="232333"/>
                  </a:lnTo>
                  <a:lnTo>
                    <a:pt x="241261" y="233603"/>
                  </a:lnTo>
                  <a:lnTo>
                    <a:pt x="240626" y="234873"/>
                  </a:lnTo>
                  <a:lnTo>
                    <a:pt x="242747" y="233603"/>
                  </a:lnTo>
                  <a:lnTo>
                    <a:pt x="242544" y="230200"/>
                  </a:lnTo>
                  <a:lnTo>
                    <a:pt x="244449" y="232117"/>
                  </a:lnTo>
                  <a:lnTo>
                    <a:pt x="247218" y="230200"/>
                  </a:lnTo>
                  <a:lnTo>
                    <a:pt x="245935" y="234022"/>
                  </a:lnTo>
                  <a:lnTo>
                    <a:pt x="246583" y="234670"/>
                  </a:lnTo>
                  <a:lnTo>
                    <a:pt x="256578" y="228714"/>
                  </a:lnTo>
                  <a:lnTo>
                    <a:pt x="257848" y="229349"/>
                  </a:lnTo>
                  <a:lnTo>
                    <a:pt x="242963" y="239560"/>
                  </a:lnTo>
                  <a:lnTo>
                    <a:pt x="243598" y="239979"/>
                  </a:lnTo>
                  <a:lnTo>
                    <a:pt x="262724" y="227228"/>
                  </a:lnTo>
                  <a:lnTo>
                    <a:pt x="271018" y="221272"/>
                  </a:lnTo>
                  <a:lnTo>
                    <a:pt x="272084" y="219570"/>
                  </a:lnTo>
                  <a:lnTo>
                    <a:pt x="270383" y="218503"/>
                  </a:lnTo>
                  <a:lnTo>
                    <a:pt x="272084" y="215531"/>
                  </a:lnTo>
                  <a:lnTo>
                    <a:pt x="274002" y="215747"/>
                  </a:lnTo>
                  <a:lnTo>
                    <a:pt x="277609" y="212559"/>
                  </a:lnTo>
                  <a:lnTo>
                    <a:pt x="278041" y="209588"/>
                  </a:lnTo>
                  <a:lnTo>
                    <a:pt x="276758" y="208305"/>
                  </a:lnTo>
                  <a:lnTo>
                    <a:pt x="277406" y="206819"/>
                  </a:lnTo>
                  <a:lnTo>
                    <a:pt x="275272" y="205752"/>
                  </a:lnTo>
                  <a:close/>
                </a:path>
              </a:pathLst>
            </a:custGeom>
            <a:ln w="3695">
              <a:solidFill>
                <a:srgbClr val="3599CC"/>
              </a:solidFill>
            </a:ln>
          </p:spPr>
          <p:txBody>
            <a:bodyPr wrap="square" lIns="0" tIns="0" rIns="0" bIns="0" rtlCol="0"/>
            <a:lstStyle/>
            <a:p>
              <a:endParaRPr sz="1588"/>
            </a:p>
          </p:txBody>
        </p:sp>
        <p:pic>
          <p:nvPicPr>
            <p:cNvPr id="54" name="object 54"/>
            <p:cNvPicPr/>
            <p:nvPr/>
          </p:nvPicPr>
          <p:blipFill>
            <a:blip r:embed="rId13" cstate="email">
              <a:extLst>
                <a:ext uri="{28A0092B-C50C-407E-A947-70E740481C1C}">
                  <a14:useLocalDpi xmlns:a14="http://schemas.microsoft.com/office/drawing/2010/main"/>
                </a:ext>
              </a:extLst>
            </a:blip>
            <a:stretch>
              <a:fillRect/>
            </a:stretch>
          </p:blipFill>
          <p:spPr>
            <a:xfrm>
              <a:off x="2787463" y="6316724"/>
              <a:ext cx="288331" cy="152692"/>
            </a:xfrm>
            <a:prstGeom prst="rect">
              <a:avLst/>
            </a:prstGeom>
          </p:spPr>
        </p:pic>
      </p:grpSp>
      <p:sp>
        <p:nvSpPr>
          <p:cNvPr id="55" name="object 55"/>
          <p:cNvSpPr txBox="1"/>
          <p:nvPr/>
        </p:nvSpPr>
        <p:spPr>
          <a:xfrm>
            <a:off x="5342186" y="4389937"/>
            <a:ext cx="1211356" cy="344740"/>
          </a:xfrm>
          <a:prstGeom prst="rect">
            <a:avLst/>
          </a:prstGeom>
        </p:spPr>
        <p:txBody>
          <a:bodyPr vert="horz" wrap="square" lIns="0" tIns="11206" rIns="0" bIns="0" rtlCol="0">
            <a:spAutoFit/>
          </a:bodyPr>
          <a:lstStyle/>
          <a:p>
            <a:pPr marL="11206">
              <a:lnSpc>
                <a:spcPts val="882"/>
              </a:lnSpc>
              <a:spcBef>
                <a:spcPts val="88"/>
              </a:spcBef>
            </a:pPr>
            <a:r>
              <a:rPr sz="750" spc="9" dirty="0">
                <a:solidFill>
                  <a:srgbClr val="006F51"/>
                </a:solidFill>
                <a:latin typeface="Arial Narrow"/>
                <a:cs typeface="Arial Narrow"/>
              </a:rPr>
              <a:t>Phillip</a:t>
            </a:r>
            <a:r>
              <a:rPr sz="750" spc="168" dirty="0">
                <a:solidFill>
                  <a:srgbClr val="006F51"/>
                </a:solidFill>
                <a:latin typeface="Arial Narrow"/>
                <a:cs typeface="Arial Narrow"/>
              </a:rPr>
              <a:t> </a:t>
            </a:r>
            <a:r>
              <a:rPr sz="750" spc="-9" dirty="0">
                <a:solidFill>
                  <a:srgbClr val="006F51"/>
                </a:solidFill>
                <a:latin typeface="Arial Narrow"/>
                <a:cs typeface="Arial Narrow"/>
              </a:rPr>
              <a:t>Arnzen</a:t>
            </a:r>
            <a:endParaRPr sz="750">
              <a:latin typeface="Arial Narrow"/>
              <a:cs typeface="Arial Narrow"/>
            </a:endParaRPr>
          </a:p>
          <a:p>
            <a:pPr marL="11206" marR="4483">
              <a:lnSpc>
                <a:spcPts val="794"/>
              </a:lnSpc>
              <a:spcBef>
                <a:spcPts val="97"/>
              </a:spcBef>
            </a:pPr>
            <a:r>
              <a:rPr sz="750" spc="-9" dirty="0">
                <a:solidFill>
                  <a:srgbClr val="006F51"/>
                </a:solidFill>
                <a:latin typeface="Arial Narrow"/>
                <a:cs typeface="Arial Narrow"/>
              </a:rPr>
              <a:t>Regional</a:t>
            </a:r>
            <a:r>
              <a:rPr sz="750" spc="-4" dirty="0">
                <a:solidFill>
                  <a:srgbClr val="006F51"/>
                </a:solidFill>
                <a:latin typeface="Arial Narrow"/>
                <a:cs typeface="Arial Narrow"/>
              </a:rPr>
              <a:t> </a:t>
            </a:r>
            <a:r>
              <a:rPr sz="750" spc="-9" dirty="0">
                <a:solidFill>
                  <a:srgbClr val="006F51"/>
                </a:solidFill>
                <a:latin typeface="Arial Narrow"/>
                <a:cs typeface="Arial Narrow"/>
              </a:rPr>
              <a:t>Vice</a:t>
            </a:r>
            <a:r>
              <a:rPr sz="750" dirty="0">
                <a:solidFill>
                  <a:srgbClr val="006F51"/>
                </a:solidFill>
                <a:latin typeface="Arial Narrow"/>
                <a:cs typeface="Arial Narrow"/>
              </a:rPr>
              <a:t> </a:t>
            </a:r>
            <a:r>
              <a:rPr sz="750" spc="-9" dirty="0">
                <a:solidFill>
                  <a:srgbClr val="006F51"/>
                </a:solidFill>
                <a:latin typeface="Arial Narrow"/>
                <a:cs typeface="Arial Narrow"/>
              </a:rPr>
              <a:t>President</a:t>
            </a:r>
            <a:r>
              <a:rPr sz="750" dirty="0">
                <a:solidFill>
                  <a:srgbClr val="006F51"/>
                </a:solidFill>
                <a:latin typeface="Arial Narrow"/>
                <a:cs typeface="Arial Narrow"/>
              </a:rPr>
              <a:t> – </a:t>
            </a:r>
            <a:r>
              <a:rPr sz="750" spc="-9" dirty="0">
                <a:solidFill>
                  <a:srgbClr val="006F51"/>
                </a:solidFill>
                <a:latin typeface="Arial Narrow"/>
                <a:cs typeface="Arial Narrow"/>
              </a:rPr>
              <a:t>Midwest</a:t>
            </a:r>
            <a:r>
              <a:rPr sz="750" spc="441" dirty="0">
                <a:solidFill>
                  <a:srgbClr val="006F51"/>
                </a:solidFill>
                <a:latin typeface="Arial Narrow"/>
                <a:cs typeface="Arial Narrow"/>
              </a:rPr>
              <a:t> </a:t>
            </a:r>
            <a:r>
              <a:rPr sz="750" spc="-9" dirty="0">
                <a:solidFill>
                  <a:srgbClr val="006F51"/>
                </a:solidFill>
                <a:latin typeface="Arial Narrow"/>
                <a:cs typeface="Arial Narrow"/>
                <a:hlinkClick r:id="rId14"/>
              </a:rPr>
              <a:t>parnzen@namic.org</a:t>
            </a:r>
            <a:endParaRPr sz="750">
              <a:latin typeface="Arial Narrow"/>
              <a:cs typeface="Arial Narrow"/>
            </a:endParaRPr>
          </a:p>
        </p:txBody>
      </p:sp>
      <p:grpSp>
        <p:nvGrpSpPr>
          <p:cNvPr id="56" name="object 56"/>
          <p:cNvGrpSpPr/>
          <p:nvPr/>
        </p:nvGrpSpPr>
        <p:grpSpPr>
          <a:xfrm>
            <a:off x="6970495" y="4319706"/>
            <a:ext cx="3273238" cy="507066"/>
            <a:chOff x="6020294" y="4895665"/>
            <a:chExt cx="3709670" cy="574675"/>
          </a:xfrm>
        </p:grpSpPr>
        <p:pic>
          <p:nvPicPr>
            <p:cNvPr id="57" name="object 57"/>
            <p:cNvPicPr/>
            <p:nvPr/>
          </p:nvPicPr>
          <p:blipFill>
            <a:blip r:embed="rId15" cstate="email">
              <a:extLst>
                <a:ext uri="{28A0092B-C50C-407E-A947-70E740481C1C}">
                  <a14:useLocalDpi xmlns:a14="http://schemas.microsoft.com/office/drawing/2010/main"/>
                </a:ext>
              </a:extLst>
            </a:blip>
            <a:stretch>
              <a:fillRect/>
            </a:stretch>
          </p:blipFill>
          <p:spPr>
            <a:xfrm>
              <a:off x="6020294" y="4972104"/>
              <a:ext cx="390954" cy="424045"/>
            </a:xfrm>
            <a:prstGeom prst="rect">
              <a:avLst/>
            </a:prstGeom>
          </p:spPr>
        </p:pic>
        <p:sp>
          <p:nvSpPr>
            <p:cNvPr id="58" name="object 58"/>
            <p:cNvSpPr/>
            <p:nvPr/>
          </p:nvSpPr>
          <p:spPr>
            <a:xfrm>
              <a:off x="6920998" y="4901380"/>
              <a:ext cx="2803525" cy="563245"/>
            </a:xfrm>
            <a:custGeom>
              <a:avLst/>
              <a:gdLst/>
              <a:ahLst/>
              <a:cxnLst/>
              <a:rect l="l" t="t" r="r" b="b"/>
              <a:pathLst>
                <a:path w="2803525" h="563245">
                  <a:moveTo>
                    <a:pt x="136448" y="0"/>
                  </a:moveTo>
                  <a:lnTo>
                    <a:pt x="93319" y="6955"/>
                  </a:lnTo>
                  <a:lnTo>
                    <a:pt x="55862" y="26325"/>
                  </a:lnTo>
                  <a:lnTo>
                    <a:pt x="26325" y="55862"/>
                  </a:lnTo>
                  <a:lnTo>
                    <a:pt x="6955" y="93319"/>
                  </a:lnTo>
                  <a:lnTo>
                    <a:pt x="0" y="136448"/>
                  </a:lnTo>
                  <a:lnTo>
                    <a:pt x="0" y="426402"/>
                  </a:lnTo>
                  <a:lnTo>
                    <a:pt x="6955" y="469532"/>
                  </a:lnTo>
                  <a:lnTo>
                    <a:pt x="26325" y="506988"/>
                  </a:lnTo>
                  <a:lnTo>
                    <a:pt x="55862" y="536525"/>
                  </a:lnTo>
                  <a:lnTo>
                    <a:pt x="93319" y="555895"/>
                  </a:lnTo>
                  <a:lnTo>
                    <a:pt x="136448" y="562851"/>
                  </a:lnTo>
                  <a:lnTo>
                    <a:pt x="2666453" y="562851"/>
                  </a:lnTo>
                  <a:lnTo>
                    <a:pt x="2709583" y="555895"/>
                  </a:lnTo>
                  <a:lnTo>
                    <a:pt x="2747040" y="536525"/>
                  </a:lnTo>
                  <a:lnTo>
                    <a:pt x="2776576" y="506988"/>
                  </a:lnTo>
                  <a:lnTo>
                    <a:pt x="2795946" y="469532"/>
                  </a:lnTo>
                  <a:lnTo>
                    <a:pt x="2802902" y="426402"/>
                  </a:lnTo>
                  <a:lnTo>
                    <a:pt x="2802902" y="136448"/>
                  </a:lnTo>
                  <a:lnTo>
                    <a:pt x="2795946" y="93319"/>
                  </a:lnTo>
                  <a:lnTo>
                    <a:pt x="2776576" y="55862"/>
                  </a:lnTo>
                  <a:lnTo>
                    <a:pt x="2747040" y="26325"/>
                  </a:lnTo>
                  <a:lnTo>
                    <a:pt x="2709583" y="6955"/>
                  </a:lnTo>
                  <a:lnTo>
                    <a:pt x="2666453" y="0"/>
                  </a:lnTo>
                  <a:lnTo>
                    <a:pt x="136448" y="0"/>
                  </a:lnTo>
                  <a:close/>
                </a:path>
              </a:pathLst>
            </a:custGeom>
            <a:ln w="11366">
              <a:solidFill>
                <a:srgbClr val="659940"/>
              </a:solidFill>
            </a:ln>
          </p:spPr>
          <p:txBody>
            <a:bodyPr wrap="square" lIns="0" tIns="0" rIns="0" bIns="0" rtlCol="0"/>
            <a:lstStyle/>
            <a:p>
              <a:endParaRPr sz="1588"/>
            </a:p>
          </p:txBody>
        </p:sp>
      </p:grpSp>
      <p:grpSp>
        <p:nvGrpSpPr>
          <p:cNvPr id="59" name="object 59"/>
          <p:cNvGrpSpPr/>
          <p:nvPr/>
        </p:nvGrpSpPr>
        <p:grpSpPr>
          <a:xfrm>
            <a:off x="4755759" y="4898526"/>
            <a:ext cx="2714065" cy="552450"/>
            <a:chOff x="3510260" y="5551663"/>
            <a:chExt cx="3075940" cy="626110"/>
          </a:xfrm>
        </p:grpSpPr>
        <p:sp>
          <p:nvSpPr>
            <p:cNvPr id="60" name="object 60"/>
            <p:cNvSpPr/>
            <p:nvPr/>
          </p:nvSpPr>
          <p:spPr>
            <a:xfrm>
              <a:off x="3777564" y="5583026"/>
              <a:ext cx="2803525" cy="563245"/>
            </a:xfrm>
            <a:custGeom>
              <a:avLst/>
              <a:gdLst/>
              <a:ahLst/>
              <a:cxnLst/>
              <a:rect l="l" t="t" r="r" b="b"/>
              <a:pathLst>
                <a:path w="2803525" h="563245">
                  <a:moveTo>
                    <a:pt x="136448" y="0"/>
                  </a:moveTo>
                  <a:lnTo>
                    <a:pt x="93319" y="6955"/>
                  </a:lnTo>
                  <a:lnTo>
                    <a:pt x="55862" y="26325"/>
                  </a:lnTo>
                  <a:lnTo>
                    <a:pt x="26325" y="55862"/>
                  </a:lnTo>
                  <a:lnTo>
                    <a:pt x="6955" y="93319"/>
                  </a:lnTo>
                  <a:lnTo>
                    <a:pt x="0" y="136448"/>
                  </a:lnTo>
                  <a:lnTo>
                    <a:pt x="0" y="426402"/>
                  </a:lnTo>
                  <a:lnTo>
                    <a:pt x="6955" y="469532"/>
                  </a:lnTo>
                  <a:lnTo>
                    <a:pt x="26325" y="506988"/>
                  </a:lnTo>
                  <a:lnTo>
                    <a:pt x="55862" y="536525"/>
                  </a:lnTo>
                  <a:lnTo>
                    <a:pt x="93319" y="555895"/>
                  </a:lnTo>
                  <a:lnTo>
                    <a:pt x="136448" y="562851"/>
                  </a:lnTo>
                  <a:lnTo>
                    <a:pt x="2666453" y="562851"/>
                  </a:lnTo>
                  <a:lnTo>
                    <a:pt x="2709583" y="555895"/>
                  </a:lnTo>
                  <a:lnTo>
                    <a:pt x="2747040" y="536525"/>
                  </a:lnTo>
                  <a:lnTo>
                    <a:pt x="2776576" y="506988"/>
                  </a:lnTo>
                  <a:lnTo>
                    <a:pt x="2795946" y="469532"/>
                  </a:lnTo>
                  <a:lnTo>
                    <a:pt x="2802902" y="426402"/>
                  </a:lnTo>
                  <a:lnTo>
                    <a:pt x="2802902" y="136448"/>
                  </a:lnTo>
                  <a:lnTo>
                    <a:pt x="2795946" y="93319"/>
                  </a:lnTo>
                  <a:lnTo>
                    <a:pt x="2776576" y="55862"/>
                  </a:lnTo>
                  <a:lnTo>
                    <a:pt x="2747040" y="26325"/>
                  </a:lnTo>
                  <a:lnTo>
                    <a:pt x="2709583" y="6955"/>
                  </a:lnTo>
                  <a:lnTo>
                    <a:pt x="2666453" y="0"/>
                  </a:lnTo>
                  <a:lnTo>
                    <a:pt x="136448" y="0"/>
                  </a:lnTo>
                  <a:close/>
                </a:path>
              </a:pathLst>
            </a:custGeom>
            <a:ln w="11366">
              <a:solidFill>
                <a:srgbClr val="E36F1E"/>
              </a:solidFill>
            </a:ln>
          </p:spPr>
          <p:txBody>
            <a:bodyPr wrap="square" lIns="0" tIns="0" rIns="0" bIns="0" rtlCol="0"/>
            <a:lstStyle/>
            <a:p>
              <a:endParaRPr sz="1588"/>
            </a:p>
          </p:txBody>
        </p:sp>
        <p:pic>
          <p:nvPicPr>
            <p:cNvPr id="61" name="object 61"/>
            <p:cNvPicPr/>
            <p:nvPr/>
          </p:nvPicPr>
          <p:blipFill>
            <a:blip r:embed="rId16" cstate="email">
              <a:extLst>
                <a:ext uri="{28A0092B-C50C-407E-A947-70E740481C1C}">
                  <a14:useLocalDpi xmlns:a14="http://schemas.microsoft.com/office/drawing/2010/main"/>
                </a:ext>
              </a:extLst>
            </a:blip>
            <a:stretch>
              <a:fillRect/>
            </a:stretch>
          </p:blipFill>
          <p:spPr>
            <a:xfrm>
              <a:off x="3527399" y="5568808"/>
              <a:ext cx="591292" cy="591287"/>
            </a:xfrm>
            <a:prstGeom prst="rect">
              <a:avLst/>
            </a:prstGeom>
          </p:spPr>
        </p:pic>
        <p:sp>
          <p:nvSpPr>
            <p:cNvPr id="62" name="object 62"/>
            <p:cNvSpPr/>
            <p:nvPr/>
          </p:nvSpPr>
          <p:spPr>
            <a:xfrm>
              <a:off x="3527405" y="5568808"/>
              <a:ext cx="591820" cy="591820"/>
            </a:xfrm>
            <a:custGeom>
              <a:avLst/>
              <a:gdLst/>
              <a:ahLst/>
              <a:cxnLst/>
              <a:rect l="l" t="t" r="r" b="b"/>
              <a:pathLst>
                <a:path w="591820" h="591820">
                  <a:moveTo>
                    <a:pt x="0" y="295643"/>
                  </a:moveTo>
                  <a:lnTo>
                    <a:pt x="3869" y="343599"/>
                  </a:lnTo>
                  <a:lnTo>
                    <a:pt x="15071" y="389091"/>
                  </a:lnTo>
                  <a:lnTo>
                    <a:pt x="32998" y="431510"/>
                  </a:lnTo>
                  <a:lnTo>
                    <a:pt x="57040" y="470248"/>
                  </a:lnTo>
                  <a:lnTo>
                    <a:pt x="86590" y="504696"/>
                  </a:lnTo>
                  <a:lnTo>
                    <a:pt x="121038" y="534245"/>
                  </a:lnTo>
                  <a:lnTo>
                    <a:pt x="159776" y="558288"/>
                  </a:lnTo>
                  <a:lnTo>
                    <a:pt x="202195" y="576214"/>
                  </a:lnTo>
                  <a:lnTo>
                    <a:pt x="247687" y="587417"/>
                  </a:lnTo>
                  <a:lnTo>
                    <a:pt x="295643" y="591286"/>
                  </a:lnTo>
                  <a:lnTo>
                    <a:pt x="343596" y="587417"/>
                  </a:lnTo>
                  <a:lnTo>
                    <a:pt x="389086" y="576214"/>
                  </a:lnTo>
                  <a:lnTo>
                    <a:pt x="431504" y="558288"/>
                  </a:lnTo>
                  <a:lnTo>
                    <a:pt x="470242" y="534245"/>
                  </a:lnTo>
                  <a:lnTo>
                    <a:pt x="504691" y="504696"/>
                  </a:lnTo>
                  <a:lnTo>
                    <a:pt x="534242" y="470248"/>
                  </a:lnTo>
                  <a:lnTo>
                    <a:pt x="558285" y="431510"/>
                  </a:lnTo>
                  <a:lnTo>
                    <a:pt x="576213" y="389091"/>
                  </a:lnTo>
                  <a:lnTo>
                    <a:pt x="587416" y="343599"/>
                  </a:lnTo>
                  <a:lnTo>
                    <a:pt x="591286" y="295643"/>
                  </a:lnTo>
                  <a:lnTo>
                    <a:pt x="587416" y="247687"/>
                  </a:lnTo>
                  <a:lnTo>
                    <a:pt x="576213" y="202195"/>
                  </a:lnTo>
                  <a:lnTo>
                    <a:pt x="558285" y="159776"/>
                  </a:lnTo>
                  <a:lnTo>
                    <a:pt x="534242" y="121038"/>
                  </a:lnTo>
                  <a:lnTo>
                    <a:pt x="504691" y="86590"/>
                  </a:lnTo>
                  <a:lnTo>
                    <a:pt x="470242" y="57040"/>
                  </a:lnTo>
                  <a:lnTo>
                    <a:pt x="431504" y="32998"/>
                  </a:lnTo>
                  <a:lnTo>
                    <a:pt x="389086" y="15071"/>
                  </a:lnTo>
                  <a:lnTo>
                    <a:pt x="343596" y="3869"/>
                  </a:lnTo>
                  <a:lnTo>
                    <a:pt x="295643" y="0"/>
                  </a:lnTo>
                  <a:lnTo>
                    <a:pt x="247687" y="3869"/>
                  </a:lnTo>
                  <a:lnTo>
                    <a:pt x="202195" y="15071"/>
                  </a:lnTo>
                  <a:lnTo>
                    <a:pt x="159776" y="32998"/>
                  </a:lnTo>
                  <a:lnTo>
                    <a:pt x="121038" y="57040"/>
                  </a:lnTo>
                  <a:lnTo>
                    <a:pt x="86590" y="86590"/>
                  </a:lnTo>
                  <a:lnTo>
                    <a:pt x="57040" y="121038"/>
                  </a:lnTo>
                  <a:lnTo>
                    <a:pt x="32998" y="159776"/>
                  </a:lnTo>
                  <a:lnTo>
                    <a:pt x="15071" y="202195"/>
                  </a:lnTo>
                  <a:lnTo>
                    <a:pt x="3869" y="247687"/>
                  </a:lnTo>
                  <a:lnTo>
                    <a:pt x="0" y="295643"/>
                  </a:lnTo>
                  <a:close/>
                </a:path>
              </a:pathLst>
            </a:custGeom>
            <a:ln w="34112">
              <a:solidFill>
                <a:srgbClr val="E36F1E"/>
              </a:solidFill>
            </a:ln>
          </p:spPr>
          <p:txBody>
            <a:bodyPr wrap="square" lIns="0" tIns="0" rIns="0" bIns="0" rtlCol="0"/>
            <a:lstStyle/>
            <a:p>
              <a:endParaRPr sz="1588"/>
            </a:p>
          </p:txBody>
        </p:sp>
      </p:grpSp>
      <p:sp>
        <p:nvSpPr>
          <p:cNvPr id="63" name="object 63"/>
          <p:cNvSpPr txBox="1"/>
          <p:nvPr/>
        </p:nvSpPr>
        <p:spPr>
          <a:xfrm>
            <a:off x="5336583" y="4970318"/>
            <a:ext cx="1339103" cy="366545"/>
          </a:xfrm>
          <a:prstGeom prst="rect">
            <a:avLst/>
          </a:prstGeom>
        </p:spPr>
        <p:txBody>
          <a:bodyPr vert="horz" wrap="square" lIns="0" tIns="17369" rIns="0" bIns="0" rtlCol="0">
            <a:spAutoFit/>
          </a:bodyPr>
          <a:lstStyle/>
          <a:p>
            <a:pPr marL="11206">
              <a:spcBef>
                <a:spcPts val="137"/>
              </a:spcBef>
            </a:pPr>
            <a:r>
              <a:rPr sz="750" dirty="0">
                <a:solidFill>
                  <a:srgbClr val="D65D13"/>
                </a:solidFill>
                <a:latin typeface="Arial Narrow"/>
                <a:cs typeface="Arial Narrow"/>
              </a:rPr>
              <a:t>BRIAN</a:t>
            </a:r>
            <a:r>
              <a:rPr sz="750" spc="49" dirty="0">
                <a:solidFill>
                  <a:srgbClr val="D65D13"/>
                </a:solidFill>
                <a:latin typeface="Arial Narrow"/>
                <a:cs typeface="Arial Narrow"/>
              </a:rPr>
              <a:t> </a:t>
            </a:r>
            <a:r>
              <a:rPr sz="750" spc="-9" dirty="0">
                <a:solidFill>
                  <a:srgbClr val="D65D13"/>
                </a:solidFill>
                <a:latin typeface="Arial Narrow"/>
                <a:cs typeface="Arial Narrow"/>
              </a:rPr>
              <a:t>CHRISTENBERRY</a:t>
            </a:r>
            <a:endParaRPr sz="750">
              <a:latin typeface="Arial Narrow"/>
              <a:cs typeface="Arial Narrow"/>
            </a:endParaRPr>
          </a:p>
          <a:p>
            <a:pPr marL="11206" marR="4483">
              <a:lnSpc>
                <a:spcPct val="105300"/>
              </a:lnSpc>
            </a:pPr>
            <a:r>
              <a:rPr sz="750" spc="-9" dirty="0">
                <a:solidFill>
                  <a:srgbClr val="D65D13"/>
                </a:solidFill>
                <a:latin typeface="Arial Narrow"/>
                <a:cs typeface="Arial Narrow"/>
              </a:rPr>
              <a:t>Regional</a:t>
            </a:r>
            <a:r>
              <a:rPr sz="750" dirty="0">
                <a:solidFill>
                  <a:srgbClr val="D65D13"/>
                </a:solidFill>
                <a:latin typeface="Arial Narrow"/>
                <a:cs typeface="Arial Narrow"/>
              </a:rPr>
              <a:t> </a:t>
            </a:r>
            <a:r>
              <a:rPr sz="750" spc="-9" dirty="0">
                <a:solidFill>
                  <a:srgbClr val="D65D13"/>
                </a:solidFill>
                <a:latin typeface="Arial Narrow"/>
                <a:cs typeface="Arial Narrow"/>
              </a:rPr>
              <a:t>Vice</a:t>
            </a:r>
            <a:r>
              <a:rPr sz="750" dirty="0">
                <a:solidFill>
                  <a:srgbClr val="D65D13"/>
                </a:solidFill>
                <a:latin typeface="Arial Narrow"/>
                <a:cs typeface="Arial Narrow"/>
              </a:rPr>
              <a:t> </a:t>
            </a:r>
            <a:r>
              <a:rPr sz="750" spc="-9" dirty="0">
                <a:solidFill>
                  <a:srgbClr val="D65D13"/>
                </a:solidFill>
                <a:latin typeface="Arial Narrow"/>
                <a:cs typeface="Arial Narrow"/>
              </a:rPr>
              <a:t>President</a:t>
            </a:r>
            <a:r>
              <a:rPr sz="750" dirty="0">
                <a:solidFill>
                  <a:srgbClr val="D65D13"/>
                </a:solidFill>
                <a:latin typeface="Arial Narrow"/>
                <a:cs typeface="Arial Narrow"/>
              </a:rPr>
              <a:t> – </a:t>
            </a:r>
            <a:r>
              <a:rPr sz="750" spc="-18" dirty="0">
                <a:solidFill>
                  <a:srgbClr val="D65D13"/>
                </a:solidFill>
                <a:latin typeface="Arial Narrow"/>
                <a:cs typeface="Arial Narrow"/>
              </a:rPr>
              <a:t>Great</a:t>
            </a:r>
            <a:r>
              <a:rPr sz="750" spc="4" dirty="0">
                <a:solidFill>
                  <a:srgbClr val="D65D13"/>
                </a:solidFill>
                <a:latin typeface="Arial Narrow"/>
                <a:cs typeface="Arial Narrow"/>
              </a:rPr>
              <a:t> </a:t>
            </a:r>
            <a:r>
              <a:rPr sz="750" spc="-9" dirty="0">
                <a:solidFill>
                  <a:srgbClr val="D65D13"/>
                </a:solidFill>
                <a:latin typeface="Arial Narrow"/>
                <a:cs typeface="Arial Narrow"/>
              </a:rPr>
              <a:t>Lakes</a:t>
            </a:r>
            <a:r>
              <a:rPr sz="750" spc="441" dirty="0">
                <a:solidFill>
                  <a:srgbClr val="D65D13"/>
                </a:solidFill>
                <a:latin typeface="Arial Narrow"/>
                <a:cs typeface="Arial Narrow"/>
              </a:rPr>
              <a:t> </a:t>
            </a:r>
            <a:r>
              <a:rPr sz="750" u="sng" spc="-9" dirty="0">
                <a:solidFill>
                  <a:srgbClr val="D65D13"/>
                </a:solidFill>
                <a:uFill>
                  <a:solidFill>
                    <a:srgbClr val="D65D13"/>
                  </a:solidFill>
                </a:uFill>
                <a:latin typeface="Arial Narrow"/>
                <a:cs typeface="Arial Narrow"/>
                <a:hlinkClick r:id="rId17"/>
              </a:rPr>
              <a:t>bchristenberry@namic.org</a:t>
            </a:r>
            <a:endParaRPr sz="750">
              <a:latin typeface="Arial Narrow"/>
              <a:cs typeface="Arial Narrow"/>
            </a:endParaRPr>
          </a:p>
        </p:txBody>
      </p:sp>
      <p:pic>
        <p:nvPicPr>
          <p:cNvPr id="64" name="object 64"/>
          <p:cNvPicPr/>
          <p:nvPr/>
        </p:nvPicPr>
        <p:blipFill>
          <a:blip r:embed="rId18" cstate="email">
            <a:extLst>
              <a:ext uri="{28A0092B-C50C-407E-A947-70E740481C1C}">
                <a14:useLocalDpi xmlns:a14="http://schemas.microsoft.com/office/drawing/2010/main"/>
              </a:ext>
            </a:extLst>
          </a:blip>
          <a:stretch>
            <a:fillRect/>
          </a:stretch>
        </p:blipFill>
        <p:spPr>
          <a:xfrm>
            <a:off x="6927783" y="4956946"/>
            <a:ext cx="400512" cy="419272"/>
          </a:xfrm>
          <a:prstGeom prst="rect">
            <a:avLst/>
          </a:prstGeom>
        </p:spPr>
      </p:pic>
      <p:grpSp>
        <p:nvGrpSpPr>
          <p:cNvPr id="65" name="object 65"/>
          <p:cNvGrpSpPr/>
          <p:nvPr/>
        </p:nvGrpSpPr>
        <p:grpSpPr>
          <a:xfrm>
            <a:off x="7529457" y="5503723"/>
            <a:ext cx="2714065" cy="551890"/>
            <a:chOff x="6653785" y="6237551"/>
            <a:chExt cx="3075940" cy="625475"/>
          </a:xfrm>
        </p:grpSpPr>
        <p:sp>
          <p:nvSpPr>
            <p:cNvPr id="66" name="object 66"/>
            <p:cNvSpPr/>
            <p:nvPr/>
          </p:nvSpPr>
          <p:spPr>
            <a:xfrm>
              <a:off x="6920998" y="6268826"/>
              <a:ext cx="2803525" cy="563245"/>
            </a:xfrm>
            <a:custGeom>
              <a:avLst/>
              <a:gdLst/>
              <a:ahLst/>
              <a:cxnLst/>
              <a:rect l="l" t="t" r="r" b="b"/>
              <a:pathLst>
                <a:path w="2803525" h="563245">
                  <a:moveTo>
                    <a:pt x="136448" y="0"/>
                  </a:moveTo>
                  <a:lnTo>
                    <a:pt x="93319" y="6955"/>
                  </a:lnTo>
                  <a:lnTo>
                    <a:pt x="55862" y="26325"/>
                  </a:lnTo>
                  <a:lnTo>
                    <a:pt x="26325" y="55862"/>
                  </a:lnTo>
                  <a:lnTo>
                    <a:pt x="6955" y="93319"/>
                  </a:lnTo>
                  <a:lnTo>
                    <a:pt x="0" y="136448"/>
                  </a:lnTo>
                  <a:lnTo>
                    <a:pt x="0" y="426402"/>
                  </a:lnTo>
                  <a:lnTo>
                    <a:pt x="6955" y="469532"/>
                  </a:lnTo>
                  <a:lnTo>
                    <a:pt x="26325" y="506988"/>
                  </a:lnTo>
                  <a:lnTo>
                    <a:pt x="55862" y="536525"/>
                  </a:lnTo>
                  <a:lnTo>
                    <a:pt x="93319" y="555895"/>
                  </a:lnTo>
                  <a:lnTo>
                    <a:pt x="136448" y="562851"/>
                  </a:lnTo>
                  <a:lnTo>
                    <a:pt x="2666453" y="562851"/>
                  </a:lnTo>
                  <a:lnTo>
                    <a:pt x="2709583" y="555895"/>
                  </a:lnTo>
                  <a:lnTo>
                    <a:pt x="2747040" y="536525"/>
                  </a:lnTo>
                  <a:lnTo>
                    <a:pt x="2776576" y="506988"/>
                  </a:lnTo>
                  <a:lnTo>
                    <a:pt x="2795946" y="469532"/>
                  </a:lnTo>
                  <a:lnTo>
                    <a:pt x="2802902" y="426402"/>
                  </a:lnTo>
                  <a:lnTo>
                    <a:pt x="2802902" y="136448"/>
                  </a:lnTo>
                  <a:lnTo>
                    <a:pt x="2795946" y="93319"/>
                  </a:lnTo>
                  <a:lnTo>
                    <a:pt x="2776576" y="55862"/>
                  </a:lnTo>
                  <a:lnTo>
                    <a:pt x="2747040" y="26325"/>
                  </a:lnTo>
                  <a:lnTo>
                    <a:pt x="2709583" y="6955"/>
                  </a:lnTo>
                  <a:lnTo>
                    <a:pt x="2666453" y="0"/>
                  </a:lnTo>
                  <a:lnTo>
                    <a:pt x="136448" y="0"/>
                  </a:lnTo>
                  <a:close/>
                </a:path>
              </a:pathLst>
            </a:custGeom>
            <a:ln w="11366">
              <a:solidFill>
                <a:srgbClr val="666766"/>
              </a:solidFill>
            </a:ln>
          </p:spPr>
          <p:txBody>
            <a:bodyPr wrap="square" lIns="0" tIns="0" rIns="0" bIns="0" rtlCol="0"/>
            <a:lstStyle/>
            <a:p>
              <a:endParaRPr sz="1588"/>
            </a:p>
          </p:txBody>
        </p:sp>
        <p:pic>
          <p:nvPicPr>
            <p:cNvPr id="67" name="object 67"/>
            <p:cNvPicPr/>
            <p:nvPr/>
          </p:nvPicPr>
          <p:blipFill>
            <a:blip r:embed="rId19" cstate="email">
              <a:extLst>
                <a:ext uri="{28A0092B-C50C-407E-A947-70E740481C1C}">
                  <a14:useLocalDpi xmlns:a14="http://schemas.microsoft.com/office/drawing/2010/main"/>
                </a:ext>
              </a:extLst>
            </a:blip>
            <a:stretch>
              <a:fillRect/>
            </a:stretch>
          </p:blipFill>
          <p:spPr>
            <a:xfrm>
              <a:off x="6670840" y="6254607"/>
              <a:ext cx="591287" cy="591289"/>
            </a:xfrm>
            <a:prstGeom prst="rect">
              <a:avLst/>
            </a:prstGeom>
          </p:spPr>
        </p:pic>
        <p:sp>
          <p:nvSpPr>
            <p:cNvPr id="68" name="object 68"/>
            <p:cNvSpPr/>
            <p:nvPr/>
          </p:nvSpPr>
          <p:spPr>
            <a:xfrm>
              <a:off x="6670841" y="6254607"/>
              <a:ext cx="591820" cy="591820"/>
            </a:xfrm>
            <a:custGeom>
              <a:avLst/>
              <a:gdLst/>
              <a:ahLst/>
              <a:cxnLst/>
              <a:rect l="l" t="t" r="r" b="b"/>
              <a:pathLst>
                <a:path w="591820" h="591820">
                  <a:moveTo>
                    <a:pt x="0" y="295643"/>
                  </a:moveTo>
                  <a:lnTo>
                    <a:pt x="3869" y="343599"/>
                  </a:lnTo>
                  <a:lnTo>
                    <a:pt x="15071" y="389091"/>
                  </a:lnTo>
                  <a:lnTo>
                    <a:pt x="32998" y="431510"/>
                  </a:lnTo>
                  <a:lnTo>
                    <a:pt x="57040" y="470248"/>
                  </a:lnTo>
                  <a:lnTo>
                    <a:pt x="86590" y="504696"/>
                  </a:lnTo>
                  <a:lnTo>
                    <a:pt x="121038" y="534245"/>
                  </a:lnTo>
                  <a:lnTo>
                    <a:pt x="159776" y="558288"/>
                  </a:lnTo>
                  <a:lnTo>
                    <a:pt x="202195" y="576214"/>
                  </a:lnTo>
                  <a:lnTo>
                    <a:pt x="247687" y="587417"/>
                  </a:lnTo>
                  <a:lnTo>
                    <a:pt x="295643" y="591286"/>
                  </a:lnTo>
                  <a:lnTo>
                    <a:pt x="343596" y="587417"/>
                  </a:lnTo>
                  <a:lnTo>
                    <a:pt x="389086" y="576214"/>
                  </a:lnTo>
                  <a:lnTo>
                    <a:pt x="431504" y="558288"/>
                  </a:lnTo>
                  <a:lnTo>
                    <a:pt x="470242" y="534245"/>
                  </a:lnTo>
                  <a:lnTo>
                    <a:pt x="504691" y="504696"/>
                  </a:lnTo>
                  <a:lnTo>
                    <a:pt x="534242" y="470248"/>
                  </a:lnTo>
                  <a:lnTo>
                    <a:pt x="558285" y="431510"/>
                  </a:lnTo>
                  <a:lnTo>
                    <a:pt x="576213" y="389091"/>
                  </a:lnTo>
                  <a:lnTo>
                    <a:pt x="587416" y="343599"/>
                  </a:lnTo>
                  <a:lnTo>
                    <a:pt x="591286" y="295643"/>
                  </a:lnTo>
                  <a:lnTo>
                    <a:pt x="587416" y="247687"/>
                  </a:lnTo>
                  <a:lnTo>
                    <a:pt x="576213" y="202195"/>
                  </a:lnTo>
                  <a:lnTo>
                    <a:pt x="558285" y="159776"/>
                  </a:lnTo>
                  <a:lnTo>
                    <a:pt x="534242" y="121038"/>
                  </a:lnTo>
                  <a:lnTo>
                    <a:pt x="504691" y="86590"/>
                  </a:lnTo>
                  <a:lnTo>
                    <a:pt x="470242" y="57040"/>
                  </a:lnTo>
                  <a:lnTo>
                    <a:pt x="431504" y="32998"/>
                  </a:lnTo>
                  <a:lnTo>
                    <a:pt x="389086" y="15071"/>
                  </a:lnTo>
                  <a:lnTo>
                    <a:pt x="343596" y="3869"/>
                  </a:lnTo>
                  <a:lnTo>
                    <a:pt x="295643" y="0"/>
                  </a:lnTo>
                  <a:lnTo>
                    <a:pt x="247687" y="3869"/>
                  </a:lnTo>
                  <a:lnTo>
                    <a:pt x="202195" y="15071"/>
                  </a:lnTo>
                  <a:lnTo>
                    <a:pt x="159776" y="32998"/>
                  </a:lnTo>
                  <a:lnTo>
                    <a:pt x="121038" y="57040"/>
                  </a:lnTo>
                  <a:lnTo>
                    <a:pt x="86590" y="86590"/>
                  </a:lnTo>
                  <a:lnTo>
                    <a:pt x="57040" y="121038"/>
                  </a:lnTo>
                  <a:lnTo>
                    <a:pt x="32998" y="159776"/>
                  </a:lnTo>
                  <a:lnTo>
                    <a:pt x="15071" y="202195"/>
                  </a:lnTo>
                  <a:lnTo>
                    <a:pt x="3869" y="247687"/>
                  </a:lnTo>
                  <a:lnTo>
                    <a:pt x="0" y="295643"/>
                  </a:lnTo>
                  <a:close/>
                </a:path>
              </a:pathLst>
            </a:custGeom>
            <a:ln w="34112">
              <a:solidFill>
                <a:srgbClr val="666766"/>
              </a:solidFill>
            </a:ln>
          </p:spPr>
          <p:txBody>
            <a:bodyPr wrap="square" lIns="0" tIns="0" rIns="0" bIns="0" rtlCol="0"/>
            <a:lstStyle/>
            <a:p>
              <a:endParaRPr sz="1588"/>
            </a:p>
          </p:txBody>
        </p:sp>
      </p:grpSp>
      <p:sp>
        <p:nvSpPr>
          <p:cNvPr id="69" name="object 69"/>
          <p:cNvSpPr txBox="1"/>
          <p:nvPr/>
        </p:nvSpPr>
        <p:spPr>
          <a:xfrm>
            <a:off x="8110200" y="5577742"/>
            <a:ext cx="1068481" cy="387878"/>
          </a:xfrm>
          <a:prstGeom prst="rect">
            <a:avLst/>
          </a:prstGeom>
        </p:spPr>
        <p:txBody>
          <a:bodyPr vert="horz" wrap="square" lIns="0" tIns="15128" rIns="0" bIns="0" rtlCol="0">
            <a:spAutoFit/>
          </a:bodyPr>
          <a:lstStyle/>
          <a:p>
            <a:pPr marL="11206">
              <a:spcBef>
                <a:spcPts val="119"/>
              </a:spcBef>
            </a:pPr>
            <a:r>
              <a:rPr sz="838" dirty="0">
                <a:solidFill>
                  <a:srgbClr val="666766"/>
                </a:solidFill>
                <a:latin typeface="Arial Narrow"/>
                <a:cs typeface="Arial Narrow"/>
              </a:rPr>
              <a:t>KATE</a:t>
            </a:r>
            <a:r>
              <a:rPr sz="838" spc="40" dirty="0">
                <a:solidFill>
                  <a:srgbClr val="666766"/>
                </a:solidFill>
                <a:latin typeface="Arial Narrow"/>
                <a:cs typeface="Arial Narrow"/>
              </a:rPr>
              <a:t> </a:t>
            </a:r>
            <a:r>
              <a:rPr sz="838" spc="-9" dirty="0">
                <a:solidFill>
                  <a:srgbClr val="666766"/>
                </a:solidFill>
                <a:latin typeface="Arial Narrow"/>
                <a:cs typeface="Arial Narrow"/>
              </a:rPr>
              <a:t>SALAZAR</a:t>
            </a:r>
            <a:endParaRPr sz="838">
              <a:latin typeface="Arial Narrow"/>
              <a:cs typeface="Arial Narrow"/>
            </a:endParaRPr>
          </a:p>
          <a:p>
            <a:pPr marL="11206" marR="4483">
              <a:lnSpc>
                <a:spcPts val="865"/>
              </a:lnSpc>
              <a:spcBef>
                <a:spcPts val="88"/>
              </a:spcBef>
            </a:pPr>
            <a:r>
              <a:rPr sz="750" spc="-9" dirty="0">
                <a:solidFill>
                  <a:srgbClr val="666766"/>
                </a:solidFill>
                <a:latin typeface="Arial Narrow"/>
                <a:cs typeface="Arial Narrow"/>
              </a:rPr>
              <a:t>State</a:t>
            </a:r>
            <a:r>
              <a:rPr sz="750" spc="-13" dirty="0">
                <a:solidFill>
                  <a:srgbClr val="666766"/>
                </a:solidFill>
                <a:latin typeface="Arial Narrow"/>
                <a:cs typeface="Arial Narrow"/>
              </a:rPr>
              <a:t> </a:t>
            </a:r>
            <a:r>
              <a:rPr sz="750" dirty="0">
                <a:solidFill>
                  <a:srgbClr val="666766"/>
                </a:solidFill>
                <a:latin typeface="Arial Narrow"/>
                <a:cs typeface="Arial Narrow"/>
              </a:rPr>
              <a:t>&amp;</a:t>
            </a:r>
            <a:r>
              <a:rPr sz="750" spc="-9" dirty="0">
                <a:solidFill>
                  <a:srgbClr val="666766"/>
                </a:solidFill>
                <a:latin typeface="Arial Narrow"/>
                <a:cs typeface="Arial Narrow"/>
              </a:rPr>
              <a:t> Policy</a:t>
            </a:r>
            <a:r>
              <a:rPr sz="750" spc="-13" dirty="0">
                <a:solidFill>
                  <a:srgbClr val="666766"/>
                </a:solidFill>
                <a:latin typeface="Arial Narrow"/>
                <a:cs typeface="Arial Narrow"/>
              </a:rPr>
              <a:t> </a:t>
            </a:r>
            <a:r>
              <a:rPr sz="750" dirty="0">
                <a:solidFill>
                  <a:srgbClr val="666766"/>
                </a:solidFill>
                <a:latin typeface="Arial Narrow"/>
                <a:cs typeface="Arial Narrow"/>
              </a:rPr>
              <a:t>Affairs</a:t>
            </a:r>
            <a:r>
              <a:rPr sz="750" spc="-9" dirty="0">
                <a:solidFill>
                  <a:srgbClr val="666766"/>
                </a:solidFill>
                <a:latin typeface="Arial Narrow"/>
                <a:cs typeface="Arial Narrow"/>
              </a:rPr>
              <a:t> Manager</a:t>
            </a:r>
            <a:r>
              <a:rPr sz="750" spc="441" dirty="0">
                <a:solidFill>
                  <a:srgbClr val="666766"/>
                </a:solidFill>
                <a:latin typeface="Arial Narrow"/>
                <a:cs typeface="Arial Narrow"/>
              </a:rPr>
              <a:t> </a:t>
            </a:r>
            <a:r>
              <a:rPr sz="750" spc="-9" dirty="0">
                <a:solidFill>
                  <a:srgbClr val="666766"/>
                </a:solidFill>
                <a:latin typeface="Arial Narrow"/>
                <a:cs typeface="Arial Narrow"/>
                <a:hlinkClick r:id="rId20"/>
              </a:rPr>
              <a:t>ksalazar@namic.org</a:t>
            </a:r>
            <a:endParaRPr sz="750">
              <a:latin typeface="Arial Narrow"/>
              <a:cs typeface="Arial Narrow"/>
            </a:endParaRPr>
          </a:p>
        </p:txBody>
      </p:sp>
      <p:grpSp>
        <p:nvGrpSpPr>
          <p:cNvPr id="70" name="object 70"/>
          <p:cNvGrpSpPr/>
          <p:nvPr/>
        </p:nvGrpSpPr>
        <p:grpSpPr>
          <a:xfrm>
            <a:off x="1968164" y="4297901"/>
            <a:ext cx="2714065" cy="552450"/>
            <a:chOff x="350986" y="4870955"/>
            <a:chExt cx="3075940" cy="626110"/>
          </a:xfrm>
        </p:grpSpPr>
        <p:sp>
          <p:nvSpPr>
            <p:cNvPr id="71" name="object 71"/>
            <p:cNvSpPr/>
            <p:nvPr/>
          </p:nvSpPr>
          <p:spPr>
            <a:xfrm>
              <a:off x="386572" y="4902320"/>
              <a:ext cx="3034665" cy="563245"/>
            </a:xfrm>
            <a:custGeom>
              <a:avLst/>
              <a:gdLst/>
              <a:ahLst/>
              <a:cxnLst/>
              <a:rect l="l" t="t" r="r" b="b"/>
              <a:pathLst>
                <a:path w="3034665" h="563245">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0" y="334251"/>
                  </a:lnTo>
                  <a:lnTo>
                    <a:pt x="4644" y="380321"/>
                  </a:lnTo>
                  <a:lnTo>
                    <a:pt x="17964" y="423232"/>
                  </a:lnTo>
                  <a:lnTo>
                    <a:pt x="39041" y="462063"/>
                  </a:lnTo>
                  <a:lnTo>
                    <a:pt x="66955" y="495895"/>
                  </a:lnTo>
                  <a:lnTo>
                    <a:pt x="100788" y="523809"/>
                  </a:lnTo>
                  <a:lnTo>
                    <a:pt x="139619" y="544886"/>
                  </a:lnTo>
                  <a:lnTo>
                    <a:pt x="182529" y="558206"/>
                  </a:lnTo>
                  <a:lnTo>
                    <a:pt x="228600" y="562851"/>
                  </a:lnTo>
                  <a:lnTo>
                    <a:pt x="2898165" y="562851"/>
                  </a:lnTo>
                  <a:lnTo>
                    <a:pt x="2941296" y="555895"/>
                  </a:lnTo>
                  <a:lnTo>
                    <a:pt x="2978756" y="536525"/>
                  </a:lnTo>
                  <a:lnTo>
                    <a:pt x="3008296" y="506988"/>
                  </a:lnTo>
                  <a:lnTo>
                    <a:pt x="3027669" y="469532"/>
                  </a:lnTo>
                  <a:lnTo>
                    <a:pt x="3034626" y="426402"/>
                  </a:lnTo>
                  <a:lnTo>
                    <a:pt x="3034626" y="136448"/>
                  </a:lnTo>
                  <a:lnTo>
                    <a:pt x="3027669" y="93319"/>
                  </a:lnTo>
                  <a:lnTo>
                    <a:pt x="3008296" y="55862"/>
                  </a:lnTo>
                  <a:lnTo>
                    <a:pt x="2978756" y="26325"/>
                  </a:lnTo>
                  <a:lnTo>
                    <a:pt x="2941296" y="6955"/>
                  </a:lnTo>
                  <a:lnTo>
                    <a:pt x="2898165" y="0"/>
                  </a:lnTo>
                  <a:lnTo>
                    <a:pt x="228600" y="0"/>
                  </a:lnTo>
                  <a:close/>
                </a:path>
              </a:pathLst>
            </a:custGeom>
            <a:ln w="11366">
              <a:solidFill>
                <a:srgbClr val="FBB040"/>
              </a:solidFill>
            </a:ln>
          </p:spPr>
          <p:txBody>
            <a:bodyPr wrap="square" lIns="0" tIns="0" rIns="0" bIns="0" rtlCol="0"/>
            <a:lstStyle/>
            <a:p>
              <a:endParaRPr sz="1588"/>
            </a:p>
          </p:txBody>
        </p:sp>
        <p:pic>
          <p:nvPicPr>
            <p:cNvPr id="72" name="object 72"/>
            <p:cNvPicPr/>
            <p:nvPr/>
          </p:nvPicPr>
          <p:blipFill>
            <a:blip r:embed="rId21" cstate="email">
              <a:extLst>
                <a:ext uri="{28A0092B-C50C-407E-A947-70E740481C1C}">
                  <a14:useLocalDpi xmlns:a14="http://schemas.microsoft.com/office/drawing/2010/main"/>
                </a:ext>
              </a:extLst>
            </a:blip>
            <a:stretch>
              <a:fillRect/>
            </a:stretch>
          </p:blipFill>
          <p:spPr>
            <a:xfrm>
              <a:off x="368131" y="4888100"/>
              <a:ext cx="591290" cy="591289"/>
            </a:xfrm>
            <a:prstGeom prst="rect">
              <a:avLst/>
            </a:prstGeom>
          </p:spPr>
        </p:pic>
        <p:sp>
          <p:nvSpPr>
            <p:cNvPr id="73" name="object 73"/>
            <p:cNvSpPr/>
            <p:nvPr/>
          </p:nvSpPr>
          <p:spPr>
            <a:xfrm>
              <a:off x="368131" y="4888100"/>
              <a:ext cx="591820" cy="591820"/>
            </a:xfrm>
            <a:custGeom>
              <a:avLst/>
              <a:gdLst/>
              <a:ahLst/>
              <a:cxnLst/>
              <a:rect l="l" t="t" r="r" b="b"/>
              <a:pathLst>
                <a:path w="591819" h="591820">
                  <a:moveTo>
                    <a:pt x="295643" y="591286"/>
                  </a:moveTo>
                  <a:lnTo>
                    <a:pt x="343599" y="587417"/>
                  </a:lnTo>
                  <a:lnTo>
                    <a:pt x="389091" y="576214"/>
                  </a:lnTo>
                  <a:lnTo>
                    <a:pt x="431510" y="558288"/>
                  </a:lnTo>
                  <a:lnTo>
                    <a:pt x="470248" y="534245"/>
                  </a:lnTo>
                  <a:lnTo>
                    <a:pt x="504696" y="504696"/>
                  </a:lnTo>
                  <a:lnTo>
                    <a:pt x="534245" y="470248"/>
                  </a:lnTo>
                  <a:lnTo>
                    <a:pt x="558288" y="431510"/>
                  </a:lnTo>
                  <a:lnTo>
                    <a:pt x="576214" y="389091"/>
                  </a:lnTo>
                  <a:lnTo>
                    <a:pt x="587417" y="343599"/>
                  </a:lnTo>
                  <a:lnTo>
                    <a:pt x="591286" y="295643"/>
                  </a:lnTo>
                  <a:lnTo>
                    <a:pt x="587417" y="247690"/>
                  </a:lnTo>
                  <a:lnTo>
                    <a:pt x="576214" y="202200"/>
                  </a:lnTo>
                  <a:lnTo>
                    <a:pt x="558288" y="159781"/>
                  </a:lnTo>
                  <a:lnTo>
                    <a:pt x="534245" y="121043"/>
                  </a:lnTo>
                  <a:lnTo>
                    <a:pt x="504696" y="86594"/>
                  </a:lnTo>
                  <a:lnTo>
                    <a:pt x="470248" y="57044"/>
                  </a:lnTo>
                  <a:lnTo>
                    <a:pt x="431510" y="33000"/>
                  </a:lnTo>
                  <a:lnTo>
                    <a:pt x="389091" y="15072"/>
                  </a:lnTo>
                  <a:lnTo>
                    <a:pt x="343599" y="3869"/>
                  </a:lnTo>
                  <a:lnTo>
                    <a:pt x="295643" y="0"/>
                  </a:lnTo>
                  <a:lnTo>
                    <a:pt x="247687" y="3869"/>
                  </a:lnTo>
                  <a:lnTo>
                    <a:pt x="202195" y="15072"/>
                  </a:lnTo>
                  <a:lnTo>
                    <a:pt x="159776" y="33000"/>
                  </a:lnTo>
                  <a:lnTo>
                    <a:pt x="121038" y="57044"/>
                  </a:lnTo>
                  <a:lnTo>
                    <a:pt x="86590" y="86594"/>
                  </a:lnTo>
                  <a:lnTo>
                    <a:pt x="57040" y="121043"/>
                  </a:lnTo>
                  <a:lnTo>
                    <a:pt x="32998" y="159781"/>
                  </a:lnTo>
                  <a:lnTo>
                    <a:pt x="15071" y="202200"/>
                  </a:lnTo>
                  <a:lnTo>
                    <a:pt x="3869" y="247690"/>
                  </a:lnTo>
                  <a:lnTo>
                    <a:pt x="0" y="295643"/>
                  </a:lnTo>
                  <a:lnTo>
                    <a:pt x="3869" y="343599"/>
                  </a:lnTo>
                  <a:lnTo>
                    <a:pt x="15071" y="389091"/>
                  </a:lnTo>
                  <a:lnTo>
                    <a:pt x="32998" y="431510"/>
                  </a:lnTo>
                  <a:lnTo>
                    <a:pt x="57040" y="470248"/>
                  </a:lnTo>
                  <a:lnTo>
                    <a:pt x="86590" y="504696"/>
                  </a:lnTo>
                  <a:lnTo>
                    <a:pt x="121038" y="534245"/>
                  </a:lnTo>
                  <a:lnTo>
                    <a:pt x="159776" y="558288"/>
                  </a:lnTo>
                  <a:lnTo>
                    <a:pt x="202195" y="576214"/>
                  </a:lnTo>
                  <a:lnTo>
                    <a:pt x="247687" y="587417"/>
                  </a:lnTo>
                  <a:lnTo>
                    <a:pt x="295643" y="591286"/>
                  </a:lnTo>
                  <a:close/>
                </a:path>
              </a:pathLst>
            </a:custGeom>
            <a:ln w="34112">
              <a:solidFill>
                <a:srgbClr val="FBB040"/>
              </a:solidFill>
            </a:ln>
          </p:spPr>
          <p:txBody>
            <a:bodyPr wrap="square" lIns="0" tIns="0" rIns="0" bIns="0" rtlCol="0"/>
            <a:lstStyle/>
            <a:p>
              <a:endParaRPr sz="1588"/>
            </a:p>
          </p:txBody>
        </p:sp>
      </p:grpSp>
      <p:sp>
        <p:nvSpPr>
          <p:cNvPr id="74" name="object 74"/>
          <p:cNvSpPr txBox="1"/>
          <p:nvPr/>
        </p:nvSpPr>
        <p:spPr>
          <a:xfrm>
            <a:off x="2548991" y="4367302"/>
            <a:ext cx="1276910" cy="374489"/>
          </a:xfrm>
          <a:prstGeom prst="rect">
            <a:avLst/>
          </a:prstGeom>
        </p:spPr>
        <p:txBody>
          <a:bodyPr vert="horz" wrap="square" lIns="0" tIns="14568" rIns="0" bIns="0" rtlCol="0">
            <a:spAutoFit/>
          </a:bodyPr>
          <a:lstStyle/>
          <a:p>
            <a:pPr marL="11206">
              <a:spcBef>
                <a:spcPts val="115"/>
              </a:spcBef>
            </a:pPr>
            <a:r>
              <a:rPr sz="838" dirty="0">
                <a:solidFill>
                  <a:srgbClr val="FBB040"/>
                </a:solidFill>
                <a:latin typeface="Arial Narrow"/>
                <a:cs typeface="Arial Narrow"/>
              </a:rPr>
              <a:t>BRANDON</a:t>
            </a:r>
            <a:r>
              <a:rPr sz="838" spc="168" dirty="0">
                <a:solidFill>
                  <a:srgbClr val="FBB040"/>
                </a:solidFill>
                <a:latin typeface="Arial Narrow"/>
                <a:cs typeface="Arial Narrow"/>
              </a:rPr>
              <a:t> </a:t>
            </a:r>
            <a:r>
              <a:rPr sz="838" spc="-18" dirty="0">
                <a:solidFill>
                  <a:srgbClr val="FBB040"/>
                </a:solidFill>
                <a:latin typeface="Arial Narrow"/>
                <a:cs typeface="Arial Narrow"/>
              </a:rPr>
              <a:t>VICK</a:t>
            </a:r>
            <a:endParaRPr sz="838">
              <a:latin typeface="Arial Narrow"/>
              <a:cs typeface="Arial Narrow"/>
            </a:endParaRPr>
          </a:p>
          <a:p>
            <a:pPr marL="11206" marR="4483">
              <a:lnSpc>
                <a:spcPts val="944"/>
              </a:lnSpc>
              <a:spcBef>
                <a:spcPts val="22"/>
              </a:spcBef>
            </a:pPr>
            <a:r>
              <a:rPr sz="750" spc="-9" dirty="0">
                <a:solidFill>
                  <a:srgbClr val="FBB040"/>
                </a:solidFill>
                <a:latin typeface="Arial Narrow"/>
                <a:cs typeface="Arial Narrow"/>
              </a:rPr>
              <a:t>Regional</a:t>
            </a:r>
            <a:r>
              <a:rPr sz="750" spc="-4" dirty="0">
                <a:solidFill>
                  <a:srgbClr val="FBB040"/>
                </a:solidFill>
                <a:latin typeface="Arial Narrow"/>
                <a:cs typeface="Arial Narrow"/>
              </a:rPr>
              <a:t> </a:t>
            </a:r>
            <a:r>
              <a:rPr sz="750" spc="-9" dirty="0">
                <a:solidFill>
                  <a:srgbClr val="FBB040"/>
                </a:solidFill>
                <a:latin typeface="Arial Narrow"/>
                <a:cs typeface="Arial Narrow"/>
              </a:rPr>
              <a:t>Vice</a:t>
            </a:r>
            <a:r>
              <a:rPr sz="750" dirty="0">
                <a:solidFill>
                  <a:srgbClr val="FBB040"/>
                </a:solidFill>
                <a:latin typeface="Arial Narrow"/>
                <a:cs typeface="Arial Narrow"/>
              </a:rPr>
              <a:t> </a:t>
            </a:r>
            <a:r>
              <a:rPr sz="750" spc="-9" dirty="0">
                <a:solidFill>
                  <a:srgbClr val="FBB040"/>
                </a:solidFill>
                <a:latin typeface="Arial Narrow"/>
                <a:cs typeface="Arial Narrow"/>
              </a:rPr>
              <a:t>President</a:t>
            </a:r>
            <a:r>
              <a:rPr sz="750" dirty="0">
                <a:solidFill>
                  <a:srgbClr val="FBB040"/>
                </a:solidFill>
                <a:latin typeface="Arial Narrow"/>
                <a:cs typeface="Arial Narrow"/>
              </a:rPr>
              <a:t> – </a:t>
            </a:r>
            <a:r>
              <a:rPr sz="750" spc="-9" dirty="0">
                <a:solidFill>
                  <a:srgbClr val="FBB040"/>
                </a:solidFill>
                <a:latin typeface="Arial Narrow"/>
                <a:cs typeface="Arial Narrow"/>
              </a:rPr>
              <a:t>Northwest</a:t>
            </a:r>
            <a:r>
              <a:rPr sz="750" spc="441" dirty="0">
                <a:solidFill>
                  <a:srgbClr val="FBB040"/>
                </a:solidFill>
                <a:latin typeface="Arial Narrow"/>
                <a:cs typeface="Arial Narrow"/>
              </a:rPr>
              <a:t> </a:t>
            </a:r>
            <a:r>
              <a:rPr sz="750" spc="-9" dirty="0">
                <a:solidFill>
                  <a:srgbClr val="FBB040"/>
                </a:solidFill>
                <a:latin typeface="Arial Narrow"/>
                <a:cs typeface="Arial Narrow"/>
                <a:hlinkClick r:id="rId22"/>
              </a:rPr>
              <a:t>bvick@namic.org</a:t>
            </a:r>
            <a:endParaRPr sz="750">
              <a:latin typeface="Arial Narrow"/>
              <a:cs typeface="Arial Narrow"/>
            </a:endParaRPr>
          </a:p>
        </p:txBody>
      </p:sp>
      <p:grpSp>
        <p:nvGrpSpPr>
          <p:cNvPr id="75" name="object 75"/>
          <p:cNvGrpSpPr/>
          <p:nvPr/>
        </p:nvGrpSpPr>
        <p:grpSpPr>
          <a:xfrm>
            <a:off x="4001993" y="4438086"/>
            <a:ext cx="554691" cy="271743"/>
            <a:chOff x="2655992" y="5029829"/>
            <a:chExt cx="628650" cy="307975"/>
          </a:xfrm>
        </p:grpSpPr>
        <p:pic>
          <p:nvPicPr>
            <p:cNvPr id="76" name="object 76"/>
            <p:cNvPicPr/>
            <p:nvPr/>
          </p:nvPicPr>
          <p:blipFill>
            <a:blip r:embed="rId23" cstate="email">
              <a:extLst>
                <a:ext uri="{28A0092B-C50C-407E-A947-70E740481C1C}">
                  <a14:useLocalDpi xmlns:a14="http://schemas.microsoft.com/office/drawing/2010/main"/>
                </a:ext>
              </a:extLst>
            </a:blip>
            <a:stretch>
              <a:fillRect/>
            </a:stretch>
          </p:blipFill>
          <p:spPr>
            <a:xfrm>
              <a:off x="2655992" y="5030104"/>
              <a:ext cx="252219" cy="269852"/>
            </a:xfrm>
            <a:prstGeom prst="rect">
              <a:avLst/>
            </a:prstGeom>
          </p:spPr>
        </p:pic>
        <p:sp>
          <p:nvSpPr>
            <p:cNvPr id="77" name="object 77"/>
            <p:cNvSpPr/>
            <p:nvPr/>
          </p:nvSpPr>
          <p:spPr>
            <a:xfrm>
              <a:off x="2883264" y="5032556"/>
              <a:ext cx="187325" cy="265430"/>
            </a:xfrm>
            <a:custGeom>
              <a:avLst/>
              <a:gdLst/>
              <a:ahLst/>
              <a:cxnLst/>
              <a:rect l="l" t="t" r="r" b="b"/>
              <a:pathLst>
                <a:path w="187325" h="265429">
                  <a:moveTo>
                    <a:pt x="35801" y="0"/>
                  </a:moveTo>
                  <a:lnTo>
                    <a:pt x="5969" y="0"/>
                  </a:lnTo>
                  <a:lnTo>
                    <a:pt x="5689" y="35788"/>
                  </a:lnTo>
                  <a:lnTo>
                    <a:pt x="5969" y="39052"/>
                  </a:lnTo>
                  <a:lnTo>
                    <a:pt x="5969" y="62103"/>
                  </a:lnTo>
                  <a:lnTo>
                    <a:pt x="5689" y="66167"/>
                  </a:lnTo>
                  <a:lnTo>
                    <a:pt x="5969" y="93281"/>
                  </a:lnTo>
                  <a:lnTo>
                    <a:pt x="6235" y="97078"/>
                  </a:lnTo>
                  <a:lnTo>
                    <a:pt x="5969" y="100609"/>
                  </a:lnTo>
                  <a:lnTo>
                    <a:pt x="7874" y="103047"/>
                  </a:lnTo>
                  <a:lnTo>
                    <a:pt x="7874" y="105765"/>
                  </a:lnTo>
                  <a:lnTo>
                    <a:pt x="9220" y="107391"/>
                  </a:lnTo>
                  <a:lnTo>
                    <a:pt x="9220" y="113626"/>
                  </a:lnTo>
                  <a:lnTo>
                    <a:pt x="14643" y="120954"/>
                  </a:lnTo>
                  <a:lnTo>
                    <a:pt x="16002" y="119862"/>
                  </a:lnTo>
                  <a:lnTo>
                    <a:pt x="17360" y="121221"/>
                  </a:lnTo>
                  <a:lnTo>
                    <a:pt x="19799" y="121767"/>
                  </a:lnTo>
                  <a:lnTo>
                    <a:pt x="23050" y="128270"/>
                  </a:lnTo>
                  <a:lnTo>
                    <a:pt x="17094" y="139661"/>
                  </a:lnTo>
                  <a:lnTo>
                    <a:pt x="17094" y="141287"/>
                  </a:lnTo>
                  <a:lnTo>
                    <a:pt x="10299" y="157289"/>
                  </a:lnTo>
                  <a:lnTo>
                    <a:pt x="8674" y="159727"/>
                  </a:lnTo>
                  <a:lnTo>
                    <a:pt x="5969" y="161086"/>
                  </a:lnTo>
                  <a:lnTo>
                    <a:pt x="2717" y="168135"/>
                  </a:lnTo>
                  <a:lnTo>
                    <a:pt x="1079" y="170573"/>
                  </a:lnTo>
                  <a:lnTo>
                    <a:pt x="0" y="174637"/>
                  </a:lnTo>
                  <a:lnTo>
                    <a:pt x="1079" y="177634"/>
                  </a:lnTo>
                  <a:lnTo>
                    <a:pt x="812" y="178714"/>
                  </a:lnTo>
                  <a:lnTo>
                    <a:pt x="9766" y="181698"/>
                  </a:lnTo>
                  <a:lnTo>
                    <a:pt x="10033" y="183870"/>
                  </a:lnTo>
                  <a:lnTo>
                    <a:pt x="8407" y="186309"/>
                  </a:lnTo>
                  <a:lnTo>
                    <a:pt x="8953" y="189293"/>
                  </a:lnTo>
                  <a:lnTo>
                    <a:pt x="7874" y="193903"/>
                  </a:lnTo>
                  <a:lnTo>
                    <a:pt x="6235" y="197421"/>
                  </a:lnTo>
                  <a:lnTo>
                    <a:pt x="6515" y="201764"/>
                  </a:lnTo>
                  <a:lnTo>
                    <a:pt x="6515" y="264947"/>
                  </a:lnTo>
                  <a:lnTo>
                    <a:pt x="88950" y="264680"/>
                  </a:lnTo>
                  <a:lnTo>
                    <a:pt x="96812" y="264947"/>
                  </a:lnTo>
                  <a:lnTo>
                    <a:pt x="128003" y="265226"/>
                  </a:lnTo>
                  <a:lnTo>
                    <a:pt x="173024" y="264947"/>
                  </a:lnTo>
                  <a:lnTo>
                    <a:pt x="174104" y="265226"/>
                  </a:lnTo>
                  <a:lnTo>
                    <a:pt x="186855" y="265226"/>
                  </a:lnTo>
                  <a:lnTo>
                    <a:pt x="186855" y="226174"/>
                  </a:lnTo>
                  <a:lnTo>
                    <a:pt x="187121" y="215861"/>
                  </a:lnTo>
                  <a:lnTo>
                    <a:pt x="186855" y="208000"/>
                  </a:lnTo>
                  <a:lnTo>
                    <a:pt x="186855" y="170573"/>
                  </a:lnTo>
                  <a:lnTo>
                    <a:pt x="185496" y="170573"/>
                  </a:lnTo>
                  <a:lnTo>
                    <a:pt x="176822" y="159994"/>
                  </a:lnTo>
                  <a:lnTo>
                    <a:pt x="174104" y="161353"/>
                  </a:lnTo>
                  <a:lnTo>
                    <a:pt x="173024" y="165430"/>
                  </a:lnTo>
                  <a:lnTo>
                    <a:pt x="174104" y="168402"/>
                  </a:lnTo>
                  <a:lnTo>
                    <a:pt x="169760" y="167589"/>
                  </a:lnTo>
                  <a:lnTo>
                    <a:pt x="164338" y="169214"/>
                  </a:lnTo>
                  <a:lnTo>
                    <a:pt x="162445" y="167868"/>
                  </a:lnTo>
                  <a:lnTo>
                    <a:pt x="152946" y="169214"/>
                  </a:lnTo>
                  <a:lnTo>
                    <a:pt x="151053" y="167322"/>
                  </a:lnTo>
                  <a:lnTo>
                    <a:pt x="148069" y="168668"/>
                  </a:lnTo>
                  <a:lnTo>
                    <a:pt x="147802" y="171665"/>
                  </a:lnTo>
                  <a:lnTo>
                    <a:pt x="136677" y="170040"/>
                  </a:lnTo>
                  <a:lnTo>
                    <a:pt x="133426" y="173012"/>
                  </a:lnTo>
                  <a:lnTo>
                    <a:pt x="125564" y="166509"/>
                  </a:lnTo>
                  <a:lnTo>
                    <a:pt x="126377" y="165150"/>
                  </a:lnTo>
                  <a:lnTo>
                    <a:pt x="123939" y="160274"/>
                  </a:lnTo>
                  <a:lnTo>
                    <a:pt x="121221" y="157835"/>
                  </a:lnTo>
                  <a:lnTo>
                    <a:pt x="118516" y="159181"/>
                  </a:lnTo>
                  <a:lnTo>
                    <a:pt x="113360" y="153758"/>
                  </a:lnTo>
                  <a:lnTo>
                    <a:pt x="114719" y="152679"/>
                  </a:lnTo>
                  <a:lnTo>
                    <a:pt x="114439" y="149161"/>
                  </a:lnTo>
                  <a:lnTo>
                    <a:pt x="112547" y="146710"/>
                  </a:lnTo>
                  <a:lnTo>
                    <a:pt x="99796" y="124752"/>
                  </a:lnTo>
                  <a:lnTo>
                    <a:pt x="87871" y="133972"/>
                  </a:lnTo>
                  <a:lnTo>
                    <a:pt x="83527" y="130162"/>
                  </a:lnTo>
                  <a:lnTo>
                    <a:pt x="81356" y="130162"/>
                  </a:lnTo>
                  <a:lnTo>
                    <a:pt x="80543" y="127736"/>
                  </a:lnTo>
                  <a:lnTo>
                    <a:pt x="82715" y="126644"/>
                  </a:lnTo>
                  <a:lnTo>
                    <a:pt x="81902" y="120408"/>
                  </a:lnTo>
                  <a:lnTo>
                    <a:pt x="86512" y="118237"/>
                  </a:lnTo>
                  <a:lnTo>
                    <a:pt x="82435" y="107391"/>
                  </a:lnTo>
                  <a:lnTo>
                    <a:pt x="84340" y="107111"/>
                  </a:lnTo>
                  <a:lnTo>
                    <a:pt x="87871" y="89217"/>
                  </a:lnTo>
                  <a:lnTo>
                    <a:pt x="86512" y="88404"/>
                  </a:lnTo>
                  <a:lnTo>
                    <a:pt x="80010" y="89763"/>
                  </a:lnTo>
                  <a:lnTo>
                    <a:pt x="78371" y="87858"/>
                  </a:lnTo>
                  <a:lnTo>
                    <a:pt x="77558" y="85420"/>
                  </a:lnTo>
                  <a:lnTo>
                    <a:pt x="75120" y="87045"/>
                  </a:lnTo>
                  <a:lnTo>
                    <a:pt x="73761" y="87045"/>
                  </a:lnTo>
                  <a:lnTo>
                    <a:pt x="68605" y="78105"/>
                  </a:lnTo>
                  <a:lnTo>
                    <a:pt x="57492" y="66167"/>
                  </a:lnTo>
                  <a:lnTo>
                    <a:pt x="45021" y="59385"/>
                  </a:lnTo>
                  <a:lnTo>
                    <a:pt x="47459" y="58305"/>
                  </a:lnTo>
                  <a:lnTo>
                    <a:pt x="47459" y="57492"/>
                  </a:lnTo>
                  <a:lnTo>
                    <a:pt x="44742" y="55041"/>
                  </a:lnTo>
                  <a:lnTo>
                    <a:pt x="46367" y="52336"/>
                  </a:lnTo>
                  <a:lnTo>
                    <a:pt x="36068" y="39319"/>
                  </a:lnTo>
                  <a:lnTo>
                    <a:pt x="35801" y="37693"/>
                  </a:lnTo>
                  <a:lnTo>
                    <a:pt x="35521" y="29286"/>
                  </a:lnTo>
                  <a:lnTo>
                    <a:pt x="35801" y="19253"/>
                  </a:lnTo>
                  <a:lnTo>
                    <a:pt x="35801" y="0"/>
                  </a:lnTo>
                  <a:close/>
                </a:path>
              </a:pathLst>
            </a:custGeom>
            <a:solidFill>
              <a:srgbClr val="FFFFFF"/>
            </a:solidFill>
          </p:spPr>
          <p:txBody>
            <a:bodyPr wrap="square" lIns="0" tIns="0" rIns="0" bIns="0" rtlCol="0"/>
            <a:lstStyle/>
            <a:p>
              <a:endParaRPr sz="1588"/>
            </a:p>
          </p:txBody>
        </p:sp>
        <p:sp>
          <p:nvSpPr>
            <p:cNvPr id="78" name="object 78"/>
            <p:cNvSpPr/>
            <p:nvPr/>
          </p:nvSpPr>
          <p:spPr>
            <a:xfrm>
              <a:off x="2883264" y="5032556"/>
              <a:ext cx="187325" cy="265430"/>
            </a:xfrm>
            <a:custGeom>
              <a:avLst/>
              <a:gdLst/>
              <a:ahLst/>
              <a:cxnLst/>
              <a:rect l="l" t="t" r="r" b="b"/>
              <a:pathLst>
                <a:path w="187325" h="265429">
                  <a:moveTo>
                    <a:pt x="86512" y="88404"/>
                  </a:moveTo>
                  <a:lnTo>
                    <a:pt x="87871" y="89217"/>
                  </a:lnTo>
                  <a:lnTo>
                    <a:pt x="84340" y="107111"/>
                  </a:lnTo>
                  <a:lnTo>
                    <a:pt x="82435" y="107391"/>
                  </a:lnTo>
                  <a:lnTo>
                    <a:pt x="86512" y="118237"/>
                  </a:lnTo>
                  <a:lnTo>
                    <a:pt x="81902" y="120408"/>
                  </a:lnTo>
                  <a:lnTo>
                    <a:pt x="82715" y="126644"/>
                  </a:lnTo>
                  <a:lnTo>
                    <a:pt x="80543" y="127736"/>
                  </a:lnTo>
                  <a:lnTo>
                    <a:pt x="81356" y="130162"/>
                  </a:lnTo>
                  <a:lnTo>
                    <a:pt x="83527" y="130162"/>
                  </a:lnTo>
                  <a:lnTo>
                    <a:pt x="87871" y="133972"/>
                  </a:lnTo>
                  <a:lnTo>
                    <a:pt x="99796" y="124752"/>
                  </a:lnTo>
                  <a:lnTo>
                    <a:pt x="112547" y="146710"/>
                  </a:lnTo>
                  <a:lnTo>
                    <a:pt x="114439" y="149161"/>
                  </a:lnTo>
                  <a:lnTo>
                    <a:pt x="114719" y="152679"/>
                  </a:lnTo>
                  <a:lnTo>
                    <a:pt x="113360" y="153758"/>
                  </a:lnTo>
                  <a:lnTo>
                    <a:pt x="118516" y="159181"/>
                  </a:lnTo>
                  <a:lnTo>
                    <a:pt x="121221" y="157835"/>
                  </a:lnTo>
                  <a:lnTo>
                    <a:pt x="123939" y="160274"/>
                  </a:lnTo>
                  <a:lnTo>
                    <a:pt x="126377" y="165150"/>
                  </a:lnTo>
                  <a:lnTo>
                    <a:pt x="125564" y="166509"/>
                  </a:lnTo>
                  <a:lnTo>
                    <a:pt x="133426" y="173012"/>
                  </a:lnTo>
                  <a:lnTo>
                    <a:pt x="136677" y="170040"/>
                  </a:lnTo>
                  <a:lnTo>
                    <a:pt x="144818" y="171119"/>
                  </a:lnTo>
                  <a:lnTo>
                    <a:pt x="147802" y="171665"/>
                  </a:lnTo>
                  <a:lnTo>
                    <a:pt x="148069" y="168668"/>
                  </a:lnTo>
                  <a:lnTo>
                    <a:pt x="151053" y="167322"/>
                  </a:lnTo>
                  <a:lnTo>
                    <a:pt x="152946" y="169214"/>
                  </a:lnTo>
                  <a:lnTo>
                    <a:pt x="162445" y="167868"/>
                  </a:lnTo>
                  <a:lnTo>
                    <a:pt x="164338" y="169214"/>
                  </a:lnTo>
                  <a:lnTo>
                    <a:pt x="169760" y="167589"/>
                  </a:lnTo>
                  <a:lnTo>
                    <a:pt x="174104" y="168402"/>
                  </a:lnTo>
                  <a:lnTo>
                    <a:pt x="173024" y="165430"/>
                  </a:lnTo>
                  <a:lnTo>
                    <a:pt x="173837" y="161899"/>
                  </a:lnTo>
                  <a:lnTo>
                    <a:pt x="174104" y="161353"/>
                  </a:lnTo>
                  <a:lnTo>
                    <a:pt x="176822" y="159994"/>
                  </a:lnTo>
                  <a:lnTo>
                    <a:pt x="185496" y="170573"/>
                  </a:lnTo>
                  <a:lnTo>
                    <a:pt x="186855" y="170573"/>
                  </a:lnTo>
                  <a:lnTo>
                    <a:pt x="186855" y="183870"/>
                  </a:lnTo>
                  <a:lnTo>
                    <a:pt x="186855" y="189826"/>
                  </a:lnTo>
                  <a:lnTo>
                    <a:pt x="186855" y="208000"/>
                  </a:lnTo>
                  <a:lnTo>
                    <a:pt x="187121" y="215861"/>
                  </a:lnTo>
                  <a:lnTo>
                    <a:pt x="186855" y="226174"/>
                  </a:lnTo>
                  <a:lnTo>
                    <a:pt x="186855" y="245427"/>
                  </a:lnTo>
                  <a:lnTo>
                    <a:pt x="186855" y="265226"/>
                  </a:lnTo>
                  <a:lnTo>
                    <a:pt x="174104" y="265226"/>
                  </a:lnTo>
                  <a:lnTo>
                    <a:pt x="173024" y="264947"/>
                  </a:lnTo>
                  <a:lnTo>
                    <a:pt x="155117" y="264947"/>
                  </a:lnTo>
                  <a:lnTo>
                    <a:pt x="153225" y="264947"/>
                  </a:lnTo>
                  <a:lnTo>
                    <a:pt x="128003" y="265226"/>
                  </a:lnTo>
                  <a:lnTo>
                    <a:pt x="96812" y="264947"/>
                  </a:lnTo>
                  <a:lnTo>
                    <a:pt x="88950" y="264680"/>
                  </a:lnTo>
                  <a:lnTo>
                    <a:pt x="65900" y="264680"/>
                  </a:lnTo>
                  <a:lnTo>
                    <a:pt x="6515" y="264947"/>
                  </a:lnTo>
                  <a:lnTo>
                    <a:pt x="6515" y="201764"/>
                  </a:lnTo>
                  <a:lnTo>
                    <a:pt x="6235" y="197421"/>
                  </a:lnTo>
                  <a:lnTo>
                    <a:pt x="7874" y="193903"/>
                  </a:lnTo>
                  <a:lnTo>
                    <a:pt x="8953" y="189293"/>
                  </a:lnTo>
                  <a:lnTo>
                    <a:pt x="8407" y="186309"/>
                  </a:lnTo>
                  <a:lnTo>
                    <a:pt x="10033" y="183870"/>
                  </a:lnTo>
                  <a:lnTo>
                    <a:pt x="9766" y="181698"/>
                  </a:lnTo>
                  <a:lnTo>
                    <a:pt x="812" y="178714"/>
                  </a:lnTo>
                  <a:lnTo>
                    <a:pt x="1079" y="177634"/>
                  </a:lnTo>
                  <a:lnTo>
                    <a:pt x="0" y="174637"/>
                  </a:lnTo>
                  <a:lnTo>
                    <a:pt x="1079" y="170573"/>
                  </a:lnTo>
                  <a:lnTo>
                    <a:pt x="2717" y="168135"/>
                  </a:lnTo>
                  <a:lnTo>
                    <a:pt x="4610" y="163791"/>
                  </a:lnTo>
                  <a:lnTo>
                    <a:pt x="5969" y="161086"/>
                  </a:lnTo>
                  <a:lnTo>
                    <a:pt x="8674" y="159727"/>
                  </a:lnTo>
                  <a:lnTo>
                    <a:pt x="10299" y="157289"/>
                  </a:lnTo>
                  <a:lnTo>
                    <a:pt x="14097" y="148069"/>
                  </a:lnTo>
                  <a:lnTo>
                    <a:pt x="17094" y="141287"/>
                  </a:lnTo>
                  <a:lnTo>
                    <a:pt x="17094" y="139661"/>
                  </a:lnTo>
                  <a:lnTo>
                    <a:pt x="23050" y="128270"/>
                  </a:lnTo>
                  <a:lnTo>
                    <a:pt x="19799" y="121767"/>
                  </a:lnTo>
                  <a:lnTo>
                    <a:pt x="17360" y="121221"/>
                  </a:lnTo>
                  <a:lnTo>
                    <a:pt x="16002" y="119862"/>
                  </a:lnTo>
                  <a:lnTo>
                    <a:pt x="14643" y="120954"/>
                  </a:lnTo>
                  <a:lnTo>
                    <a:pt x="13563" y="119316"/>
                  </a:lnTo>
                  <a:lnTo>
                    <a:pt x="9220" y="113626"/>
                  </a:lnTo>
                  <a:lnTo>
                    <a:pt x="9220" y="107391"/>
                  </a:lnTo>
                  <a:lnTo>
                    <a:pt x="7874" y="105765"/>
                  </a:lnTo>
                  <a:lnTo>
                    <a:pt x="7874" y="103047"/>
                  </a:lnTo>
                  <a:lnTo>
                    <a:pt x="5969" y="100609"/>
                  </a:lnTo>
                  <a:lnTo>
                    <a:pt x="6235" y="97078"/>
                  </a:lnTo>
                  <a:lnTo>
                    <a:pt x="5969" y="93281"/>
                  </a:lnTo>
                  <a:lnTo>
                    <a:pt x="5689" y="70777"/>
                  </a:lnTo>
                  <a:lnTo>
                    <a:pt x="5689" y="66167"/>
                  </a:lnTo>
                  <a:lnTo>
                    <a:pt x="5969" y="62103"/>
                  </a:lnTo>
                  <a:lnTo>
                    <a:pt x="5969" y="39052"/>
                  </a:lnTo>
                  <a:lnTo>
                    <a:pt x="5689" y="35788"/>
                  </a:lnTo>
                  <a:lnTo>
                    <a:pt x="5969" y="5956"/>
                  </a:lnTo>
                  <a:lnTo>
                    <a:pt x="5969" y="0"/>
                  </a:lnTo>
                  <a:lnTo>
                    <a:pt x="35801" y="0"/>
                  </a:lnTo>
                  <a:lnTo>
                    <a:pt x="35801" y="19253"/>
                  </a:lnTo>
                  <a:lnTo>
                    <a:pt x="35521" y="29286"/>
                  </a:lnTo>
                  <a:lnTo>
                    <a:pt x="35801" y="37693"/>
                  </a:lnTo>
                  <a:lnTo>
                    <a:pt x="36068" y="39319"/>
                  </a:lnTo>
                  <a:lnTo>
                    <a:pt x="46367" y="52336"/>
                  </a:lnTo>
                  <a:lnTo>
                    <a:pt x="44742" y="55041"/>
                  </a:lnTo>
                  <a:lnTo>
                    <a:pt x="47459" y="57492"/>
                  </a:lnTo>
                  <a:lnTo>
                    <a:pt x="47459" y="58305"/>
                  </a:lnTo>
                  <a:lnTo>
                    <a:pt x="45021" y="59385"/>
                  </a:lnTo>
                  <a:lnTo>
                    <a:pt x="57492" y="66167"/>
                  </a:lnTo>
                  <a:lnTo>
                    <a:pt x="68605" y="78105"/>
                  </a:lnTo>
                  <a:lnTo>
                    <a:pt x="73761" y="87045"/>
                  </a:lnTo>
                  <a:lnTo>
                    <a:pt x="75120" y="87045"/>
                  </a:lnTo>
                  <a:lnTo>
                    <a:pt x="77558" y="85420"/>
                  </a:lnTo>
                  <a:lnTo>
                    <a:pt x="78371" y="87858"/>
                  </a:lnTo>
                  <a:lnTo>
                    <a:pt x="80010" y="89763"/>
                  </a:lnTo>
                  <a:lnTo>
                    <a:pt x="86512" y="88404"/>
                  </a:lnTo>
                  <a:close/>
                </a:path>
              </a:pathLst>
            </a:custGeom>
            <a:ln w="3809">
              <a:solidFill>
                <a:srgbClr val="FBB040"/>
              </a:solidFill>
            </a:ln>
          </p:spPr>
          <p:txBody>
            <a:bodyPr wrap="square" lIns="0" tIns="0" rIns="0" bIns="0" rtlCol="0"/>
            <a:lstStyle/>
            <a:p>
              <a:endParaRPr sz="1588"/>
            </a:p>
          </p:txBody>
        </p:sp>
        <p:sp>
          <p:nvSpPr>
            <p:cNvPr id="79" name="object 79"/>
            <p:cNvSpPr/>
            <p:nvPr/>
          </p:nvSpPr>
          <p:spPr>
            <a:xfrm>
              <a:off x="2918795" y="5031734"/>
              <a:ext cx="363220" cy="173990"/>
            </a:xfrm>
            <a:custGeom>
              <a:avLst/>
              <a:gdLst/>
              <a:ahLst/>
              <a:cxnLst/>
              <a:rect l="l" t="t" r="r" b="b"/>
              <a:pathLst>
                <a:path w="363220" h="173989">
                  <a:moveTo>
                    <a:pt x="362585" y="0"/>
                  </a:moveTo>
                  <a:lnTo>
                    <a:pt x="268198" y="0"/>
                  </a:lnTo>
                  <a:lnTo>
                    <a:pt x="198780" y="546"/>
                  </a:lnTo>
                  <a:lnTo>
                    <a:pt x="116611" y="546"/>
                  </a:lnTo>
                  <a:lnTo>
                    <a:pt x="59931" y="812"/>
                  </a:lnTo>
                  <a:lnTo>
                    <a:pt x="40132" y="546"/>
                  </a:lnTo>
                  <a:lnTo>
                    <a:pt x="266" y="812"/>
                  </a:lnTo>
                  <a:lnTo>
                    <a:pt x="266" y="20078"/>
                  </a:lnTo>
                  <a:lnTo>
                    <a:pt x="0" y="30111"/>
                  </a:lnTo>
                  <a:lnTo>
                    <a:pt x="266" y="38506"/>
                  </a:lnTo>
                  <a:lnTo>
                    <a:pt x="533" y="40131"/>
                  </a:lnTo>
                  <a:lnTo>
                    <a:pt x="10845" y="53149"/>
                  </a:lnTo>
                  <a:lnTo>
                    <a:pt x="9220" y="55867"/>
                  </a:lnTo>
                  <a:lnTo>
                    <a:pt x="11925" y="58305"/>
                  </a:lnTo>
                  <a:lnTo>
                    <a:pt x="11925" y="59131"/>
                  </a:lnTo>
                  <a:lnTo>
                    <a:pt x="9486" y="60210"/>
                  </a:lnTo>
                  <a:lnTo>
                    <a:pt x="21958" y="66992"/>
                  </a:lnTo>
                  <a:lnTo>
                    <a:pt x="33083" y="78930"/>
                  </a:lnTo>
                  <a:lnTo>
                    <a:pt x="38239" y="87871"/>
                  </a:lnTo>
                  <a:lnTo>
                    <a:pt x="39585" y="87871"/>
                  </a:lnTo>
                  <a:lnTo>
                    <a:pt x="42024" y="86245"/>
                  </a:lnTo>
                  <a:lnTo>
                    <a:pt x="42837" y="88684"/>
                  </a:lnTo>
                  <a:lnTo>
                    <a:pt x="44475" y="90589"/>
                  </a:lnTo>
                  <a:lnTo>
                    <a:pt x="50977" y="89230"/>
                  </a:lnTo>
                  <a:lnTo>
                    <a:pt x="52336" y="90042"/>
                  </a:lnTo>
                  <a:lnTo>
                    <a:pt x="48806" y="107937"/>
                  </a:lnTo>
                  <a:lnTo>
                    <a:pt x="46913" y="108216"/>
                  </a:lnTo>
                  <a:lnTo>
                    <a:pt x="50977" y="119062"/>
                  </a:lnTo>
                  <a:lnTo>
                    <a:pt x="46367" y="121234"/>
                  </a:lnTo>
                  <a:lnTo>
                    <a:pt x="47180" y="127457"/>
                  </a:lnTo>
                  <a:lnTo>
                    <a:pt x="45008" y="128549"/>
                  </a:lnTo>
                  <a:lnTo>
                    <a:pt x="45821" y="130987"/>
                  </a:lnTo>
                  <a:lnTo>
                    <a:pt x="47993" y="130987"/>
                  </a:lnTo>
                  <a:lnTo>
                    <a:pt x="52336" y="134785"/>
                  </a:lnTo>
                  <a:lnTo>
                    <a:pt x="64262" y="125564"/>
                  </a:lnTo>
                  <a:lnTo>
                    <a:pt x="77012" y="147535"/>
                  </a:lnTo>
                  <a:lnTo>
                    <a:pt x="78905" y="149974"/>
                  </a:lnTo>
                  <a:lnTo>
                    <a:pt x="79184" y="153504"/>
                  </a:lnTo>
                  <a:lnTo>
                    <a:pt x="77825" y="154584"/>
                  </a:lnTo>
                  <a:lnTo>
                    <a:pt x="82981" y="160007"/>
                  </a:lnTo>
                  <a:lnTo>
                    <a:pt x="85686" y="158648"/>
                  </a:lnTo>
                  <a:lnTo>
                    <a:pt x="88404" y="161099"/>
                  </a:lnTo>
                  <a:lnTo>
                    <a:pt x="90843" y="165976"/>
                  </a:lnTo>
                  <a:lnTo>
                    <a:pt x="90030" y="167335"/>
                  </a:lnTo>
                  <a:lnTo>
                    <a:pt x="97891" y="173837"/>
                  </a:lnTo>
                  <a:lnTo>
                    <a:pt x="101155" y="170853"/>
                  </a:lnTo>
                  <a:lnTo>
                    <a:pt x="112268" y="172478"/>
                  </a:lnTo>
                  <a:lnTo>
                    <a:pt x="112547" y="169494"/>
                  </a:lnTo>
                  <a:lnTo>
                    <a:pt x="115519" y="168147"/>
                  </a:lnTo>
                  <a:lnTo>
                    <a:pt x="117424" y="170040"/>
                  </a:lnTo>
                  <a:lnTo>
                    <a:pt x="126911" y="168681"/>
                  </a:lnTo>
                  <a:lnTo>
                    <a:pt x="128816" y="170040"/>
                  </a:lnTo>
                  <a:lnTo>
                    <a:pt x="134226" y="168414"/>
                  </a:lnTo>
                  <a:lnTo>
                    <a:pt x="138569" y="169227"/>
                  </a:lnTo>
                  <a:lnTo>
                    <a:pt x="137490" y="166255"/>
                  </a:lnTo>
                  <a:lnTo>
                    <a:pt x="138569" y="162178"/>
                  </a:lnTo>
                  <a:lnTo>
                    <a:pt x="141287" y="160820"/>
                  </a:lnTo>
                  <a:lnTo>
                    <a:pt x="149961" y="171399"/>
                  </a:lnTo>
                  <a:lnTo>
                    <a:pt x="151320" y="171399"/>
                  </a:lnTo>
                  <a:lnTo>
                    <a:pt x="151587" y="152412"/>
                  </a:lnTo>
                  <a:lnTo>
                    <a:pt x="189014" y="152145"/>
                  </a:lnTo>
                  <a:lnTo>
                    <a:pt x="225082" y="152412"/>
                  </a:lnTo>
                  <a:lnTo>
                    <a:pt x="235115" y="151599"/>
                  </a:lnTo>
                  <a:lnTo>
                    <a:pt x="246507" y="151879"/>
                  </a:lnTo>
                  <a:lnTo>
                    <a:pt x="297230" y="151599"/>
                  </a:lnTo>
                  <a:lnTo>
                    <a:pt x="303733" y="151879"/>
                  </a:lnTo>
                  <a:lnTo>
                    <a:pt x="333552" y="151599"/>
                  </a:lnTo>
                  <a:lnTo>
                    <a:pt x="363118" y="151599"/>
                  </a:lnTo>
                  <a:lnTo>
                    <a:pt x="363118" y="63195"/>
                  </a:lnTo>
                  <a:lnTo>
                    <a:pt x="362851" y="61023"/>
                  </a:lnTo>
                  <a:lnTo>
                    <a:pt x="362851" y="38506"/>
                  </a:lnTo>
                  <a:lnTo>
                    <a:pt x="363118" y="23050"/>
                  </a:lnTo>
                  <a:lnTo>
                    <a:pt x="362585" y="0"/>
                  </a:lnTo>
                  <a:close/>
                </a:path>
              </a:pathLst>
            </a:custGeom>
            <a:solidFill>
              <a:srgbClr val="FFFFFF"/>
            </a:solidFill>
          </p:spPr>
          <p:txBody>
            <a:bodyPr wrap="square" lIns="0" tIns="0" rIns="0" bIns="0" rtlCol="0"/>
            <a:lstStyle/>
            <a:p>
              <a:endParaRPr sz="1588"/>
            </a:p>
          </p:txBody>
        </p:sp>
        <p:sp>
          <p:nvSpPr>
            <p:cNvPr id="80" name="object 80"/>
            <p:cNvSpPr/>
            <p:nvPr/>
          </p:nvSpPr>
          <p:spPr>
            <a:xfrm>
              <a:off x="2918795" y="5031734"/>
              <a:ext cx="363220" cy="173990"/>
            </a:xfrm>
            <a:custGeom>
              <a:avLst/>
              <a:gdLst/>
              <a:ahLst/>
              <a:cxnLst/>
              <a:rect l="l" t="t" r="r" b="b"/>
              <a:pathLst>
                <a:path w="363220" h="173989">
                  <a:moveTo>
                    <a:pt x="52336" y="90042"/>
                  </a:moveTo>
                  <a:lnTo>
                    <a:pt x="48806" y="107937"/>
                  </a:lnTo>
                  <a:lnTo>
                    <a:pt x="46913" y="108216"/>
                  </a:lnTo>
                  <a:lnTo>
                    <a:pt x="50977" y="119062"/>
                  </a:lnTo>
                  <a:lnTo>
                    <a:pt x="46367" y="121234"/>
                  </a:lnTo>
                  <a:lnTo>
                    <a:pt x="47180" y="127457"/>
                  </a:lnTo>
                  <a:lnTo>
                    <a:pt x="45008" y="128549"/>
                  </a:lnTo>
                  <a:lnTo>
                    <a:pt x="45821" y="130987"/>
                  </a:lnTo>
                  <a:lnTo>
                    <a:pt x="47993" y="130987"/>
                  </a:lnTo>
                  <a:lnTo>
                    <a:pt x="52336" y="134785"/>
                  </a:lnTo>
                  <a:lnTo>
                    <a:pt x="64262" y="125564"/>
                  </a:lnTo>
                  <a:lnTo>
                    <a:pt x="77012" y="147535"/>
                  </a:lnTo>
                  <a:lnTo>
                    <a:pt x="78905" y="149974"/>
                  </a:lnTo>
                  <a:lnTo>
                    <a:pt x="79184" y="153504"/>
                  </a:lnTo>
                  <a:lnTo>
                    <a:pt x="77825" y="154584"/>
                  </a:lnTo>
                  <a:lnTo>
                    <a:pt x="82981" y="160007"/>
                  </a:lnTo>
                  <a:lnTo>
                    <a:pt x="85686" y="158648"/>
                  </a:lnTo>
                  <a:lnTo>
                    <a:pt x="88404" y="161099"/>
                  </a:lnTo>
                  <a:lnTo>
                    <a:pt x="90843" y="165976"/>
                  </a:lnTo>
                  <a:lnTo>
                    <a:pt x="90030" y="167335"/>
                  </a:lnTo>
                  <a:lnTo>
                    <a:pt x="97891" y="173837"/>
                  </a:lnTo>
                  <a:lnTo>
                    <a:pt x="101155" y="170853"/>
                  </a:lnTo>
                  <a:lnTo>
                    <a:pt x="109283" y="171932"/>
                  </a:lnTo>
                  <a:lnTo>
                    <a:pt x="112268" y="172478"/>
                  </a:lnTo>
                  <a:lnTo>
                    <a:pt x="112547" y="169494"/>
                  </a:lnTo>
                  <a:lnTo>
                    <a:pt x="115519" y="168147"/>
                  </a:lnTo>
                  <a:lnTo>
                    <a:pt x="117424" y="170040"/>
                  </a:lnTo>
                  <a:lnTo>
                    <a:pt x="126911" y="168681"/>
                  </a:lnTo>
                  <a:lnTo>
                    <a:pt x="128816" y="170040"/>
                  </a:lnTo>
                  <a:lnTo>
                    <a:pt x="134226" y="168414"/>
                  </a:lnTo>
                  <a:lnTo>
                    <a:pt x="138569" y="169227"/>
                  </a:lnTo>
                  <a:lnTo>
                    <a:pt x="137490" y="166255"/>
                  </a:lnTo>
                  <a:lnTo>
                    <a:pt x="138303" y="162725"/>
                  </a:lnTo>
                  <a:lnTo>
                    <a:pt x="138569" y="162178"/>
                  </a:lnTo>
                  <a:lnTo>
                    <a:pt x="141287" y="160820"/>
                  </a:lnTo>
                  <a:lnTo>
                    <a:pt x="149961" y="171399"/>
                  </a:lnTo>
                  <a:lnTo>
                    <a:pt x="151320" y="171399"/>
                  </a:lnTo>
                  <a:lnTo>
                    <a:pt x="151320" y="166255"/>
                  </a:lnTo>
                  <a:lnTo>
                    <a:pt x="151587" y="152412"/>
                  </a:lnTo>
                  <a:lnTo>
                    <a:pt x="183324" y="152145"/>
                  </a:lnTo>
                  <a:lnTo>
                    <a:pt x="189014" y="152145"/>
                  </a:lnTo>
                  <a:lnTo>
                    <a:pt x="225082" y="152412"/>
                  </a:lnTo>
                  <a:lnTo>
                    <a:pt x="235115" y="151599"/>
                  </a:lnTo>
                  <a:lnTo>
                    <a:pt x="246507" y="151879"/>
                  </a:lnTo>
                  <a:lnTo>
                    <a:pt x="297230" y="151599"/>
                  </a:lnTo>
                  <a:lnTo>
                    <a:pt x="303733" y="151879"/>
                  </a:lnTo>
                  <a:lnTo>
                    <a:pt x="331927" y="151599"/>
                  </a:lnTo>
                  <a:lnTo>
                    <a:pt x="333552" y="151599"/>
                  </a:lnTo>
                  <a:lnTo>
                    <a:pt x="363118" y="151599"/>
                  </a:lnTo>
                  <a:lnTo>
                    <a:pt x="363118" y="63195"/>
                  </a:lnTo>
                  <a:lnTo>
                    <a:pt x="362851" y="61023"/>
                  </a:lnTo>
                  <a:lnTo>
                    <a:pt x="362851" y="38506"/>
                  </a:lnTo>
                  <a:lnTo>
                    <a:pt x="363118" y="23050"/>
                  </a:lnTo>
                  <a:lnTo>
                    <a:pt x="362851" y="13830"/>
                  </a:lnTo>
                  <a:lnTo>
                    <a:pt x="362585" y="0"/>
                  </a:lnTo>
                  <a:lnTo>
                    <a:pt x="332473" y="0"/>
                  </a:lnTo>
                  <a:lnTo>
                    <a:pt x="300482" y="0"/>
                  </a:lnTo>
                  <a:lnTo>
                    <a:pt x="268198" y="0"/>
                  </a:lnTo>
                  <a:lnTo>
                    <a:pt x="236474" y="279"/>
                  </a:lnTo>
                  <a:lnTo>
                    <a:pt x="198780" y="546"/>
                  </a:lnTo>
                  <a:lnTo>
                    <a:pt x="160540" y="546"/>
                  </a:lnTo>
                  <a:lnTo>
                    <a:pt x="145084" y="546"/>
                  </a:lnTo>
                  <a:lnTo>
                    <a:pt x="116611" y="546"/>
                  </a:lnTo>
                  <a:lnTo>
                    <a:pt x="59931" y="812"/>
                  </a:lnTo>
                  <a:lnTo>
                    <a:pt x="40132" y="546"/>
                  </a:lnTo>
                  <a:lnTo>
                    <a:pt x="266" y="812"/>
                  </a:lnTo>
                  <a:lnTo>
                    <a:pt x="266" y="20078"/>
                  </a:lnTo>
                  <a:lnTo>
                    <a:pt x="0" y="30111"/>
                  </a:lnTo>
                  <a:lnTo>
                    <a:pt x="266" y="38506"/>
                  </a:lnTo>
                  <a:lnTo>
                    <a:pt x="533" y="40131"/>
                  </a:lnTo>
                  <a:lnTo>
                    <a:pt x="10845" y="53149"/>
                  </a:lnTo>
                  <a:lnTo>
                    <a:pt x="9220" y="55867"/>
                  </a:lnTo>
                  <a:lnTo>
                    <a:pt x="11925" y="58305"/>
                  </a:lnTo>
                  <a:lnTo>
                    <a:pt x="11925" y="59131"/>
                  </a:lnTo>
                  <a:lnTo>
                    <a:pt x="9486" y="60210"/>
                  </a:lnTo>
                  <a:lnTo>
                    <a:pt x="21958" y="66992"/>
                  </a:lnTo>
                  <a:lnTo>
                    <a:pt x="33083" y="78930"/>
                  </a:lnTo>
                  <a:lnTo>
                    <a:pt x="38239" y="87871"/>
                  </a:lnTo>
                  <a:lnTo>
                    <a:pt x="39585" y="87871"/>
                  </a:lnTo>
                  <a:lnTo>
                    <a:pt x="42024" y="86245"/>
                  </a:lnTo>
                  <a:lnTo>
                    <a:pt x="42837" y="88684"/>
                  </a:lnTo>
                  <a:lnTo>
                    <a:pt x="44475" y="90589"/>
                  </a:lnTo>
                  <a:lnTo>
                    <a:pt x="50977" y="89230"/>
                  </a:lnTo>
                  <a:lnTo>
                    <a:pt x="52336" y="90042"/>
                  </a:lnTo>
                  <a:close/>
                </a:path>
              </a:pathLst>
            </a:custGeom>
            <a:ln w="3810">
              <a:solidFill>
                <a:srgbClr val="FBB040"/>
              </a:solidFill>
            </a:ln>
          </p:spPr>
          <p:txBody>
            <a:bodyPr wrap="square" lIns="0" tIns="0" rIns="0" bIns="0" rtlCol="0"/>
            <a:lstStyle/>
            <a:p>
              <a:endParaRPr sz="1588"/>
            </a:p>
          </p:txBody>
        </p:sp>
        <p:pic>
          <p:nvPicPr>
            <p:cNvPr id="81" name="object 81"/>
            <p:cNvPicPr/>
            <p:nvPr/>
          </p:nvPicPr>
          <p:blipFill>
            <a:blip r:embed="rId24" cstate="email">
              <a:extLst>
                <a:ext uri="{28A0092B-C50C-407E-A947-70E740481C1C}">
                  <a14:useLocalDpi xmlns:a14="http://schemas.microsoft.com/office/drawing/2010/main"/>
                </a:ext>
              </a:extLst>
            </a:blip>
            <a:stretch>
              <a:fillRect/>
            </a:stretch>
          </p:blipFill>
          <p:spPr>
            <a:xfrm>
              <a:off x="3068207" y="5181427"/>
              <a:ext cx="215887" cy="156222"/>
            </a:xfrm>
            <a:prstGeom prst="rect">
              <a:avLst/>
            </a:prstGeom>
          </p:spPr>
        </p:pic>
      </p:grpSp>
      <p:grpSp>
        <p:nvGrpSpPr>
          <p:cNvPr id="82" name="object 82"/>
          <p:cNvGrpSpPr/>
          <p:nvPr/>
        </p:nvGrpSpPr>
        <p:grpSpPr>
          <a:xfrm>
            <a:off x="1990852" y="4921156"/>
            <a:ext cx="2701178" cy="507066"/>
            <a:chOff x="376698" y="5577309"/>
            <a:chExt cx="3061335" cy="574675"/>
          </a:xfrm>
        </p:grpSpPr>
        <p:sp>
          <p:nvSpPr>
            <p:cNvPr id="83" name="object 83"/>
            <p:cNvSpPr/>
            <p:nvPr/>
          </p:nvSpPr>
          <p:spPr>
            <a:xfrm>
              <a:off x="2837312" y="6060735"/>
              <a:ext cx="9525" cy="4445"/>
            </a:xfrm>
            <a:custGeom>
              <a:avLst/>
              <a:gdLst/>
              <a:ahLst/>
              <a:cxnLst/>
              <a:rect l="l" t="t" r="r" b="b"/>
              <a:pathLst>
                <a:path w="9525" h="4445">
                  <a:moveTo>
                    <a:pt x="317" y="4406"/>
                  </a:moveTo>
                  <a:lnTo>
                    <a:pt x="0" y="3810"/>
                  </a:lnTo>
                  <a:lnTo>
                    <a:pt x="2489" y="3759"/>
                  </a:lnTo>
                  <a:lnTo>
                    <a:pt x="4381" y="1917"/>
                  </a:lnTo>
                  <a:lnTo>
                    <a:pt x="5067" y="2540"/>
                  </a:lnTo>
                  <a:lnTo>
                    <a:pt x="5753" y="2095"/>
                  </a:lnTo>
                  <a:lnTo>
                    <a:pt x="4635" y="1574"/>
                  </a:lnTo>
                  <a:lnTo>
                    <a:pt x="4381" y="88"/>
                  </a:lnTo>
                  <a:lnTo>
                    <a:pt x="6134" y="0"/>
                  </a:lnTo>
                  <a:lnTo>
                    <a:pt x="7137" y="1231"/>
                  </a:lnTo>
                  <a:lnTo>
                    <a:pt x="8242" y="228"/>
                  </a:lnTo>
                  <a:lnTo>
                    <a:pt x="9055" y="914"/>
                  </a:lnTo>
                  <a:lnTo>
                    <a:pt x="7467" y="2603"/>
                  </a:lnTo>
                  <a:lnTo>
                    <a:pt x="8001" y="2387"/>
                  </a:lnTo>
                  <a:lnTo>
                    <a:pt x="8089" y="3048"/>
                  </a:lnTo>
                  <a:lnTo>
                    <a:pt x="5588" y="4152"/>
                  </a:lnTo>
                  <a:lnTo>
                    <a:pt x="317" y="4406"/>
                  </a:lnTo>
                  <a:close/>
                </a:path>
              </a:pathLst>
            </a:custGeom>
            <a:ln w="3810">
              <a:solidFill>
                <a:srgbClr val="BB1042"/>
              </a:solidFill>
            </a:ln>
          </p:spPr>
          <p:txBody>
            <a:bodyPr wrap="square" lIns="0" tIns="0" rIns="0" bIns="0" rtlCol="0"/>
            <a:lstStyle/>
            <a:p>
              <a:endParaRPr sz="1588"/>
            </a:p>
          </p:txBody>
        </p:sp>
        <p:sp>
          <p:nvSpPr>
            <p:cNvPr id="84" name="object 84"/>
            <p:cNvSpPr/>
            <p:nvPr/>
          </p:nvSpPr>
          <p:spPr>
            <a:xfrm>
              <a:off x="2826547" y="6063903"/>
              <a:ext cx="8255" cy="5080"/>
            </a:xfrm>
            <a:custGeom>
              <a:avLst/>
              <a:gdLst/>
              <a:ahLst/>
              <a:cxnLst/>
              <a:rect l="l" t="t" r="r" b="b"/>
              <a:pathLst>
                <a:path w="8255" h="5079">
                  <a:moveTo>
                    <a:pt x="0" y="4698"/>
                  </a:moveTo>
                  <a:lnTo>
                    <a:pt x="2895" y="1092"/>
                  </a:lnTo>
                  <a:lnTo>
                    <a:pt x="4800" y="1142"/>
                  </a:lnTo>
                  <a:lnTo>
                    <a:pt x="5156" y="0"/>
                  </a:lnTo>
                  <a:lnTo>
                    <a:pt x="7734" y="88"/>
                  </a:lnTo>
                  <a:lnTo>
                    <a:pt x="7493" y="1638"/>
                  </a:lnTo>
                  <a:lnTo>
                    <a:pt x="0" y="4698"/>
                  </a:lnTo>
                  <a:close/>
                </a:path>
              </a:pathLst>
            </a:custGeom>
            <a:ln w="3810">
              <a:solidFill>
                <a:srgbClr val="BB1042"/>
              </a:solidFill>
            </a:ln>
          </p:spPr>
          <p:txBody>
            <a:bodyPr wrap="square" lIns="0" tIns="0" rIns="0" bIns="0" rtlCol="0"/>
            <a:lstStyle/>
            <a:p>
              <a:endParaRPr sz="1588"/>
            </a:p>
          </p:txBody>
        </p:sp>
        <p:sp>
          <p:nvSpPr>
            <p:cNvPr id="85" name="object 85"/>
            <p:cNvSpPr/>
            <p:nvPr/>
          </p:nvSpPr>
          <p:spPr>
            <a:xfrm>
              <a:off x="382413" y="5583024"/>
              <a:ext cx="3049905" cy="563245"/>
            </a:xfrm>
            <a:custGeom>
              <a:avLst/>
              <a:gdLst/>
              <a:ahLst/>
              <a:cxnLst/>
              <a:rect l="l" t="t" r="r" b="b"/>
              <a:pathLst>
                <a:path w="3049904" h="563245">
                  <a:moveTo>
                    <a:pt x="281432" y="0"/>
                  </a:moveTo>
                  <a:lnTo>
                    <a:pt x="235784" y="3683"/>
                  </a:lnTo>
                  <a:lnTo>
                    <a:pt x="192480" y="14347"/>
                  </a:lnTo>
                  <a:lnTo>
                    <a:pt x="152101" y="31411"/>
                  </a:lnTo>
                  <a:lnTo>
                    <a:pt x="115225" y="54297"/>
                  </a:lnTo>
                  <a:lnTo>
                    <a:pt x="82432" y="82426"/>
                  </a:lnTo>
                  <a:lnTo>
                    <a:pt x="54302" y="115217"/>
                  </a:lnTo>
                  <a:lnTo>
                    <a:pt x="31414" y="152091"/>
                  </a:lnTo>
                  <a:lnTo>
                    <a:pt x="14348" y="192469"/>
                  </a:lnTo>
                  <a:lnTo>
                    <a:pt x="3683" y="235771"/>
                  </a:lnTo>
                  <a:lnTo>
                    <a:pt x="0" y="281419"/>
                  </a:lnTo>
                  <a:lnTo>
                    <a:pt x="3683" y="327070"/>
                  </a:lnTo>
                  <a:lnTo>
                    <a:pt x="14348" y="370375"/>
                  </a:lnTo>
                  <a:lnTo>
                    <a:pt x="31414" y="410755"/>
                  </a:lnTo>
                  <a:lnTo>
                    <a:pt x="54302" y="447631"/>
                  </a:lnTo>
                  <a:lnTo>
                    <a:pt x="82432" y="480423"/>
                  </a:lnTo>
                  <a:lnTo>
                    <a:pt x="115225" y="508552"/>
                  </a:lnTo>
                  <a:lnTo>
                    <a:pt x="152101" y="531439"/>
                  </a:lnTo>
                  <a:lnTo>
                    <a:pt x="192480" y="548504"/>
                  </a:lnTo>
                  <a:lnTo>
                    <a:pt x="235784" y="559167"/>
                  </a:lnTo>
                  <a:lnTo>
                    <a:pt x="281432" y="562851"/>
                  </a:lnTo>
                  <a:lnTo>
                    <a:pt x="2913202" y="562851"/>
                  </a:lnTo>
                  <a:lnTo>
                    <a:pt x="2956331" y="555895"/>
                  </a:lnTo>
                  <a:lnTo>
                    <a:pt x="2993788" y="536525"/>
                  </a:lnTo>
                  <a:lnTo>
                    <a:pt x="3023325" y="506988"/>
                  </a:lnTo>
                  <a:lnTo>
                    <a:pt x="3042695" y="469532"/>
                  </a:lnTo>
                  <a:lnTo>
                    <a:pt x="3049651" y="426402"/>
                  </a:lnTo>
                  <a:lnTo>
                    <a:pt x="3049651" y="136448"/>
                  </a:lnTo>
                  <a:lnTo>
                    <a:pt x="3042695" y="93319"/>
                  </a:lnTo>
                  <a:lnTo>
                    <a:pt x="3023325" y="55862"/>
                  </a:lnTo>
                  <a:lnTo>
                    <a:pt x="2993788" y="26325"/>
                  </a:lnTo>
                  <a:lnTo>
                    <a:pt x="2956331" y="6955"/>
                  </a:lnTo>
                  <a:lnTo>
                    <a:pt x="2913202" y="0"/>
                  </a:lnTo>
                  <a:lnTo>
                    <a:pt x="281432" y="0"/>
                  </a:lnTo>
                  <a:close/>
                </a:path>
              </a:pathLst>
            </a:custGeom>
            <a:ln w="11366">
              <a:solidFill>
                <a:srgbClr val="BB1042"/>
              </a:solidFill>
            </a:ln>
          </p:spPr>
          <p:txBody>
            <a:bodyPr wrap="square" lIns="0" tIns="0" rIns="0" bIns="0" rtlCol="0"/>
            <a:lstStyle/>
            <a:p>
              <a:endParaRPr sz="1588"/>
            </a:p>
          </p:txBody>
        </p:sp>
      </p:grpSp>
      <p:sp>
        <p:nvSpPr>
          <p:cNvPr id="86" name="object 86"/>
          <p:cNvSpPr txBox="1"/>
          <p:nvPr/>
        </p:nvSpPr>
        <p:spPr>
          <a:xfrm>
            <a:off x="2558582" y="4966173"/>
            <a:ext cx="1336862" cy="390122"/>
          </a:xfrm>
          <a:prstGeom prst="rect">
            <a:avLst/>
          </a:prstGeom>
        </p:spPr>
        <p:txBody>
          <a:bodyPr vert="horz" wrap="square" lIns="0" tIns="15128" rIns="0" bIns="0" rtlCol="0">
            <a:spAutoFit/>
          </a:bodyPr>
          <a:lstStyle/>
          <a:p>
            <a:pPr marL="11206">
              <a:spcBef>
                <a:spcPts val="119"/>
              </a:spcBef>
            </a:pPr>
            <a:r>
              <a:rPr sz="838" dirty="0">
                <a:solidFill>
                  <a:srgbClr val="BB1042"/>
                </a:solidFill>
                <a:latin typeface="Arial Narrow"/>
                <a:cs typeface="Arial Narrow"/>
              </a:rPr>
              <a:t>CHRISTIAN</a:t>
            </a:r>
            <a:r>
              <a:rPr sz="838" spc="207" dirty="0">
                <a:solidFill>
                  <a:srgbClr val="BB1042"/>
                </a:solidFill>
                <a:latin typeface="Arial Narrow"/>
                <a:cs typeface="Arial Narrow"/>
              </a:rPr>
              <a:t> </a:t>
            </a:r>
            <a:r>
              <a:rPr sz="838" spc="-9" dirty="0">
                <a:solidFill>
                  <a:srgbClr val="BB1042"/>
                </a:solidFill>
                <a:latin typeface="Arial Narrow"/>
                <a:cs typeface="Arial Narrow"/>
              </a:rPr>
              <a:t>RATAJ</a:t>
            </a:r>
            <a:endParaRPr sz="838">
              <a:latin typeface="Arial Narrow"/>
              <a:cs typeface="Arial Narrow"/>
            </a:endParaRPr>
          </a:p>
          <a:p>
            <a:pPr marL="11206" marR="4483">
              <a:lnSpc>
                <a:spcPts val="971"/>
              </a:lnSpc>
              <a:spcBef>
                <a:spcPts val="4"/>
              </a:spcBef>
            </a:pPr>
            <a:r>
              <a:rPr sz="750" spc="-9" dirty="0">
                <a:solidFill>
                  <a:srgbClr val="BB1042"/>
                </a:solidFill>
                <a:latin typeface="Arial Narrow"/>
                <a:cs typeface="Arial Narrow"/>
              </a:rPr>
              <a:t>Senior</a:t>
            </a:r>
            <a:r>
              <a:rPr sz="750" spc="-4" dirty="0">
                <a:solidFill>
                  <a:srgbClr val="BB1042"/>
                </a:solidFill>
                <a:latin typeface="Arial Narrow"/>
                <a:cs typeface="Arial Narrow"/>
              </a:rPr>
              <a:t> </a:t>
            </a:r>
            <a:r>
              <a:rPr sz="750" spc="-9" dirty="0">
                <a:solidFill>
                  <a:srgbClr val="BB1042"/>
                </a:solidFill>
                <a:latin typeface="Arial Narrow"/>
                <a:cs typeface="Arial Narrow"/>
              </a:rPr>
              <a:t>Regional</a:t>
            </a:r>
            <a:r>
              <a:rPr sz="750" dirty="0">
                <a:solidFill>
                  <a:srgbClr val="BB1042"/>
                </a:solidFill>
                <a:latin typeface="Arial Narrow"/>
                <a:cs typeface="Arial Narrow"/>
              </a:rPr>
              <a:t> </a:t>
            </a:r>
            <a:r>
              <a:rPr sz="750" spc="-9" dirty="0">
                <a:solidFill>
                  <a:srgbClr val="BB1042"/>
                </a:solidFill>
                <a:latin typeface="Arial Narrow"/>
                <a:cs typeface="Arial Narrow"/>
              </a:rPr>
              <a:t>Vice</a:t>
            </a:r>
            <a:r>
              <a:rPr sz="750" spc="-4" dirty="0">
                <a:solidFill>
                  <a:srgbClr val="BB1042"/>
                </a:solidFill>
                <a:latin typeface="Arial Narrow"/>
                <a:cs typeface="Arial Narrow"/>
              </a:rPr>
              <a:t> </a:t>
            </a:r>
            <a:r>
              <a:rPr sz="750" spc="-9" dirty="0">
                <a:solidFill>
                  <a:srgbClr val="BB1042"/>
                </a:solidFill>
                <a:latin typeface="Arial Narrow"/>
                <a:cs typeface="Arial Narrow"/>
              </a:rPr>
              <a:t>President</a:t>
            </a:r>
            <a:r>
              <a:rPr sz="750" dirty="0">
                <a:solidFill>
                  <a:srgbClr val="BB1042"/>
                </a:solidFill>
                <a:latin typeface="Arial Narrow"/>
                <a:cs typeface="Arial Narrow"/>
              </a:rPr>
              <a:t> –</a:t>
            </a:r>
            <a:r>
              <a:rPr sz="750" spc="-4" dirty="0">
                <a:solidFill>
                  <a:srgbClr val="BB1042"/>
                </a:solidFill>
                <a:latin typeface="Arial Narrow"/>
                <a:cs typeface="Arial Narrow"/>
              </a:rPr>
              <a:t> </a:t>
            </a:r>
            <a:r>
              <a:rPr sz="750" spc="-22" dirty="0">
                <a:solidFill>
                  <a:srgbClr val="BB1042"/>
                </a:solidFill>
                <a:latin typeface="Arial Narrow"/>
                <a:cs typeface="Arial Narrow"/>
              </a:rPr>
              <a:t>West</a:t>
            </a:r>
            <a:r>
              <a:rPr sz="750" spc="441" dirty="0">
                <a:solidFill>
                  <a:srgbClr val="BB1042"/>
                </a:solidFill>
                <a:latin typeface="Arial Narrow"/>
                <a:cs typeface="Arial Narrow"/>
              </a:rPr>
              <a:t> </a:t>
            </a:r>
            <a:r>
              <a:rPr sz="750" spc="-9" dirty="0">
                <a:solidFill>
                  <a:srgbClr val="BB1E45"/>
                </a:solidFill>
                <a:latin typeface="Arial Narrow"/>
                <a:cs typeface="Arial Narrow"/>
                <a:hlinkClick r:id="rId25"/>
              </a:rPr>
              <a:t>crataj@namic.org</a:t>
            </a:r>
            <a:endParaRPr sz="750">
              <a:latin typeface="Arial Narrow"/>
              <a:cs typeface="Arial Narrow"/>
            </a:endParaRPr>
          </a:p>
        </p:txBody>
      </p:sp>
      <p:grpSp>
        <p:nvGrpSpPr>
          <p:cNvPr id="87" name="object 87"/>
          <p:cNvGrpSpPr/>
          <p:nvPr/>
        </p:nvGrpSpPr>
        <p:grpSpPr>
          <a:xfrm>
            <a:off x="1977838" y="4898605"/>
            <a:ext cx="2597524" cy="551890"/>
            <a:chOff x="361950" y="5551751"/>
            <a:chExt cx="2943860" cy="625475"/>
          </a:xfrm>
        </p:grpSpPr>
        <p:pic>
          <p:nvPicPr>
            <p:cNvPr id="88" name="object 88"/>
            <p:cNvPicPr/>
            <p:nvPr/>
          </p:nvPicPr>
          <p:blipFill>
            <a:blip r:embed="rId26" cstate="email">
              <a:extLst>
                <a:ext uri="{28A0092B-C50C-407E-A947-70E740481C1C}">
                  <a14:useLocalDpi xmlns:a14="http://schemas.microsoft.com/office/drawing/2010/main"/>
                </a:ext>
              </a:extLst>
            </a:blip>
            <a:stretch>
              <a:fillRect/>
            </a:stretch>
          </p:blipFill>
          <p:spPr>
            <a:xfrm>
              <a:off x="379006" y="5568807"/>
              <a:ext cx="591286" cy="591289"/>
            </a:xfrm>
            <a:prstGeom prst="rect">
              <a:avLst/>
            </a:prstGeom>
          </p:spPr>
        </p:pic>
        <p:sp>
          <p:nvSpPr>
            <p:cNvPr id="89" name="object 89"/>
            <p:cNvSpPr/>
            <p:nvPr/>
          </p:nvSpPr>
          <p:spPr>
            <a:xfrm>
              <a:off x="379006" y="5568807"/>
              <a:ext cx="591820" cy="591820"/>
            </a:xfrm>
            <a:custGeom>
              <a:avLst/>
              <a:gdLst/>
              <a:ahLst/>
              <a:cxnLst/>
              <a:rect l="l" t="t" r="r" b="b"/>
              <a:pathLst>
                <a:path w="591819" h="591820">
                  <a:moveTo>
                    <a:pt x="0" y="295643"/>
                  </a:moveTo>
                  <a:lnTo>
                    <a:pt x="3869" y="343599"/>
                  </a:lnTo>
                  <a:lnTo>
                    <a:pt x="15071" y="389091"/>
                  </a:lnTo>
                  <a:lnTo>
                    <a:pt x="32998" y="431510"/>
                  </a:lnTo>
                  <a:lnTo>
                    <a:pt x="57040" y="470248"/>
                  </a:lnTo>
                  <a:lnTo>
                    <a:pt x="86590" y="504696"/>
                  </a:lnTo>
                  <a:lnTo>
                    <a:pt x="121038" y="534245"/>
                  </a:lnTo>
                  <a:lnTo>
                    <a:pt x="159776" y="558288"/>
                  </a:lnTo>
                  <a:lnTo>
                    <a:pt x="202195" y="576214"/>
                  </a:lnTo>
                  <a:lnTo>
                    <a:pt x="247687" y="587417"/>
                  </a:lnTo>
                  <a:lnTo>
                    <a:pt x="295643" y="591286"/>
                  </a:lnTo>
                  <a:lnTo>
                    <a:pt x="343596" y="587417"/>
                  </a:lnTo>
                  <a:lnTo>
                    <a:pt x="389086" y="576214"/>
                  </a:lnTo>
                  <a:lnTo>
                    <a:pt x="431504" y="558288"/>
                  </a:lnTo>
                  <a:lnTo>
                    <a:pt x="470242" y="534245"/>
                  </a:lnTo>
                  <a:lnTo>
                    <a:pt x="504691" y="504696"/>
                  </a:lnTo>
                  <a:lnTo>
                    <a:pt x="534242" y="470248"/>
                  </a:lnTo>
                  <a:lnTo>
                    <a:pt x="558285" y="431510"/>
                  </a:lnTo>
                  <a:lnTo>
                    <a:pt x="576213" y="389091"/>
                  </a:lnTo>
                  <a:lnTo>
                    <a:pt x="587416" y="343599"/>
                  </a:lnTo>
                  <a:lnTo>
                    <a:pt x="591286" y="295643"/>
                  </a:lnTo>
                  <a:lnTo>
                    <a:pt x="587416" y="247687"/>
                  </a:lnTo>
                  <a:lnTo>
                    <a:pt x="576213" y="202195"/>
                  </a:lnTo>
                  <a:lnTo>
                    <a:pt x="558285" y="159776"/>
                  </a:lnTo>
                  <a:lnTo>
                    <a:pt x="534242" y="121038"/>
                  </a:lnTo>
                  <a:lnTo>
                    <a:pt x="504691" y="86590"/>
                  </a:lnTo>
                  <a:lnTo>
                    <a:pt x="470242" y="57040"/>
                  </a:lnTo>
                  <a:lnTo>
                    <a:pt x="431504" y="32998"/>
                  </a:lnTo>
                  <a:lnTo>
                    <a:pt x="389086" y="15071"/>
                  </a:lnTo>
                  <a:lnTo>
                    <a:pt x="343596" y="3869"/>
                  </a:lnTo>
                  <a:lnTo>
                    <a:pt x="295643" y="0"/>
                  </a:lnTo>
                  <a:lnTo>
                    <a:pt x="247687" y="3869"/>
                  </a:lnTo>
                  <a:lnTo>
                    <a:pt x="202195" y="15071"/>
                  </a:lnTo>
                  <a:lnTo>
                    <a:pt x="159776" y="32998"/>
                  </a:lnTo>
                  <a:lnTo>
                    <a:pt x="121038" y="57040"/>
                  </a:lnTo>
                  <a:lnTo>
                    <a:pt x="86590" y="86590"/>
                  </a:lnTo>
                  <a:lnTo>
                    <a:pt x="57040" y="121038"/>
                  </a:lnTo>
                  <a:lnTo>
                    <a:pt x="32998" y="159776"/>
                  </a:lnTo>
                  <a:lnTo>
                    <a:pt x="15071" y="202195"/>
                  </a:lnTo>
                  <a:lnTo>
                    <a:pt x="3869" y="247687"/>
                  </a:lnTo>
                  <a:lnTo>
                    <a:pt x="0" y="295643"/>
                  </a:lnTo>
                  <a:close/>
                </a:path>
              </a:pathLst>
            </a:custGeom>
            <a:ln w="34112">
              <a:solidFill>
                <a:srgbClr val="BB1042"/>
              </a:solidFill>
            </a:ln>
          </p:spPr>
          <p:txBody>
            <a:bodyPr wrap="square" lIns="0" tIns="0" rIns="0" bIns="0" rtlCol="0"/>
            <a:lstStyle/>
            <a:p>
              <a:endParaRPr sz="1588"/>
            </a:p>
          </p:txBody>
        </p:sp>
        <p:pic>
          <p:nvPicPr>
            <p:cNvPr id="90" name="object 90"/>
            <p:cNvPicPr/>
            <p:nvPr/>
          </p:nvPicPr>
          <p:blipFill>
            <a:blip r:embed="rId27" cstate="email">
              <a:extLst>
                <a:ext uri="{28A0092B-C50C-407E-A947-70E740481C1C}">
                  <a14:useLocalDpi xmlns:a14="http://schemas.microsoft.com/office/drawing/2010/main"/>
                </a:ext>
              </a:extLst>
            </a:blip>
            <a:stretch>
              <a:fillRect/>
            </a:stretch>
          </p:blipFill>
          <p:spPr>
            <a:xfrm>
              <a:off x="2676963" y="5705994"/>
              <a:ext cx="628420" cy="327922"/>
            </a:xfrm>
            <a:prstGeom prst="rect">
              <a:avLst/>
            </a:prstGeom>
          </p:spPr>
        </p:pic>
      </p:grpSp>
      <p:sp>
        <p:nvSpPr>
          <p:cNvPr id="91" name="object 91"/>
          <p:cNvSpPr/>
          <p:nvPr/>
        </p:nvSpPr>
        <p:spPr>
          <a:xfrm>
            <a:off x="7765235" y="4926201"/>
            <a:ext cx="2473699" cy="496981"/>
          </a:xfrm>
          <a:custGeom>
            <a:avLst/>
            <a:gdLst/>
            <a:ahLst/>
            <a:cxnLst/>
            <a:rect l="l" t="t" r="r" b="b"/>
            <a:pathLst>
              <a:path w="2803525" h="563245">
                <a:moveTo>
                  <a:pt x="136448" y="0"/>
                </a:moveTo>
                <a:lnTo>
                  <a:pt x="93319" y="6955"/>
                </a:lnTo>
                <a:lnTo>
                  <a:pt x="55862" y="26325"/>
                </a:lnTo>
                <a:lnTo>
                  <a:pt x="26325" y="55862"/>
                </a:lnTo>
                <a:lnTo>
                  <a:pt x="6955" y="93319"/>
                </a:lnTo>
                <a:lnTo>
                  <a:pt x="0" y="136448"/>
                </a:lnTo>
                <a:lnTo>
                  <a:pt x="0" y="426402"/>
                </a:lnTo>
                <a:lnTo>
                  <a:pt x="6955" y="469532"/>
                </a:lnTo>
                <a:lnTo>
                  <a:pt x="26325" y="506988"/>
                </a:lnTo>
                <a:lnTo>
                  <a:pt x="55862" y="536525"/>
                </a:lnTo>
                <a:lnTo>
                  <a:pt x="93319" y="555895"/>
                </a:lnTo>
                <a:lnTo>
                  <a:pt x="136448" y="562851"/>
                </a:lnTo>
                <a:lnTo>
                  <a:pt x="2666453" y="562851"/>
                </a:lnTo>
                <a:lnTo>
                  <a:pt x="2709583" y="555895"/>
                </a:lnTo>
                <a:lnTo>
                  <a:pt x="2747040" y="536525"/>
                </a:lnTo>
                <a:lnTo>
                  <a:pt x="2776576" y="506988"/>
                </a:lnTo>
                <a:lnTo>
                  <a:pt x="2795946" y="469532"/>
                </a:lnTo>
                <a:lnTo>
                  <a:pt x="2802902" y="426402"/>
                </a:lnTo>
                <a:lnTo>
                  <a:pt x="2802902" y="136448"/>
                </a:lnTo>
                <a:lnTo>
                  <a:pt x="2795946" y="93319"/>
                </a:lnTo>
                <a:lnTo>
                  <a:pt x="2776576" y="55862"/>
                </a:lnTo>
                <a:lnTo>
                  <a:pt x="2747040" y="26325"/>
                </a:lnTo>
                <a:lnTo>
                  <a:pt x="2709583" y="6955"/>
                </a:lnTo>
                <a:lnTo>
                  <a:pt x="2666453" y="0"/>
                </a:lnTo>
                <a:lnTo>
                  <a:pt x="136448" y="0"/>
                </a:lnTo>
                <a:close/>
              </a:path>
            </a:pathLst>
          </a:custGeom>
          <a:ln w="11366">
            <a:solidFill>
              <a:srgbClr val="820053"/>
            </a:solidFill>
          </a:ln>
        </p:spPr>
        <p:txBody>
          <a:bodyPr wrap="square" lIns="0" tIns="0" rIns="0" bIns="0" rtlCol="0"/>
          <a:lstStyle/>
          <a:p>
            <a:endParaRPr sz="1588"/>
          </a:p>
        </p:txBody>
      </p:sp>
      <p:sp>
        <p:nvSpPr>
          <p:cNvPr id="92" name="object 92"/>
          <p:cNvSpPr txBox="1"/>
          <p:nvPr/>
        </p:nvSpPr>
        <p:spPr>
          <a:xfrm>
            <a:off x="8110992" y="4973345"/>
            <a:ext cx="1328457" cy="387878"/>
          </a:xfrm>
          <a:prstGeom prst="rect">
            <a:avLst/>
          </a:prstGeom>
        </p:spPr>
        <p:txBody>
          <a:bodyPr vert="horz" wrap="square" lIns="0" tIns="15128" rIns="0" bIns="0" rtlCol="0">
            <a:spAutoFit/>
          </a:bodyPr>
          <a:lstStyle/>
          <a:p>
            <a:pPr marL="11206">
              <a:spcBef>
                <a:spcPts val="119"/>
              </a:spcBef>
            </a:pPr>
            <a:r>
              <a:rPr sz="838" dirty="0">
                <a:solidFill>
                  <a:srgbClr val="820053"/>
                </a:solidFill>
                <a:latin typeface="Arial Narrow"/>
                <a:cs typeface="Arial Narrow"/>
              </a:rPr>
              <a:t>GINA</a:t>
            </a:r>
            <a:r>
              <a:rPr sz="838" spc="101" dirty="0">
                <a:solidFill>
                  <a:srgbClr val="820053"/>
                </a:solidFill>
                <a:latin typeface="Arial Narrow"/>
                <a:cs typeface="Arial Narrow"/>
              </a:rPr>
              <a:t> </a:t>
            </a:r>
            <a:r>
              <a:rPr sz="838" spc="-9" dirty="0">
                <a:solidFill>
                  <a:srgbClr val="820053"/>
                </a:solidFill>
                <a:latin typeface="Arial Narrow"/>
                <a:cs typeface="Arial Narrow"/>
              </a:rPr>
              <a:t>ROTUNNO</a:t>
            </a:r>
            <a:endParaRPr sz="838">
              <a:latin typeface="Arial Narrow"/>
              <a:cs typeface="Arial Narrow"/>
            </a:endParaRPr>
          </a:p>
          <a:p>
            <a:pPr marL="11206" marR="4483">
              <a:lnSpc>
                <a:spcPts val="865"/>
              </a:lnSpc>
              <a:spcBef>
                <a:spcPts val="88"/>
              </a:spcBef>
            </a:pPr>
            <a:r>
              <a:rPr sz="750" spc="-9" dirty="0">
                <a:solidFill>
                  <a:srgbClr val="820053"/>
                </a:solidFill>
                <a:latin typeface="Arial Narrow"/>
                <a:cs typeface="Arial Narrow"/>
              </a:rPr>
              <a:t>Regional</a:t>
            </a:r>
            <a:r>
              <a:rPr sz="750" dirty="0">
                <a:solidFill>
                  <a:srgbClr val="820053"/>
                </a:solidFill>
                <a:latin typeface="Arial Narrow"/>
                <a:cs typeface="Arial Narrow"/>
              </a:rPr>
              <a:t> </a:t>
            </a:r>
            <a:r>
              <a:rPr sz="750" spc="-9" dirty="0">
                <a:solidFill>
                  <a:srgbClr val="820053"/>
                </a:solidFill>
                <a:latin typeface="Arial Narrow"/>
                <a:cs typeface="Arial Narrow"/>
              </a:rPr>
              <a:t>Vice</a:t>
            </a:r>
            <a:r>
              <a:rPr sz="750" spc="4" dirty="0">
                <a:solidFill>
                  <a:srgbClr val="820053"/>
                </a:solidFill>
                <a:latin typeface="Arial Narrow"/>
                <a:cs typeface="Arial Narrow"/>
              </a:rPr>
              <a:t> </a:t>
            </a:r>
            <a:r>
              <a:rPr sz="750" spc="-9" dirty="0">
                <a:solidFill>
                  <a:srgbClr val="820053"/>
                </a:solidFill>
                <a:latin typeface="Arial Narrow"/>
                <a:cs typeface="Arial Narrow"/>
              </a:rPr>
              <a:t>President</a:t>
            </a:r>
            <a:r>
              <a:rPr sz="750" dirty="0">
                <a:solidFill>
                  <a:srgbClr val="820053"/>
                </a:solidFill>
                <a:latin typeface="Arial Narrow"/>
                <a:cs typeface="Arial Narrow"/>
              </a:rPr>
              <a:t> –</a:t>
            </a:r>
            <a:r>
              <a:rPr sz="750" spc="4" dirty="0">
                <a:solidFill>
                  <a:srgbClr val="820053"/>
                </a:solidFill>
                <a:latin typeface="Arial Narrow"/>
                <a:cs typeface="Arial Narrow"/>
              </a:rPr>
              <a:t> </a:t>
            </a:r>
            <a:r>
              <a:rPr sz="750" spc="-9" dirty="0">
                <a:solidFill>
                  <a:srgbClr val="820053"/>
                </a:solidFill>
                <a:latin typeface="Arial Narrow"/>
                <a:cs typeface="Arial Narrow"/>
              </a:rPr>
              <a:t>Mid-Atlantic</a:t>
            </a:r>
            <a:r>
              <a:rPr sz="750" spc="441" dirty="0">
                <a:solidFill>
                  <a:srgbClr val="820053"/>
                </a:solidFill>
                <a:latin typeface="Arial Narrow"/>
                <a:cs typeface="Arial Narrow"/>
              </a:rPr>
              <a:t> </a:t>
            </a:r>
            <a:r>
              <a:rPr sz="750" spc="-9" dirty="0">
                <a:solidFill>
                  <a:srgbClr val="820053"/>
                </a:solidFill>
                <a:latin typeface="Arial Narrow"/>
                <a:cs typeface="Arial Narrow"/>
                <a:hlinkClick r:id="rId28"/>
              </a:rPr>
              <a:t>grotunno@namic.org</a:t>
            </a:r>
            <a:endParaRPr sz="750">
              <a:latin typeface="Arial Narrow"/>
              <a:cs typeface="Arial Narrow"/>
            </a:endParaRPr>
          </a:p>
        </p:txBody>
      </p:sp>
      <p:grpSp>
        <p:nvGrpSpPr>
          <p:cNvPr id="93" name="object 93"/>
          <p:cNvGrpSpPr/>
          <p:nvPr/>
        </p:nvGrpSpPr>
        <p:grpSpPr>
          <a:xfrm>
            <a:off x="7529456" y="4898606"/>
            <a:ext cx="2562785" cy="551890"/>
            <a:chOff x="6653783" y="5551752"/>
            <a:chExt cx="2904490" cy="625475"/>
          </a:xfrm>
        </p:grpSpPr>
        <p:pic>
          <p:nvPicPr>
            <p:cNvPr id="94" name="object 94"/>
            <p:cNvPicPr/>
            <p:nvPr/>
          </p:nvPicPr>
          <p:blipFill>
            <a:blip r:embed="rId29" cstate="email">
              <a:extLst>
                <a:ext uri="{28A0092B-C50C-407E-A947-70E740481C1C}">
                  <a14:useLocalDpi xmlns:a14="http://schemas.microsoft.com/office/drawing/2010/main"/>
                </a:ext>
              </a:extLst>
            </a:blip>
            <a:stretch>
              <a:fillRect/>
            </a:stretch>
          </p:blipFill>
          <p:spPr>
            <a:xfrm>
              <a:off x="6670839" y="5568809"/>
              <a:ext cx="591286" cy="591287"/>
            </a:xfrm>
            <a:prstGeom prst="rect">
              <a:avLst/>
            </a:prstGeom>
          </p:spPr>
        </p:pic>
        <p:sp>
          <p:nvSpPr>
            <p:cNvPr id="95" name="object 95"/>
            <p:cNvSpPr/>
            <p:nvPr/>
          </p:nvSpPr>
          <p:spPr>
            <a:xfrm>
              <a:off x="6670839" y="5568809"/>
              <a:ext cx="591820" cy="591820"/>
            </a:xfrm>
            <a:custGeom>
              <a:avLst/>
              <a:gdLst/>
              <a:ahLst/>
              <a:cxnLst/>
              <a:rect l="l" t="t" r="r" b="b"/>
              <a:pathLst>
                <a:path w="591820" h="591820">
                  <a:moveTo>
                    <a:pt x="0" y="295643"/>
                  </a:moveTo>
                  <a:lnTo>
                    <a:pt x="3869" y="343599"/>
                  </a:lnTo>
                  <a:lnTo>
                    <a:pt x="15071" y="389091"/>
                  </a:lnTo>
                  <a:lnTo>
                    <a:pt x="32998" y="431510"/>
                  </a:lnTo>
                  <a:lnTo>
                    <a:pt x="57040" y="470248"/>
                  </a:lnTo>
                  <a:lnTo>
                    <a:pt x="86590" y="504696"/>
                  </a:lnTo>
                  <a:lnTo>
                    <a:pt x="121038" y="534245"/>
                  </a:lnTo>
                  <a:lnTo>
                    <a:pt x="159776" y="558288"/>
                  </a:lnTo>
                  <a:lnTo>
                    <a:pt x="202195" y="576214"/>
                  </a:lnTo>
                  <a:lnTo>
                    <a:pt x="247687" y="587417"/>
                  </a:lnTo>
                  <a:lnTo>
                    <a:pt x="295643" y="591286"/>
                  </a:lnTo>
                  <a:lnTo>
                    <a:pt x="343596" y="587417"/>
                  </a:lnTo>
                  <a:lnTo>
                    <a:pt x="389086" y="576214"/>
                  </a:lnTo>
                  <a:lnTo>
                    <a:pt x="431504" y="558288"/>
                  </a:lnTo>
                  <a:lnTo>
                    <a:pt x="470242" y="534245"/>
                  </a:lnTo>
                  <a:lnTo>
                    <a:pt x="504691" y="504696"/>
                  </a:lnTo>
                  <a:lnTo>
                    <a:pt x="534242" y="470248"/>
                  </a:lnTo>
                  <a:lnTo>
                    <a:pt x="558285" y="431510"/>
                  </a:lnTo>
                  <a:lnTo>
                    <a:pt x="576213" y="389091"/>
                  </a:lnTo>
                  <a:lnTo>
                    <a:pt x="587416" y="343599"/>
                  </a:lnTo>
                  <a:lnTo>
                    <a:pt x="591286" y="295643"/>
                  </a:lnTo>
                  <a:lnTo>
                    <a:pt x="587416" y="247687"/>
                  </a:lnTo>
                  <a:lnTo>
                    <a:pt x="576213" y="202195"/>
                  </a:lnTo>
                  <a:lnTo>
                    <a:pt x="558285" y="159776"/>
                  </a:lnTo>
                  <a:lnTo>
                    <a:pt x="534242" y="121038"/>
                  </a:lnTo>
                  <a:lnTo>
                    <a:pt x="504691" y="86590"/>
                  </a:lnTo>
                  <a:lnTo>
                    <a:pt x="470242" y="57040"/>
                  </a:lnTo>
                  <a:lnTo>
                    <a:pt x="431504" y="32998"/>
                  </a:lnTo>
                  <a:lnTo>
                    <a:pt x="389086" y="15071"/>
                  </a:lnTo>
                  <a:lnTo>
                    <a:pt x="343596" y="3869"/>
                  </a:lnTo>
                  <a:lnTo>
                    <a:pt x="295643" y="0"/>
                  </a:lnTo>
                  <a:lnTo>
                    <a:pt x="247687" y="3869"/>
                  </a:lnTo>
                  <a:lnTo>
                    <a:pt x="202195" y="15071"/>
                  </a:lnTo>
                  <a:lnTo>
                    <a:pt x="159776" y="32998"/>
                  </a:lnTo>
                  <a:lnTo>
                    <a:pt x="121038" y="57040"/>
                  </a:lnTo>
                  <a:lnTo>
                    <a:pt x="86590" y="86590"/>
                  </a:lnTo>
                  <a:lnTo>
                    <a:pt x="57040" y="121038"/>
                  </a:lnTo>
                  <a:lnTo>
                    <a:pt x="32998" y="159776"/>
                  </a:lnTo>
                  <a:lnTo>
                    <a:pt x="15071" y="202195"/>
                  </a:lnTo>
                  <a:lnTo>
                    <a:pt x="3869" y="247687"/>
                  </a:lnTo>
                  <a:lnTo>
                    <a:pt x="0" y="295643"/>
                  </a:lnTo>
                  <a:close/>
                </a:path>
              </a:pathLst>
            </a:custGeom>
            <a:ln w="34112">
              <a:solidFill>
                <a:srgbClr val="820053"/>
              </a:solidFill>
            </a:ln>
          </p:spPr>
          <p:txBody>
            <a:bodyPr wrap="square" lIns="0" tIns="0" rIns="0" bIns="0" rtlCol="0"/>
            <a:lstStyle/>
            <a:p>
              <a:endParaRPr sz="1588"/>
            </a:p>
          </p:txBody>
        </p:sp>
        <p:pic>
          <p:nvPicPr>
            <p:cNvPr id="96" name="object 96"/>
            <p:cNvPicPr/>
            <p:nvPr/>
          </p:nvPicPr>
          <p:blipFill>
            <a:blip r:embed="rId30" cstate="email">
              <a:extLst>
                <a:ext uri="{28A0092B-C50C-407E-A947-70E740481C1C}">
                  <a14:useLocalDpi xmlns:a14="http://schemas.microsoft.com/office/drawing/2010/main"/>
                </a:ext>
              </a:extLst>
            </a:blip>
            <a:stretch>
              <a:fillRect/>
            </a:stretch>
          </p:blipFill>
          <p:spPr>
            <a:xfrm>
              <a:off x="9188506" y="5649962"/>
              <a:ext cx="369526" cy="429120"/>
            </a:xfrm>
            <a:prstGeom prst="rect">
              <a:avLst/>
            </a:prstGeom>
          </p:spPr>
        </p:pic>
      </p:grpSp>
      <p:sp>
        <p:nvSpPr>
          <p:cNvPr id="97" name="object 97"/>
          <p:cNvSpPr txBox="1"/>
          <p:nvPr/>
        </p:nvSpPr>
        <p:spPr>
          <a:xfrm>
            <a:off x="8110201" y="4371173"/>
            <a:ext cx="1507191" cy="387878"/>
          </a:xfrm>
          <a:prstGeom prst="rect">
            <a:avLst/>
          </a:prstGeom>
        </p:spPr>
        <p:txBody>
          <a:bodyPr vert="horz" wrap="square" lIns="0" tIns="15128" rIns="0" bIns="0" rtlCol="0">
            <a:spAutoFit/>
          </a:bodyPr>
          <a:lstStyle/>
          <a:p>
            <a:pPr marL="11206">
              <a:spcBef>
                <a:spcPts val="119"/>
              </a:spcBef>
            </a:pPr>
            <a:r>
              <a:rPr sz="838" dirty="0">
                <a:solidFill>
                  <a:srgbClr val="659940"/>
                </a:solidFill>
                <a:latin typeface="Arial Narrow"/>
                <a:cs typeface="Arial Narrow"/>
              </a:rPr>
              <a:t>CHRISTOPHER</a:t>
            </a:r>
            <a:r>
              <a:rPr sz="838" spc="154" dirty="0">
                <a:solidFill>
                  <a:srgbClr val="659940"/>
                </a:solidFill>
                <a:latin typeface="Arial Narrow"/>
                <a:cs typeface="Arial Narrow"/>
              </a:rPr>
              <a:t> </a:t>
            </a:r>
            <a:r>
              <a:rPr sz="838" spc="-9" dirty="0">
                <a:solidFill>
                  <a:srgbClr val="659940"/>
                </a:solidFill>
                <a:latin typeface="Arial Narrow"/>
                <a:cs typeface="Arial Narrow"/>
              </a:rPr>
              <a:t>NICOLOPOULOS</a:t>
            </a:r>
            <a:endParaRPr sz="838">
              <a:latin typeface="Arial Narrow"/>
              <a:cs typeface="Arial Narrow"/>
            </a:endParaRPr>
          </a:p>
          <a:p>
            <a:pPr marL="11206" marR="4483">
              <a:lnSpc>
                <a:spcPts val="865"/>
              </a:lnSpc>
              <a:spcBef>
                <a:spcPts val="88"/>
              </a:spcBef>
            </a:pPr>
            <a:r>
              <a:rPr sz="750" spc="-9" dirty="0">
                <a:solidFill>
                  <a:srgbClr val="659940"/>
                </a:solidFill>
                <a:latin typeface="Arial Narrow"/>
                <a:cs typeface="Arial Narrow"/>
              </a:rPr>
              <a:t>Senior</a:t>
            </a:r>
            <a:r>
              <a:rPr sz="750" spc="-4" dirty="0">
                <a:solidFill>
                  <a:srgbClr val="659940"/>
                </a:solidFill>
                <a:latin typeface="Arial Narrow"/>
                <a:cs typeface="Arial Narrow"/>
              </a:rPr>
              <a:t> </a:t>
            </a:r>
            <a:r>
              <a:rPr sz="750" spc="-9" dirty="0">
                <a:solidFill>
                  <a:srgbClr val="659940"/>
                </a:solidFill>
                <a:latin typeface="Arial Narrow"/>
                <a:cs typeface="Arial Narrow"/>
              </a:rPr>
              <a:t>Regional</a:t>
            </a:r>
            <a:r>
              <a:rPr sz="750" dirty="0">
                <a:solidFill>
                  <a:srgbClr val="659940"/>
                </a:solidFill>
                <a:latin typeface="Arial Narrow"/>
                <a:cs typeface="Arial Narrow"/>
              </a:rPr>
              <a:t> </a:t>
            </a:r>
            <a:r>
              <a:rPr sz="750" spc="-9" dirty="0">
                <a:solidFill>
                  <a:srgbClr val="659940"/>
                </a:solidFill>
                <a:latin typeface="Arial Narrow"/>
                <a:cs typeface="Arial Narrow"/>
              </a:rPr>
              <a:t>Vice</a:t>
            </a:r>
            <a:r>
              <a:rPr sz="750" spc="-4" dirty="0">
                <a:solidFill>
                  <a:srgbClr val="659940"/>
                </a:solidFill>
                <a:latin typeface="Arial Narrow"/>
                <a:cs typeface="Arial Narrow"/>
              </a:rPr>
              <a:t> </a:t>
            </a:r>
            <a:r>
              <a:rPr sz="750" spc="-9" dirty="0">
                <a:solidFill>
                  <a:srgbClr val="659940"/>
                </a:solidFill>
                <a:latin typeface="Arial Narrow"/>
                <a:cs typeface="Arial Narrow"/>
              </a:rPr>
              <a:t>President</a:t>
            </a:r>
            <a:r>
              <a:rPr sz="750" dirty="0">
                <a:solidFill>
                  <a:srgbClr val="659940"/>
                </a:solidFill>
                <a:latin typeface="Arial Narrow"/>
                <a:cs typeface="Arial Narrow"/>
              </a:rPr>
              <a:t> –</a:t>
            </a:r>
            <a:r>
              <a:rPr sz="750" spc="-4" dirty="0">
                <a:solidFill>
                  <a:srgbClr val="659940"/>
                </a:solidFill>
                <a:latin typeface="Arial Narrow"/>
                <a:cs typeface="Arial Narrow"/>
              </a:rPr>
              <a:t> </a:t>
            </a:r>
            <a:r>
              <a:rPr sz="750" spc="-9" dirty="0">
                <a:solidFill>
                  <a:srgbClr val="659940"/>
                </a:solidFill>
                <a:latin typeface="Arial Narrow"/>
                <a:cs typeface="Arial Narrow"/>
              </a:rPr>
              <a:t>Northeast</a:t>
            </a:r>
            <a:r>
              <a:rPr sz="750" spc="441" dirty="0">
                <a:solidFill>
                  <a:srgbClr val="659940"/>
                </a:solidFill>
                <a:latin typeface="Arial Narrow"/>
                <a:cs typeface="Arial Narrow"/>
              </a:rPr>
              <a:t> </a:t>
            </a:r>
            <a:r>
              <a:rPr sz="750" spc="-9" dirty="0">
                <a:solidFill>
                  <a:srgbClr val="659940"/>
                </a:solidFill>
                <a:latin typeface="Arial Narrow"/>
                <a:cs typeface="Arial Narrow"/>
                <a:hlinkClick r:id="rId31"/>
              </a:rPr>
              <a:t>cnicolopoulos@namic.org</a:t>
            </a:r>
            <a:endParaRPr sz="750">
              <a:latin typeface="Arial Narrow"/>
              <a:cs typeface="Arial Narrow"/>
            </a:endParaRPr>
          </a:p>
        </p:txBody>
      </p:sp>
      <p:grpSp>
        <p:nvGrpSpPr>
          <p:cNvPr id="98" name="object 98"/>
          <p:cNvGrpSpPr/>
          <p:nvPr/>
        </p:nvGrpSpPr>
        <p:grpSpPr>
          <a:xfrm>
            <a:off x="7529456" y="4297155"/>
            <a:ext cx="2640106" cy="551890"/>
            <a:chOff x="6653783" y="4870108"/>
            <a:chExt cx="2992120" cy="625475"/>
          </a:xfrm>
        </p:grpSpPr>
        <p:pic>
          <p:nvPicPr>
            <p:cNvPr id="99" name="object 99"/>
            <p:cNvPicPr/>
            <p:nvPr/>
          </p:nvPicPr>
          <p:blipFill>
            <a:blip r:embed="rId32" cstate="email">
              <a:extLst>
                <a:ext uri="{28A0092B-C50C-407E-A947-70E740481C1C}">
                  <a14:useLocalDpi xmlns:a14="http://schemas.microsoft.com/office/drawing/2010/main"/>
                </a:ext>
              </a:extLst>
            </a:blip>
            <a:stretch>
              <a:fillRect/>
            </a:stretch>
          </p:blipFill>
          <p:spPr>
            <a:xfrm>
              <a:off x="6670839" y="4887164"/>
              <a:ext cx="591286" cy="591286"/>
            </a:xfrm>
            <a:prstGeom prst="rect">
              <a:avLst/>
            </a:prstGeom>
          </p:spPr>
        </p:pic>
        <p:sp>
          <p:nvSpPr>
            <p:cNvPr id="100" name="object 100"/>
            <p:cNvSpPr/>
            <p:nvPr/>
          </p:nvSpPr>
          <p:spPr>
            <a:xfrm>
              <a:off x="6670839" y="4887164"/>
              <a:ext cx="591820" cy="591820"/>
            </a:xfrm>
            <a:custGeom>
              <a:avLst/>
              <a:gdLst/>
              <a:ahLst/>
              <a:cxnLst/>
              <a:rect l="l" t="t" r="r" b="b"/>
              <a:pathLst>
                <a:path w="591820" h="591820">
                  <a:moveTo>
                    <a:pt x="0" y="295643"/>
                  </a:moveTo>
                  <a:lnTo>
                    <a:pt x="3869" y="343599"/>
                  </a:lnTo>
                  <a:lnTo>
                    <a:pt x="15071" y="389091"/>
                  </a:lnTo>
                  <a:lnTo>
                    <a:pt x="32998" y="431510"/>
                  </a:lnTo>
                  <a:lnTo>
                    <a:pt x="57040" y="470248"/>
                  </a:lnTo>
                  <a:lnTo>
                    <a:pt x="86590" y="504696"/>
                  </a:lnTo>
                  <a:lnTo>
                    <a:pt x="121038" y="534245"/>
                  </a:lnTo>
                  <a:lnTo>
                    <a:pt x="159776" y="558288"/>
                  </a:lnTo>
                  <a:lnTo>
                    <a:pt x="202195" y="576214"/>
                  </a:lnTo>
                  <a:lnTo>
                    <a:pt x="247687" y="587417"/>
                  </a:lnTo>
                  <a:lnTo>
                    <a:pt x="295643" y="591286"/>
                  </a:lnTo>
                  <a:lnTo>
                    <a:pt x="343596" y="587417"/>
                  </a:lnTo>
                  <a:lnTo>
                    <a:pt x="389086" y="576214"/>
                  </a:lnTo>
                  <a:lnTo>
                    <a:pt x="431504" y="558288"/>
                  </a:lnTo>
                  <a:lnTo>
                    <a:pt x="470242" y="534245"/>
                  </a:lnTo>
                  <a:lnTo>
                    <a:pt x="504691" y="504696"/>
                  </a:lnTo>
                  <a:lnTo>
                    <a:pt x="534242" y="470248"/>
                  </a:lnTo>
                  <a:lnTo>
                    <a:pt x="558285" y="431510"/>
                  </a:lnTo>
                  <a:lnTo>
                    <a:pt x="576213" y="389091"/>
                  </a:lnTo>
                  <a:lnTo>
                    <a:pt x="587416" y="343599"/>
                  </a:lnTo>
                  <a:lnTo>
                    <a:pt x="591286" y="295643"/>
                  </a:lnTo>
                  <a:lnTo>
                    <a:pt x="587416" y="247687"/>
                  </a:lnTo>
                  <a:lnTo>
                    <a:pt x="576213" y="202195"/>
                  </a:lnTo>
                  <a:lnTo>
                    <a:pt x="558285" y="159776"/>
                  </a:lnTo>
                  <a:lnTo>
                    <a:pt x="534242" y="121038"/>
                  </a:lnTo>
                  <a:lnTo>
                    <a:pt x="504691" y="86590"/>
                  </a:lnTo>
                  <a:lnTo>
                    <a:pt x="470242" y="57040"/>
                  </a:lnTo>
                  <a:lnTo>
                    <a:pt x="431504" y="32998"/>
                  </a:lnTo>
                  <a:lnTo>
                    <a:pt x="389086" y="15071"/>
                  </a:lnTo>
                  <a:lnTo>
                    <a:pt x="343596" y="3869"/>
                  </a:lnTo>
                  <a:lnTo>
                    <a:pt x="295643" y="0"/>
                  </a:lnTo>
                  <a:lnTo>
                    <a:pt x="247687" y="3869"/>
                  </a:lnTo>
                  <a:lnTo>
                    <a:pt x="202195" y="15071"/>
                  </a:lnTo>
                  <a:lnTo>
                    <a:pt x="159776" y="32998"/>
                  </a:lnTo>
                  <a:lnTo>
                    <a:pt x="121038" y="57040"/>
                  </a:lnTo>
                  <a:lnTo>
                    <a:pt x="86590" y="86590"/>
                  </a:lnTo>
                  <a:lnTo>
                    <a:pt x="57040" y="121038"/>
                  </a:lnTo>
                  <a:lnTo>
                    <a:pt x="32998" y="159776"/>
                  </a:lnTo>
                  <a:lnTo>
                    <a:pt x="15071" y="202195"/>
                  </a:lnTo>
                  <a:lnTo>
                    <a:pt x="3869" y="247687"/>
                  </a:lnTo>
                  <a:lnTo>
                    <a:pt x="0" y="295643"/>
                  </a:lnTo>
                  <a:close/>
                </a:path>
              </a:pathLst>
            </a:custGeom>
            <a:ln w="34112">
              <a:solidFill>
                <a:srgbClr val="659940"/>
              </a:solidFill>
            </a:ln>
          </p:spPr>
          <p:txBody>
            <a:bodyPr wrap="square" lIns="0" tIns="0" rIns="0" bIns="0" rtlCol="0"/>
            <a:lstStyle/>
            <a:p>
              <a:endParaRPr sz="1588"/>
            </a:p>
          </p:txBody>
        </p:sp>
        <p:pic>
          <p:nvPicPr>
            <p:cNvPr id="101" name="object 101"/>
            <p:cNvPicPr/>
            <p:nvPr/>
          </p:nvPicPr>
          <p:blipFill>
            <a:blip r:embed="rId33" cstate="email">
              <a:extLst>
                <a:ext uri="{28A0092B-C50C-407E-A947-70E740481C1C}">
                  <a14:useLocalDpi xmlns:a14="http://schemas.microsoft.com/office/drawing/2010/main"/>
                </a:ext>
              </a:extLst>
            </a:blip>
            <a:stretch>
              <a:fillRect/>
            </a:stretch>
          </p:blipFill>
          <p:spPr>
            <a:xfrm>
              <a:off x="9086886" y="4990261"/>
              <a:ext cx="558614" cy="384153"/>
            </a:xfrm>
            <a:prstGeom prst="rect">
              <a:avLst/>
            </a:prstGeom>
          </p:spPr>
        </p:pic>
      </p:grpSp>
      <p:pic>
        <p:nvPicPr>
          <p:cNvPr id="102" name="object 102"/>
          <p:cNvPicPr/>
          <p:nvPr/>
        </p:nvPicPr>
        <p:blipFill>
          <a:blip r:embed="rId34" cstate="email">
            <a:extLst>
              <a:ext uri="{28A0092B-C50C-407E-A947-70E740481C1C}">
                <a14:useLocalDpi xmlns:a14="http://schemas.microsoft.com/office/drawing/2010/main"/>
              </a:ext>
            </a:extLst>
          </a:blip>
          <a:stretch>
            <a:fillRect/>
          </a:stretch>
        </p:blipFill>
        <p:spPr>
          <a:xfrm>
            <a:off x="1967843" y="3689552"/>
            <a:ext cx="2714344" cy="521723"/>
          </a:xfrm>
          <a:prstGeom prst="rect">
            <a:avLst/>
          </a:prstGeom>
        </p:spPr>
      </p:pic>
      <p:sp>
        <p:nvSpPr>
          <p:cNvPr id="103" name="object 103"/>
          <p:cNvSpPr txBox="1"/>
          <p:nvPr/>
        </p:nvSpPr>
        <p:spPr>
          <a:xfrm>
            <a:off x="2548990" y="3740630"/>
            <a:ext cx="1741394" cy="390122"/>
          </a:xfrm>
          <a:prstGeom prst="rect">
            <a:avLst/>
          </a:prstGeom>
        </p:spPr>
        <p:txBody>
          <a:bodyPr vert="horz" wrap="square" lIns="0" tIns="15128" rIns="0" bIns="0" rtlCol="0">
            <a:spAutoFit/>
          </a:bodyPr>
          <a:lstStyle/>
          <a:p>
            <a:pPr marL="11206">
              <a:spcBef>
                <a:spcPts val="119"/>
              </a:spcBef>
            </a:pPr>
            <a:r>
              <a:rPr sz="838" dirty="0">
                <a:solidFill>
                  <a:srgbClr val="005288"/>
                </a:solidFill>
                <a:latin typeface="Arial Narrow"/>
                <a:cs typeface="Arial Narrow"/>
              </a:rPr>
              <a:t>MATT</a:t>
            </a:r>
            <a:r>
              <a:rPr sz="838" spc="115" dirty="0">
                <a:solidFill>
                  <a:srgbClr val="005288"/>
                </a:solidFill>
                <a:latin typeface="Arial Narrow"/>
                <a:cs typeface="Arial Narrow"/>
              </a:rPr>
              <a:t> </a:t>
            </a:r>
            <a:r>
              <a:rPr sz="838" spc="-9" dirty="0">
                <a:solidFill>
                  <a:srgbClr val="005288"/>
                </a:solidFill>
                <a:latin typeface="Arial Narrow"/>
                <a:cs typeface="Arial Narrow"/>
              </a:rPr>
              <a:t>OVERTURF</a:t>
            </a:r>
            <a:endParaRPr sz="838">
              <a:latin typeface="Arial Narrow"/>
              <a:cs typeface="Arial Narrow"/>
            </a:endParaRPr>
          </a:p>
          <a:p>
            <a:pPr marL="11206" marR="4483">
              <a:lnSpc>
                <a:spcPts val="971"/>
              </a:lnSpc>
              <a:spcBef>
                <a:spcPts val="4"/>
              </a:spcBef>
            </a:pPr>
            <a:r>
              <a:rPr sz="750" spc="-9" dirty="0">
                <a:solidFill>
                  <a:srgbClr val="005288"/>
                </a:solidFill>
                <a:latin typeface="Arial Narrow"/>
                <a:cs typeface="Arial Narrow"/>
              </a:rPr>
              <a:t>Assistant</a:t>
            </a:r>
            <a:r>
              <a:rPr sz="750" dirty="0">
                <a:solidFill>
                  <a:srgbClr val="005288"/>
                </a:solidFill>
                <a:latin typeface="Arial Narrow"/>
                <a:cs typeface="Arial Narrow"/>
              </a:rPr>
              <a:t> </a:t>
            </a:r>
            <a:r>
              <a:rPr sz="750" spc="-9" dirty="0">
                <a:solidFill>
                  <a:srgbClr val="005288"/>
                </a:solidFill>
                <a:latin typeface="Arial Narrow"/>
                <a:cs typeface="Arial Narrow"/>
              </a:rPr>
              <a:t>Vice</a:t>
            </a:r>
            <a:r>
              <a:rPr sz="750" spc="4" dirty="0">
                <a:solidFill>
                  <a:srgbClr val="005288"/>
                </a:solidFill>
                <a:latin typeface="Arial Narrow"/>
                <a:cs typeface="Arial Narrow"/>
              </a:rPr>
              <a:t> </a:t>
            </a:r>
            <a:r>
              <a:rPr sz="750" spc="-18" dirty="0">
                <a:solidFill>
                  <a:srgbClr val="005288"/>
                </a:solidFill>
                <a:latin typeface="Arial Narrow"/>
                <a:cs typeface="Arial Narrow"/>
              </a:rPr>
              <a:t>President</a:t>
            </a:r>
            <a:r>
              <a:rPr sz="750" spc="-93" dirty="0">
                <a:solidFill>
                  <a:srgbClr val="005288"/>
                </a:solidFill>
                <a:latin typeface="Arial Narrow"/>
                <a:cs typeface="Arial Narrow"/>
              </a:rPr>
              <a:t> </a:t>
            </a:r>
            <a:r>
              <a:rPr sz="750" dirty="0">
                <a:solidFill>
                  <a:srgbClr val="005288"/>
                </a:solidFill>
                <a:latin typeface="Arial Narrow"/>
                <a:cs typeface="Arial Narrow"/>
              </a:rPr>
              <a:t>–</a:t>
            </a:r>
            <a:r>
              <a:rPr sz="750" spc="-93" dirty="0">
                <a:solidFill>
                  <a:srgbClr val="005288"/>
                </a:solidFill>
                <a:latin typeface="Arial Narrow"/>
                <a:cs typeface="Arial Narrow"/>
              </a:rPr>
              <a:t> </a:t>
            </a:r>
            <a:r>
              <a:rPr sz="750" spc="-9" dirty="0">
                <a:solidFill>
                  <a:srgbClr val="005288"/>
                </a:solidFill>
                <a:latin typeface="Arial Narrow"/>
                <a:cs typeface="Arial Narrow"/>
              </a:rPr>
              <a:t>State</a:t>
            </a:r>
            <a:r>
              <a:rPr sz="750" spc="9" dirty="0">
                <a:solidFill>
                  <a:srgbClr val="005288"/>
                </a:solidFill>
                <a:latin typeface="Arial Narrow"/>
                <a:cs typeface="Arial Narrow"/>
              </a:rPr>
              <a:t> </a:t>
            </a:r>
            <a:r>
              <a:rPr sz="750" spc="-9" dirty="0">
                <a:solidFill>
                  <a:srgbClr val="005288"/>
                </a:solidFill>
                <a:latin typeface="Arial Narrow"/>
                <a:cs typeface="Arial Narrow"/>
              </a:rPr>
              <a:t>Affairs,Ohio</a:t>
            </a:r>
            <a:r>
              <a:rPr sz="750" spc="4" dirty="0">
                <a:solidFill>
                  <a:srgbClr val="005288"/>
                </a:solidFill>
                <a:latin typeface="Arial Narrow"/>
                <a:cs typeface="Arial Narrow"/>
              </a:rPr>
              <a:t> </a:t>
            </a:r>
            <a:r>
              <a:rPr sz="750" spc="-9" dirty="0">
                <a:solidFill>
                  <a:srgbClr val="005288"/>
                </a:solidFill>
                <a:latin typeface="Arial Narrow"/>
                <a:cs typeface="Arial Narrow"/>
              </a:rPr>
              <a:t>Valley</a:t>
            </a:r>
            <a:r>
              <a:rPr sz="750" spc="441" dirty="0">
                <a:solidFill>
                  <a:srgbClr val="005288"/>
                </a:solidFill>
                <a:latin typeface="Arial Narrow"/>
                <a:cs typeface="Arial Narrow"/>
              </a:rPr>
              <a:t> </a:t>
            </a:r>
            <a:r>
              <a:rPr sz="750" spc="-9" dirty="0">
                <a:solidFill>
                  <a:srgbClr val="005288"/>
                </a:solidFill>
                <a:latin typeface="Arial Narrow"/>
                <a:cs typeface="Arial Narrow"/>
                <a:hlinkClick r:id="rId35"/>
              </a:rPr>
              <a:t>moverturf@namic.org</a:t>
            </a:r>
            <a:endParaRPr sz="750">
              <a:latin typeface="Arial Narrow"/>
              <a:cs typeface="Arial Narrow"/>
            </a:endParaRPr>
          </a:p>
        </p:txBody>
      </p:sp>
      <p:grpSp>
        <p:nvGrpSpPr>
          <p:cNvPr id="104" name="object 104"/>
          <p:cNvGrpSpPr/>
          <p:nvPr/>
        </p:nvGrpSpPr>
        <p:grpSpPr>
          <a:xfrm>
            <a:off x="1968246" y="3674504"/>
            <a:ext cx="551890" cy="551890"/>
            <a:chOff x="351077" y="4164436"/>
            <a:chExt cx="625475" cy="625475"/>
          </a:xfrm>
        </p:grpSpPr>
        <p:pic>
          <p:nvPicPr>
            <p:cNvPr id="105" name="object 105"/>
            <p:cNvPicPr/>
            <p:nvPr/>
          </p:nvPicPr>
          <p:blipFill>
            <a:blip r:embed="rId36" cstate="email">
              <a:extLst>
                <a:ext uri="{28A0092B-C50C-407E-A947-70E740481C1C}">
                  <a14:useLocalDpi xmlns:a14="http://schemas.microsoft.com/office/drawing/2010/main"/>
                </a:ext>
              </a:extLst>
            </a:blip>
            <a:stretch>
              <a:fillRect/>
            </a:stretch>
          </p:blipFill>
          <p:spPr>
            <a:xfrm>
              <a:off x="368134" y="4181487"/>
              <a:ext cx="591273" cy="591286"/>
            </a:xfrm>
            <a:prstGeom prst="rect">
              <a:avLst/>
            </a:prstGeom>
          </p:spPr>
        </p:pic>
        <p:sp>
          <p:nvSpPr>
            <p:cNvPr id="106" name="object 106"/>
            <p:cNvSpPr/>
            <p:nvPr/>
          </p:nvSpPr>
          <p:spPr>
            <a:xfrm>
              <a:off x="368133" y="4181492"/>
              <a:ext cx="591820" cy="591820"/>
            </a:xfrm>
            <a:custGeom>
              <a:avLst/>
              <a:gdLst/>
              <a:ahLst/>
              <a:cxnLst/>
              <a:rect l="l" t="t" r="r" b="b"/>
              <a:pathLst>
                <a:path w="591819" h="591820">
                  <a:moveTo>
                    <a:pt x="0" y="295643"/>
                  </a:moveTo>
                  <a:lnTo>
                    <a:pt x="3869" y="343599"/>
                  </a:lnTo>
                  <a:lnTo>
                    <a:pt x="15071" y="389091"/>
                  </a:lnTo>
                  <a:lnTo>
                    <a:pt x="32998" y="431510"/>
                  </a:lnTo>
                  <a:lnTo>
                    <a:pt x="57040" y="470248"/>
                  </a:lnTo>
                  <a:lnTo>
                    <a:pt x="86590" y="504696"/>
                  </a:lnTo>
                  <a:lnTo>
                    <a:pt x="121038" y="534245"/>
                  </a:lnTo>
                  <a:lnTo>
                    <a:pt x="159776" y="558288"/>
                  </a:lnTo>
                  <a:lnTo>
                    <a:pt x="202195" y="576214"/>
                  </a:lnTo>
                  <a:lnTo>
                    <a:pt x="247687" y="587417"/>
                  </a:lnTo>
                  <a:lnTo>
                    <a:pt x="295643" y="591286"/>
                  </a:lnTo>
                  <a:lnTo>
                    <a:pt x="343596" y="587417"/>
                  </a:lnTo>
                  <a:lnTo>
                    <a:pt x="389086" y="576214"/>
                  </a:lnTo>
                  <a:lnTo>
                    <a:pt x="431504" y="558288"/>
                  </a:lnTo>
                  <a:lnTo>
                    <a:pt x="470242" y="534245"/>
                  </a:lnTo>
                  <a:lnTo>
                    <a:pt x="504691" y="504696"/>
                  </a:lnTo>
                  <a:lnTo>
                    <a:pt x="534242" y="470248"/>
                  </a:lnTo>
                  <a:lnTo>
                    <a:pt x="558285" y="431510"/>
                  </a:lnTo>
                  <a:lnTo>
                    <a:pt x="576213" y="389091"/>
                  </a:lnTo>
                  <a:lnTo>
                    <a:pt x="587416" y="343599"/>
                  </a:lnTo>
                  <a:lnTo>
                    <a:pt x="591286" y="295643"/>
                  </a:lnTo>
                  <a:lnTo>
                    <a:pt x="587416" y="247687"/>
                  </a:lnTo>
                  <a:lnTo>
                    <a:pt x="576213" y="202195"/>
                  </a:lnTo>
                  <a:lnTo>
                    <a:pt x="558285" y="159776"/>
                  </a:lnTo>
                  <a:lnTo>
                    <a:pt x="534242" y="121038"/>
                  </a:lnTo>
                  <a:lnTo>
                    <a:pt x="504691" y="86590"/>
                  </a:lnTo>
                  <a:lnTo>
                    <a:pt x="470242" y="57040"/>
                  </a:lnTo>
                  <a:lnTo>
                    <a:pt x="431504" y="32998"/>
                  </a:lnTo>
                  <a:lnTo>
                    <a:pt x="389086" y="15071"/>
                  </a:lnTo>
                  <a:lnTo>
                    <a:pt x="343596" y="3869"/>
                  </a:lnTo>
                  <a:lnTo>
                    <a:pt x="295643" y="0"/>
                  </a:lnTo>
                  <a:lnTo>
                    <a:pt x="247687" y="3869"/>
                  </a:lnTo>
                  <a:lnTo>
                    <a:pt x="202195" y="15071"/>
                  </a:lnTo>
                  <a:lnTo>
                    <a:pt x="159776" y="32998"/>
                  </a:lnTo>
                  <a:lnTo>
                    <a:pt x="121038" y="57040"/>
                  </a:lnTo>
                  <a:lnTo>
                    <a:pt x="86590" y="86590"/>
                  </a:lnTo>
                  <a:lnTo>
                    <a:pt x="57040" y="121038"/>
                  </a:lnTo>
                  <a:lnTo>
                    <a:pt x="32998" y="159776"/>
                  </a:lnTo>
                  <a:lnTo>
                    <a:pt x="15071" y="202195"/>
                  </a:lnTo>
                  <a:lnTo>
                    <a:pt x="3869" y="247687"/>
                  </a:lnTo>
                  <a:lnTo>
                    <a:pt x="0" y="295643"/>
                  </a:lnTo>
                  <a:close/>
                </a:path>
              </a:pathLst>
            </a:custGeom>
            <a:ln w="34112">
              <a:solidFill>
                <a:srgbClr val="005288"/>
              </a:solidFill>
            </a:ln>
          </p:spPr>
          <p:txBody>
            <a:bodyPr wrap="square" lIns="0" tIns="0" rIns="0" bIns="0" rtlCol="0"/>
            <a:lstStyle/>
            <a:p>
              <a:endParaRPr sz="1588"/>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86D857-9A45-2B4B-8A6C-55D9BC5BB592}"/>
              </a:ext>
            </a:extLst>
          </p:cNvPr>
          <p:cNvSpPr>
            <a:spLocks noGrp="1"/>
          </p:cNvSpPr>
          <p:nvPr>
            <p:ph type="body" idx="15"/>
          </p:nvPr>
        </p:nvSpPr>
        <p:spPr>
          <a:xfrm>
            <a:off x="515567" y="1326488"/>
            <a:ext cx="5988928" cy="4634948"/>
          </a:xfrm>
        </p:spPr>
        <p:txBody>
          <a:bodyPr>
            <a:normAutofit fontScale="92500"/>
          </a:bodyPr>
          <a:lstStyle/>
          <a:p>
            <a:pPr marR="0" lvl="0" algn="l" defTabSz="914400" rtl="0" eaLnBrk="0" fontAlgn="base" latinLnBrk="0" hangingPunct="0">
              <a:lnSpc>
                <a:spcPct val="100000"/>
              </a:lnSpc>
              <a:spcBef>
                <a:spcPct val="0"/>
              </a:spcBef>
              <a:spcAft>
                <a:spcPct val="0"/>
              </a:spcAft>
              <a:buClrTx/>
              <a:buSzTx/>
              <a:tabLst/>
            </a:pPr>
            <a:r>
              <a:rPr lang="en-US" altLang="en-US" sz="2800" dirty="0">
                <a:latin typeface="+mn-lt"/>
                <a:ea typeface="Times New Roman" panose="02020603050405020304" pitchFamily="18" charset="0"/>
              </a:rPr>
              <a:t>The property/casualty i</a:t>
            </a:r>
            <a:r>
              <a:rPr kumimoji="0" lang="en-US" altLang="en-US" sz="2800" b="0" i="0" u="none" strike="noStrike" cap="none" normalizeH="0" baseline="0" dirty="0">
                <a:ln>
                  <a:noFill/>
                </a:ln>
                <a:effectLst/>
                <a:latin typeface="+mn-lt"/>
                <a:ea typeface="Times New Roman" panose="02020603050405020304" pitchFamily="18" charset="0"/>
              </a:rPr>
              <a:t>nsurance industry continues to navigate an unprecedented period of disruption with a confluence of factors:</a:t>
            </a:r>
          </a:p>
          <a:p>
            <a:pPr marR="0" lvl="0" algn="l"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dirty="0">
              <a:ln>
                <a:noFill/>
              </a:ln>
              <a:effectLst/>
              <a:latin typeface="+mn-lt"/>
              <a:ea typeface="Times New Roman" panose="02020603050405020304" pitchFamily="18" charset="0"/>
            </a:endParaRPr>
          </a:p>
          <a:p>
            <a:pPr marL="971539" lvl="1" indent="-514350" eaLnBrk="0" fontAlgn="base" hangingPunct="0">
              <a:lnSpc>
                <a:spcPct val="100000"/>
              </a:lnSpc>
              <a:spcBef>
                <a:spcPct val="0"/>
              </a:spcBef>
              <a:spcAft>
                <a:spcPct val="0"/>
              </a:spcAft>
              <a:buFont typeface="Arial" panose="020B0604020202020204" pitchFamily="34" charset="0"/>
              <a:buChar char="•"/>
            </a:pPr>
            <a:r>
              <a:rPr kumimoji="0" lang="en-US" altLang="en-US" sz="2800" b="0" i="0" u="none" strike="noStrike" cap="none" normalizeH="0" baseline="0" dirty="0">
                <a:ln>
                  <a:noFill/>
                </a:ln>
                <a:solidFill>
                  <a:schemeClr val="bg2">
                    <a:lumMod val="50000"/>
                  </a:schemeClr>
                </a:solidFill>
                <a:effectLst/>
                <a:ea typeface="Times New Roman" panose="02020603050405020304" pitchFamily="18" charset="0"/>
              </a:rPr>
              <a:t>Increasing frequency and severity of extreme weather and natural disasters</a:t>
            </a:r>
          </a:p>
          <a:p>
            <a:pPr marL="971539" lvl="1" indent="-514350" eaLnBrk="0" fontAlgn="base" hangingPunct="0">
              <a:lnSpc>
                <a:spcPct val="100000"/>
              </a:lnSpc>
              <a:spcBef>
                <a:spcPct val="0"/>
              </a:spcBef>
              <a:spcAft>
                <a:spcPct val="0"/>
              </a:spcAft>
              <a:buFont typeface="Arial" panose="020B0604020202020204" pitchFamily="34" charset="0"/>
              <a:buChar char="•"/>
            </a:pPr>
            <a:r>
              <a:rPr lang="en-US" altLang="en-US" sz="2800" dirty="0">
                <a:solidFill>
                  <a:srgbClr val="666666"/>
                </a:solidFill>
                <a:ea typeface="Times New Roman" panose="02020603050405020304" pitchFamily="18" charset="0"/>
              </a:rPr>
              <a:t>Economic and inflationary pressure</a:t>
            </a:r>
          </a:p>
          <a:p>
            <a:pPr marL="971539" lvl="1" indent="-514350" eaLnBrk="0" fontAlgn="base" hangingPunct="0">
              <a:lnSpc>
                <a:spcPct val="100000"/>
              </a:lnSpc>
              <a:spcBef>
                <a:spcPct val="0"/>
              </a:spcBef>
              <a:spcAft>
                <a:spcPct val="0"/>
              </a:spcAft>
              <a:buFont typeface="Arial" panose="020B0604020202020204" pitchFamily="34" charset="0"/>
              <a:buChar char="•"/>
            </a:pPr>
            <a:r>
              <a:rPr kumimoji="0" lang="en-US" altLang="en-US" sz="2800" b="0" i="0" u="none" strike="noStrike" cap="none" normalizeH="0" baseline="0" dirty="0">
                <a:ln>
                  <a:noFill/>
                </a:ln>
                <a:solidFill>
                  <a:srgbClr val="666666"/>
                </a:solidFill>
                <a:effectLst/>
                <a:ea typeface="Times New Roman" panose="02020603050405020304" pitchFamily="18" charset="0"/>
              </a:rPr>
              <a:t>Exploitation of the egal system</a:t>
            </a:r>
          </a:p>
          <a:p>
            <a:pPr marL="971539" lvl="1" indent="-514350" eaLnBrk="0" fontAlgn="base" hangingPunct="0">
              <a:lnSpc>
                <a:spcPct val="100000"/>
              </a:lnSpc>
              <a:spcBef>
                <a:spcPct val="0"/>
              </a:spcBef>
              <a:spcAft>
                <a:spcPct val="0"/>
              </a:spcAft>
              <a:buFont typeface="Arial" panose="020B0604020202020204" pitchFamily="34" charset="0"/>
              <a:buChar char="•"/>
            </a:pPr>
            <a:r>
              <a:rPr lang="en-US" altLang="en-US" sz="2800" dirty="0">
                <a:solidFill>
                  <a:srgbClr val="666666"/>
                </a:solidFill>
                <a:ea typeface="Times New Roman" panose="02020603050405020304" pitchFamily="18" charset="0"/>
              </a:rPr>
              <a:t>Reinsurance capacity</a:t>
            </a:r>
            <a:endParaRPr kumimoji="0" lang="en-US" altLang="en-US" sz="2800" b="0" i="0" u="none" strike="noStrike" cap="none" normalizeH="0" baseline="0" dirty="0">
              <a:ln>
                <a:noFill/>
              </a:ln>
              <a:solidFill>
                <a:srgbClr val="666666"/>
              </a:solidFill>
              <a:effectLst/>
              <a:ea typeface="Times New Roman" panose="02020603050405020304" pitchFamily="18" charset="0"/>
            </a:endParaRPr>
          </a:p>
          <a:p>
            <a:endParaRPr lang="en-US" dirty="0">
              <a:latin typeface="+mn-lt"/>
            </a:endParaRPr>
          </a:p>
        </p:txBody>
      </p:sp>
      <p:sp>
        <p:nvSpPr>
          <p:cNvPr id="4" name="Text Placeholder 3">
            <a:extLst>
              <a:ext uri="{FF2B5EF4-FFF2-40B4-BE49-F238E27FC236}">
                <a16:creationId xmlns:a16="http://schemas.microsoft.com/office/drawing/2014/main" id="{88D59DF6-6A7E-C44B-AFB4-A0D410CB4AE5}"/>
              </a:ext>
            </a:extLst>
          </p:cNvPr>
          <p:cNvSpPr>
            <a:spLocks noGrp="1"/>
          </p:cNvSpPr>
          <p:nvPr>
            <p:ph type="body" idx="14"/>
          </p:nvPr>
        </p:nvSpPr>
        <p:spPr/>
        <p:txBody>
          <a:bodyPr>
            <a:normAutofit/>
          </a:bodyPr>
          <a:lstStyle/>
          <a:p>
            <a:r>
              <a:rPr lang="en-US" dirty="0"/>
              <a:t>New ERA of risk</a:t>
            </a:r>
          </a:p>
        </p:txBody>
      </p:sp>
      <p:sp>
        <p:nvSpPr>
          <p:cNvPr id="5" name="Footer Placeholder 4">
            <a:extLst>
              <a:ext uri="{FF2B5EF4-FFF2-40B4-BE49-F238E27FC236}">
                <a16:creationId xmlns:a16="http://schemas.microsoft.com/office/drawing/2014/main" id="{8C3DD611-8D82-9744-A633-3E5D593D8EF9}"/>
              </a:ext>
            </a:extLst>
          </p:cNvPr>
          <p:cNvSpPr>
            <a:spLocks noGrp="1"/>
          </p:cNvSpPr>
          <p:nvPr>
            <p:ph type="ftr" sz="quarter" idx="18"/>
          </p:nvPr>
        </p:nvSpPr>
        <p:spPr/>
        <p:txBody>
          <a:bodyPr/>
          <a:lstStyle/>
          <a:p>
            <a:r>
              <a:rPr lang="en-US" b="1"/>
              <a:t>NATIONAL ASSOCIATION OF MUTUAL INSURANCE COMPANIES</a:t>
            </a:r>
            <a:endParaRPr lang="en-US" b="1" dirty="0"/>
          </a:p>
        </p:txBody>
      </p:sp>
      <p:grpSp>
        <p:nvGrpSpPr>
          <p:cNvPr id="13" name="Group 12">
            <a:extLst>
              <a:ext uri="{FF2B5EF4-FFF2-40B4-BE49-F238E27FC236}">
                <a16:creationId xmlns:a16="http://schemas.microsoft.com/office/drawing/2014/main" id="{7C4B4593-A12F-97AF-1F8D-7C1A21E92C2C}"/>
              </a:ext>
            </a:extLst>
          </p:cNvPr>
          <p:cNvGrpSpPr/>
          <p:nvPr/>
        </p:nvGrpSpPr>
        <p:grpSpPr>
          <a:xfrm>
            <a:off x="6344883" y="1125119"/>
            <a:ext cx="5439496" cy="5156809"/>
            <a:chOff x="6344883" y="1125119"/>
            <a:chExt cx="5439496" cy="5156809"/>
          </a:xfrm>
        </p:grpSpPr>
        <p:pic>
          <p:nvPicPr>
            <p:cNvPr id="10" name="Picture 9">
              <a:extLst>
                <a:ext uri="{FF2B5EF4-FFF2-40B4-BE49-F238E27FC236}">
                  <a16:creationId xmlns:a16="http://schemas.microsoft.com/office/drawing/2014/main" id="{065C8CB6-8F5B-3887-D6EE-1243201F51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4883" y="1125119"/>
              <a:ext cx="3293041" cy="1866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close-up of a tablet with a graph&#10;&#10;Description automatically generated">
              <a:extLst>
                <a:ext uri="{FF2B5EF4-FFF2-40B4-BE49-F238E27FC236}">
                  <a16:creationId xmlns:a16="http://schemas.microsoft.com/office/drawing/2014/main" id="{77575747-9CF5-801C-E2C1-CB98834CCC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4391" y="2827164"/>
              <a:ext cx="2776575" cy="1851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gavel on a table&#10;&#10;Description automatically generated">
              <a:extLst>
                <a:ext uri="{FF2B5EF4-FFF2-40B4-BE49-F238E27FC236}">
                  <a16:creationId xmlns:a16="http://schemas.microsoft.com/office/drawing/2014/main" id="{702E0AE3-6C6D-9FF8-67A7-00B78AFAC6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88416" y="4551286"/>
              <a:ext cx="2595963" cy="1730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76200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3CDB28-9469-CE2F-3300-39F7D8168CA9}"/>
              </a:ext>
            </a:extLst>
          </p:cNvPr>
          <p:cNvSpPr>
            <a:spLocks noGrp="1"/>
          </p:cNvSpPr>
          <p:nvPr>
            <p:ph type="ftr" sz="quarter" idx="18"/>
          </p:nvPr>
        </p:nvSpPr>
        <p:spPr/>
        <p:txBody>
          <a:bodyPr/>
          <a:lstStyle/>
          <a:p>
            <a:r>
              <a:rPr lang="en-US" b="1" dirty="0"/>
              <a:t>National Association of Mutual Insurance Companies</a:t>
            </a:r>
          </a:p>
        </p:txBody>
      </p:sp>
      <p:sp>
        <p:nvSpPr>
          <p:cNvPr id="5" name="Text Placeholder 4">
            <a:extLst>
              <a:ext uri="{FF2B5EF4-FFF2-40B4-BE49-F238E27FC236}">
                <a16:creationId xmlns:a16="http://schemas.microsoft.com/office/drawing/2014/main" id="{DD3D5402-8FCE-B86B-0A19-F310230AD79E}"/>
              </a:ext>
            </a:extLst>
          </p:cNvPr>
          <p:cNvSpPr>
            <a:spLocks noGrp="1"/>
          </p:cNvSpPr>
          <p:nvPr>
            <p:ph type="body" idx="14"/>
          </p:nvPr>
        </p:nvSpPr>
        <p:spPr/>
        <p:txBody>
          <a:bodyPr/>
          <a:lstStyle/>
          <a:p>
            <a:r>
              <a:rPr lang="en-US" dirty="0">
                <a:latin typeface="NewsGot"/>
              </a:rPr>
              <a:t>Seeking solutions IN A “NEW ERA OF RISK”</a:t>
            </a:r>
          </a:p>
        </p:txBody>
      </p:sp>
      <p:pic>
        <p:nvPicPr>
          <p:cNvPr id="3" name="Picture 2" descr="A close-up of a machine&#10;&#10;Description automatically generated">
            <a:extLst>
              <a:ext uri="{FF2B5EF4-FFF2-40B4-BE49-F238E27FC236}">
                <a16:creationId xmlns:a16="http://schemas.microsoft.com/office/drawing/2014/main" id="{BE67C7F4-9F2B-72A7-D2AA-2761E776FE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1649335"/>
            <a:ext cx="2669498" cy="1779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A calculator and pen on a paper&#10;&#10;Description automatically generated">
            <a:extLst>
              <a:ext uri="{FF2B5EF4-FFF2-40B4-BE49-F238E27FC236}">
                <a16:creationId xmlns:a16="http://schemas.microsoft.com/office/drawing/2014/main" id="{FF963B97-05DB-C93E-F6E0-4E714FE1B6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69881" y="3143250"/>
            <a:ext cx="2885938" cy="1700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statue of a lady holding scales&#10;&#10;Description automatically generated">
            <a:extLst>
              <a:ext uri="{FF2B5EF4-FFF2-40B4-BE49-F238E27FC236}">
                <a16:creationId xmlns:a16="http://schemas.microsoft.com/office/drawing/2014/main" id="{CDCBD361-91FC-E6CF-C44D-D587F7AD13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34348" y="4283615"/>
            <a:ext cx="2866678" cy="1913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 Placeholder 1">
            <a:extLst>
              <a:ext uri="{FF2B5EF4-FFF2-40B4-BE49-F238E27FC236}">
                <a16:creationId xmlns:a16="http://schemas.microsoft.com/office/drawing/2014/main" id="{0E3C2259-F2CF-522F-BD5A-8B482CF0F3D5}"/>
              </a:ext>
            </a:extLst>
          </p:cNvPr>
          <p:cNvSpPr txBox="1">
            <a:spLocks/>
          </p:cNvSpPr>
          <p:nvPr/>
        </p:nvSpPr>
        <p:spPr>
          <a:xfrm>
            <a:off x="453292" y="1409699"/>
            <a:ext cx="6971382" cy="510236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a:solidFill>
                  <a:srgbClr val="666666"/>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1">
              <a:spcBef>
                <a:spcPts val="0"/>
              </a:spcBef>
              <a:spcAft>
                <a:spcPts val="600"/>
              </a:spcAft>
            </a:pPr>
            <a:r>
              <a:rPr lang="en-US" sz="2800" b="1" dirty="0">
                <a:solidFill>
                  <a:srgbClr val="227586"/>
                </a:solidFill>
                <a:latin typeface="NewsGotMed"/>
              </a:rPr>
              <a:t>Bend the curve</a:t>
            </a:r>
            <a:r>
              <a:rPr lang="en-US" sz="2800" dirty="0">
                <a:solidFill>
                  <a:srgbClr val="666666"/>
                </a:solidFill>
                <a:latin typeface="NewsGotMed"/>
              </a:rPr>
              <a:t> via package of </a:t>
            </a:r>
            <a:r>
              <a:rPr lang="en-US" sz="2800" u="sng" dirty="0">
                <a:solidFill>
                  <a:srgbClr val="666666"/>
                </a:solidFill>
                <a:latin typeface="NewsGotMed"/>
              </a:rPr>
              <a:t>mitigation and resiliency steps </a:t>
            </a:r>
            <a:r>
              <a:rPr lang="en-US" sz="2800" dirty="0">
                <a:solidFill>
                  <a:srgbClr val="666666"/>
                </a:solidFill>
                <a:latin typeface="NewsGotMed"/>
              </a:rPr>
              <a:t>– </a:t>
            </a:r>
            <a:r>
              <a:rPr lang="en-US" sz="2800" b="1" dirty="0">
                <a:solidFill>
                  <a:srgbClr val="666666"/>
                </a:solidFill>
                <a:latin typeface="NewsGotMed"/>
              </a:rPr>
              <a:t>grants, savings accounts</a:t>
            </a:r>
            <a:r>
              <a:rPr lang="en-US" sz="2800" dirty="0">
                <a:solidFill>
                  <a:srgbClr val="666666"/>
                </a:solidFill>
                <a:latin typeface="NewsGotMed"/>
              </a:rPr>
              <a:t>, </a:t>
            </a:r>
            <a:r>
              <a:rPr lang="en-US" sz="2800" b="1" dirty="0">
                <a:solidFill>
                  <a:srgbClr val="666666"/>
                </a:solidFill>
                <a:latin typeface="NewsGotMed"/>
              </a:rPr>
              <a:t>building codes </a:t>
            </a:r>
            <a:r>
              <a:rPr lang="en-US" sz="2800" dirty="0">
                <a:solidFill>
                  <a:srgbClr val="666666"/>
                </a:solidFill>
                <a:latin typeface="NewsGotMed"/>
              </a:rPr>
              <a:t>to </a:t>
            </a:r>
            <a:r>
              <a:rPr lang="en-US" sz="2800" b="1" dirty="0">
                <a:solidFill>
                  <a:srgbClr val="666666"/>
                </a:solidFill>
                <a:latin typeface="NewsGotMed"/>
              </a:rPr>
              <a:t>land use</a:t>
            </a:r>
            <a:r>
              <a:rPr lang="en-US" sz="2800" dirty="0">
                <a:solidFill>
                  <a:srgbClr val="666666"/>
                </a:solidFill>
                <a:latin typeface="NewsGotMed"/>
              </a:rPr>
              <a:t>…</a:t>
            </a:r>
          </a:p>
          <a:p>
            <a:pPr lvl="1">
              <a:spcBef>
                <a:spcPts val="0"/>
              </a:spcBef>
              <a:spcAft>
                <a:spcPts val="600"/>
              </a:spcAft>
            </a:pPr>
            <a:endParaRPr lang="en-US" sz="2800" dirty="0">
              <a:solidFill>
                <a:srgbClr val="666666"/>
              </a:solidFill>
              <a:latin typeface="NewsGotMed"/>
            </a:endParaRPr>
          </a:p>
          <a:p>
            <a:pPr lvl="1">
              <a:spcBef>
                <a:spcPts val="0"/>
              </a:spcBef>
              <a:spcAft>
                <a:spcPts val="600"/>
              </a:spcAft>
            </a:pPr>
            <a:r>
              <a:rPr lang="en-US" sz="2800" dirty="0">
                <a:solidFill>
                  <a:srgbClr val="666666"/>
                </a:solidFill>
                <a:latin typeface="NewsGotMed"/>
              </a:rPr>
              <a:t>Retain discipline with </a:t>
            </a:r>
            <a:r>
              <a:rPr lang="en-US" sz="2800" b="1" dirty="0">
                <a:solidFill>
                  <a:srgbClr val="227586"/>
                </a:solidFill>
                <a:latin typeface="NewsGotMed"/>
              </a:rPr>
              <a:t>fundamentals</a:t>
            </a:r>
            <a:r>
              <a:rPr lang="en-US" sz="2800" dirty="0">
                <a:solidFill>
                  <a:srgbClr val="666666"/>
                </a:solidFill>
                <a:latin typeface="NewsGotMed"/>
              </a:rPr>
              <a:t> like </a:t>
            </a:r>
            <a:r>
              <a:rPr lang="en-US" sz="2800" b="1" dirty="0">
                <a:solidFill>
                  <a:srgbClr val="666666"/>
                </a:solidFill>
                <a:latin typeface="NewsGotMed"/>
              </a:rPr>
              <a:t>risk-based pricing, consumer choice</a:t>
            </a:r>
            <a:r>
              <a:rPr lang="en-US" sz="2800" dirty="0">
                <a:solidFill>
                  <a:srgbClr val="666666"/>
                </a:solidFill>
                <a:latin typeface="NewsGotMed"/>
              </a:rPr>
              <a:t>, and market-based </a:t>
            </a:r>
            <a:r>
              <a:rPr lang="en-US" sz="2800" b="1" dirty="0">
                <a:solidFill>
                  <a:srgbClr val="666666"/>
                </a:solidFill>
                <a:latin typeface="NewsGotMed"/>
              </a:rPr>
              <a:t>competition</a:t>
            </a:r>
          </a:p>
          <a:p>
            <a:pPr marL="455602" lvl="1">
              <a:spcBef>
                <a:spcPts val="0"/>
              </a:spcBef>
              <a:spcAft>
                <a:spcPts val="600"/>
              </a:spcAft>
            </a:pPr>
            <a:endParaRPr lang="en-US" sz="2800" dirty="0">
              <a:solidFill>
                <a:srgbClr val="666666"/>
              </a:solidFill>
              <a:latin typeface="NewsGotMed"/>
            </a:endParaRPr>
          </a:p>
          <a:p>
            <a:pPr marL="455602" lvl="1">
              <a:spcBef>
                <a:spcPts val="0"/>
              </a:spcBef>
              <a:spcAft>
                <a:spcPts val="600"/>
              </a:spcAft>
            </a:pPr>
            <a:r>
              <a:rPr lang="en-US" sz="2800" dirty="0">
                <a:solidFill>
                  <a:srgbClr val="666666"/>
                </a:solidFill>
                <a:latin typeface="NewsGotMed"/>
              </a:rPr>
              <a:t>Put </a:t>
            </a:r>
            <a:r>
              <a:rPr lang="en-US" sz="2800" b="1" dirty="0">
                <a:solidFill>
                  <a:srgbClr val="227586"/>
                </a:solidFill>
                <a:latin typeface="NewsGotMed"/>
              </a:rPr>
              <a:t>guardrails</a:t>
            </a:r>
            <a:r>
              <a:rPr lang="en-US" sz="2800" dirty="0">
                <a:solidFill>
                  <a:srgbClr val="666666"/>
                </a:solidFill>
                <a:latin typeface="NewsGotMed"/>
              </a:rPr>
              <a:t> around </a:t>
            </a:r>
            <a:r>
              <a:rPr lang="en-US" sz="2800" b="1" dirty="0">
                <a:solidFill>
                  <a:srgbClr val="666666"/>
                </a:solidFill>
                <a:latin typeface="NewsGotMed"/>
              </a:rPr>
              <a:t>litigation</a:t>
            </a:r>
            <a:r>
              <a:rPr lang="en-US" sz="2800" dirty="0">
                <a:solidFill>
                  <a:srgbClr val="666666"/>
                </a:solidFill>
                <a:latin typeface="NewsGotMed"/>
              </a:rPr>
              <a:t> and take steps to combat legal system abuse</a:t>
            </a:r>
          </a:p>
        </p:txBody>
      </p:sp>
    </p:spTree>
    <p:extLst>
      <p:ext uri="{BB962C8B-B14F-4D97-AF65-F5344CB8AC3E}">
        <p14:creationId xmlns:p14="http://schemas.microsoft.com/office/powerpoint/2010/main" val="1283428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1F6CD-7611-407F-7CF7-74B1FA990767}"/>
              </a:ext>
            </a:extLst>
          </p:cNvPr>
          <p:cNvSpPr>
            <a:spLocks noGrp="1"/>
          </p:cNvSpPr>
          <p:nvPr>
            <p:ph type="body" idx="14"/>
          </p:nvPr>
        </p:nvSpPr>
        <p:spPr>
          <a:xfrm>
            <a:off x="453291" y="922905"/>
            <a:ext cx="5975789" cy="1044656"/>
          </a:xfrm>
        </p:spPr>
        <p:txBody>
          <a:bodyPr/>
          <a:lstStyle/>
          <a:p>
            <a:pPr algn="l"/>
            <a:r>
              <a:rPr lang="en-US" dirty="0">
                <a:latin typeface="+mn-lt"/>
              </a:rPr>
              <a:t>worrisome themes, bad ideas aplenty</a:t>
            </a:r>
          </a:p>
        </p:txBody>
      </p:sp>
      <p:sp>
        <p:nvSpPr>
          <p:cNvPr id="3" name="Text Placeholder 2">
            <a:extLst>
              <a:ext uri="{FF2B5EF4-FFF2-40B4-BE49-F238E27FC236}">
                <a16:creationId xmlns:a16="http://schemas.microsoft.com/office/drawing/2014/main" id="{04A932BA-EF5E-0955-C9D1-5AB591CFBF2D}"/>
              </a:ext>
            </a:extLst>
          </p:cNvPr>
          <p:cNvSpPr>
            <a:spLocks noGrp="1"/>
          </p:cNvSpPr>
          <p:nvPr>
            <p:ph type="body" idx="15"/>
          </p:nvPr>
        </p:nvSpPr>
        <p:spPr>
          <a:xfrm>
            <a:off x="282179" y="2177591"/>
            <a:ext cx="6473039" cy="4224797"/>
          </a:xfrm>
        </p:spPr>
        <p:txBody>
          <a:bodyPr>
            <a:normAutofit/>
          </a:bodyPr>
          <a:lstStyle/>
          <a:p>
            <a:pPr marL="342900" indent="-342900">
              <a:buFont typeface="Wingdings" panose="05000000000000000000" pitchFamily="2" charset="2"/>
              <a:buChar char="§"/>
            </a:pPr>
            <a:r>
              <a:rPr lang="en-US" dirty="0">
                <a:latin typeface="+mn-lt"/>
              </a:rPr>
              <a:t>Increased scrutiny, oversight and regulation for the business of insurance </a:t>
            </a:r>
          </a:p>
          <a:p>
            <a:pPr marL="342900" indent="-342900">
              <a:buFont typeface="Wingdings" panose="05000000000000000000" pitchFamily="2" charset="2"/>
              <a:buChar char="§"/>
            </a:pPr>
            <a:r>
              <a:rPr lang="en-US" dirty="0">
                <a:latin typeface="+mn-lt"/>
              </a:rPr>
              <a:t>Requests for policy recommendations to address “climate crisis” through solutions on Capitol Hill and Statehouses</a:t>
            </a:r>
          </a:p>
          <a:p>
            <a:pPr marL="342900" indent="-342900">
              <a:buFont typeface="Wingdings" panose="05000000000000000000" pitchFamily="2" charset="2"/>
              <a:buChar char="§"/>
            </a:pPr>
            <a:r>
              <a:rPr lang="en-US" dirty="0">
                <a:latin typeface="+mn-lt"/>
              </a:rPr>
              <a:t>Industry in the crosshairs</a:t>
            </a:r>
          </a:p>
          <a:p>
            <a:pPr marL="342900" indent="-342900">
              <a:buFont typeface="Wingdings" panose="05000000000000000000" pitchFamily="2" charset="2"/>
              <a:buChar char="§"/>
            </a:pPr>
            <a:r>
              <a:rPr lang="en-US" dirty="0">
                <a:latin typeface="+mn-lt"/>
              </a:rPr>
              <a:t>Ignoring state efforts and existing statutes </a:t>
            </a:r>
          </a:p>
          <a:p>
            <a:pPr marL="342900" indent="-342900">
              <a:buFont typeface="Wingdings" panose="05000000000000000000" pitchFamily="2" charset="2"/>
              <a:buChar char="§"/>
            </a:pPr>
            <a:r>
              <a:rPr lang="en-US" dirty="0">
                <a:latin typeface="+mn-lt"/>
              </a:rPr>
              <a:t>Ultimately consumers are hurt the most</a:t>
            </a:r>
          </a:p>
          <a:p>
            <a:pPr marL="342900" indent="-342900">
              <a:buFont typeface="Wingdings" panose="05000000000000000000" pitchFamily="2" charset="2"/>
              <a:buChar char="§"/>
            </a:pPr>
            <a:r>
              <a:rPr lang="en-US" dirty="0">
                <a:latin typeface="+mn-lt"/>
              </a:rPr>
              <a:t>Proposed overreach and political grandstanding</a:t>
            </a:r>
          </a:p>
        </p:txBody>
      </p:sp>
      <p:sp>
        <p:nvSpPr>
          <p:cNvPr id="4" name="Footer Placeholder 3">
            <a:extLst>
              <a:ext uri="{FF2B5EF4-FFF2-40B4-BE49-F238E27FC236}">
                <a16:creationId xmlns:a16="http://schemas.microsoft.com/office/drawing/2014/main" id="{1ED2BE69-16E4-7C55-8398-77B5E9FDDB31}"/>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dirty="0">
                <a:ln>
                  <a:noFill/>
                </a:ln>
                <a:solidFill>
                  <a:prstClr val="black">
                    <a:tint val="75000"/>
                  </a:prstClr>
                </a:solidFill>
                <a:effectLst/>
                <a:uLnTx/>
                <a:uFillTx/>
                <a:latin typeface="NewsGotMed" charset="0"/>
              </a:rPr>
              <a:t>NATIONAL ASSOCIATION OF MUTUAL INSURANCE COMPANIES</a:t>
            </a:r>
          </a:p>
        </p:txBody>
      </p:sp>
      <p:pic>
        <p:nvPicPr>
          <p:cNvPr id="5" name="Picture 4">
            <a:extLst>
              <a:ext uri="{FF2B5EF4-FFF2-40B4-BE49-F238E27FC236}">
                <a16:creationId xmlns:a16="http://schemas.microsoft.com/office/drawing/2014/main" id="{59E01B1E-954D-2244-065D-7FAF3E2DE9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9080" y="0"/>
            <a:ext cx="5762920" cy="6513331"/>
          </a:xfrm>
          <a:prstGeom prst="rect">
            <a:avLst/>
          </a:prstGeom>
        </p:spPr>
      </p:pic>
    </p:spTree>
    <p:extLst>
      <p:ext uri="{BB962C8B-B14F-4D97-AF65-F5344CB8AC3E}">
        <p14:creationId xmlns:p14="http://schemas.microsoft.com/office/powerpoint/2010/main" val="2985735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BAA6F6-AB22-42FF-8CAA-A23395257398}"/>
              </a:ext>
            </a:extLst>
          </p:cNvPr>
          <p:cNvSpPr>
            <a:spLocks noGrp="1"/>
          </p:cNvSpPr>
          <p:nvPr>
            <p:ph type="body" idx="14"/>
          </p:nvPr>
        </p:nvSpPr>
        <p:spPr>
          <a:xfrm>
            <a:off x="1263817" y="307938"/>
            <a:ext cx="10259647" cy="538671"/>
          </a:xfrm>
        </p:spPr>
        <p:txBody>
          <a:bodyPr/>
          <a:lstStyle/>
          <a:p>
            <a:pPr algn="l"/>
            <a:r>
              <a:rPr lang="en-US" dirty="0">
                <a:solidFill>
                  <a:schemeClr val="tx1">
                    <a:lumMod val="50000"/>
                    <a:lumOff val="50000"/>
                  </a:schemeClr>
                </a:solidFill>
              </a:rPr>
              <a:t>Issues in the states</a:t>
            </a:r>
          </a:p>
        </p:txBody>
      </p:sp>
      <p:sp>
        <p:nvSpPr>
          <p:cNvPr id="3" name="Text Placeholder 2">
            <a:extLst>
              <a:ext uri="{FF2B5EF4-FFF2-40B4-BE49-F238E27FC236}">
                <a16:creationId xmlns:a16="http://schemas.microsoft.com/office/drawing/2014/main" id="{396FA201-9470-461A-9AC2-9B9C3F9BD98D}"/>
              </a:ext>
            </a:extLst>
          </p:cNvPr>
          <p:cNvSpPr>
            <a:spLocks noGrp="1"/>
          </p:cNvSpPr>
          <p:nvPr>
            <p:ph type="body" idx="15"/>
          </p:nvPr>
        </p:nvSpPr>
        <p:spPr>
          <a:xfrm>
            <a:off x="458320" y="1095831"/>
            <a:ext cx="11422156" cy="5193860"/>
          </a:xfrm>
        </p:spPr>
        <p:txBody>
          <a:bodyPr>
            <a:normAutofit fontScale="92500" lnSpcReduction="20000"/>
          </a:bodyPr>
          <a:lstStyle/>
          <a:p>
            <a:pPr marL="800089" lvl="1" indent="-342900">
              <a:buFont typeface="Courier New" panose="02070309020205020404" pitchFamily="49" charset="0"/>
              <a:buChar char="o"/>
            </a:pPr>
            <a:endParaRPr lang="en-US" dirty="0"/>
          </a:p>
          <a:p>
            <a:pPr marL="342900" indent="-342900">
              <a:buFont typeface="Wingdings" panose="05000000000000000000" pitchFamily="2" charset="2"/>
              <a:buChar char="§"/>
            </a:pPr>
            <a:r>
              <a:rPr lang="en-US" dirty="0">
                <a:solidFill>
                  <a:srgbClr val="33B3CC"/>
                </a:solidFill>
                <a:latin typeface="+mn-lt"/>
              </a:rPr>
              <a:t>Availability/Affordability of Insurance</a:t>
            </a:r>
          </a:p>
          <a:p>
            <a:pPr marL="800089" lvl="1" indent="-342900">
              <a:buFont typeface="Wingdings" panose="05000000000000000000" pitchFamily="2" charset="2"/>
              <a:buChar char="§"/>
            </a:pPr>
            <a:r>
              <a:rPr lang="en-US" dirty="0">
                <a:solidFill>
                  <a:schemeClr val="tx1"/>
                </a:solidFill>
              </a:rPr>
              <a:t>Property insurance</a:t>
            </a:r>
          </a:p>
          <a:p>
            <a:pPr marL="1257277" lvl="2" indent="-342900">
              <a:buFont typeface="Wingdings" panose="05000000000000000000" pitchFamily="2" charset="2"/>
              <a:buChar char="§"/>
            </a:pPr>
            <a:r>
              <a:rPr lang="en-US" dirty="0">
                <a:solidFill>
                  <a:schemeClr val="tx1"/>
                </a:solidFill>
              </a:rPr>
              <a:t>Hard market</a:t>
            </a:r>
          </a:p>
          <a:p>
            <a:pPr marL="1257277" lvl="2" indent="-342900">
              <a:buFont typeface="Wingdings" panose="05000000000000000000" pitchFamily="2" charset="2"/>
              <a:buChar char="§"/>
            </a:pPr>
            <a:r>
              <a:rPr lang="en-US" dirty="0">
                <a:solidFill>
                  <a:schemeClr val="tx1"/>
                </a:solidFill>
              </a:rPr>
              <a:t>Focus on mitigation/resilience</a:t>
            </a:r>
          </a:p>
          <a:p>
            <a:pPr marL="1257277" lvl="2" indent="-342900">
              <a:buFont typeface="Wingdings" panose="05000000000000000000" pitchFamily="2" charset="2"/>
              <a:buChar char="§"/>
            </a:pPr>
            <a:r>
              <a:rPr lang="en-US" dirty="0">
                <a:solidFill>
                  <a:schemeClr val="tx1"/>
                </a:solidFill>
              </a:rPr>
              <a:t>NCOIL Strengthen Homes model</a:t>
            </a:r>
          </a:p>
          <a:p>
            <a:pPr marL="800089" lvl="1" indent="-342900">
              <a:buFont typeface="Wingdings" panose="05000000000000000000" pitchFamily="2" charset="2"/>
              <a:buChar char="§"/>
            </a:pPr>
            <a:r>
              <a:rPr lang="en-US" dirty="0">
                <a:solidFill>
                  <a:schemeClr val="tx1"/>
                </a:solidFill>
              </a:rPr>
              <a:t>Auto Insurance</a:t>
            </a:r>
          </a:p>
          <a:p>
            <a:pPr marL="1257277" lvl="2" indent="-342900">
              <a:buFont typeface="Wingdings" panose="05000000000000000000" pitchFamily="2" charset="2"/>
              <a:buChar char="§"/>
            </a:pPr>
            <a:r>
              <a:rPr lang="en-US" dirty="0">
                <a:solidFill>
                  <a:schemeClr val="tx1"/>
                </a:solidFill>
              </a:rPr>
              <a:t>Risk based pricing</a:t>
            </a:r>
          </a:p>
          <a:p>
            <a:pPr marL="1257277" lvl="2" indent="-342900">
              <a:buFont typeface="Wingdings" panose="05000000000000000000" pitchFamily="2" charset="2"/>
              <a:buChar char="§"/>
            </a:pPr>
            <a:r>
              <a:rPr lang="en-US" dirty="0">
                <a:solidFill>
                  <a:schemeClr val="tx1"/>
                </a:solidFill>
              </a:rPr>
              <a:t>AI</a:t>
            </a:r>
          </a:p>
          <a:p>
            <a:pPr marL="342900" indent="-342900">
              <a:buFont typeface="Wingdings" panose="05000000000000000000" pitchFamily="2" charset="2"/>
              <a:buChar char="§"/>
            </a:pPr>
            <a:r>
              <a:rPr lang="en-US" dirty="0">
                <a:solidFill>
                  <a:srgbClr val="33B3CC"/>
                </a:solidFill>
                <a:latin typeface="+mn-lt"/>
              </a:rPr>
              <a:t>Artificial intelligence</a:t>
            </a:r>
          </a:p>
          <a:p>
            <a:pPr marL="800089" lvl="1" indent="-342900">
              <a:buFont typeface="Wingdings" panose="05000000000000000000" pitchFamily="2" charset="2"/>
              <a:buChar char="§"/>
            </a:pPr>
            <a:r>
              <a:rPr lang="en-US" dirty="0">
                <a:solidFill>
                  <a:schemeClr val="tx1"/>
                </a:solidFill>
              </a:rPr>
              <a:t>“High-risk” AI—focuses on developers and users of AI for consequential decision making, including insurance</a:t>
            </a:r>
          </a:p>
          <a:p>
            <a:pPr marL="800089" lvl="1" indent="-342900">
              <a:buFont typeface="Wingdings" panose="05000000000000000000" pitchFamily="2" charset="2"/>
              <a:buChar char="§"/>
            </a:pPr>
            <a:r>
              <a:rPr lang="en-US" dirty="0">
                <a:solidFill>
                  <a:schemeClr val="tx1"/>
                </a:solidFill>
              </a:rPr>
              <a:t>NAMIC seeks ‘exemption’ for insurance</a:t>
            </a:r>
          </a:p>
          <a:p>
            <a:pPr marL="1257277" lvl="2" indent="-342900">
              <a:buFont typeface="Wingdings" panose="05000000000000000000" pitchFamily="2" charset="2"/>
              <a:buChar char="§"/>
            </a:pPr>
            <a:r>
              <a:rPr lang="en-US" dirty="0">
                <a:solidFill>
                  <a:schemeClr val="tx1"/>
                </a:solidFill>
              </a:rPr>
              <a:t>Virginia, Colorado, Connecticut, Nebraska, New York</a:t>
            </a:r>
          </a:p>
          <a:p>
            <a:pPr marL="342900" indent="-342900">
              <a:buFont typeface="Wingdings" panose="05000000000000000000" pitchFamily="2" charset="2"/>
              <a:buChar char="§"/>
            </a:pPr>
            <a:r>
              <a:rPr lang="en-US" dirty="0">
                <a:solidFill>
                  <a:srgbClr val="33B3CC"/>
                </a:solidFill>
                <a:latin typeface="+mn-lt"/>
              </a:rPr>
              <a:t>Risk Based Pricing</a:t>
            </a:r>
          </a:p>
          <a:p>
            <a:pPr marL="800089" lvl="1" indent="-342900">
              <a:buFont typeface="Wingdings" panose="05000000000000000000" pitchFamily="2" charset="2"/>
              <a:buChar char="§"/>
            </a:pPr>
            <a:r>
              <a:rPr lang="en-US" dirty="0">
                <a:solidFill>
                  <a:schemeClr val="tx1"/>
                </a:solidFill>
              </a:rPr>
              <a:t>Pennsylvania (HB 657) , New Mexico, New Jersey, Washington, Illinois, Georgia, Maryland, Oregon</a:t>
            </a:r>
          </a:p>
          <a:p>
            <a:pPr marL="342900" indent="-342900">
              <a:buFont typeface="Wingdings" panose="05000000000000000000" pitchFamily="2" charset="2"/>
              <a:buChar char="§"/>
            </a:pPr>
            <a:r>
              <a:rPr lang="en-US" dirty="0">
                <a:solidFill>
                  <a:srgbClr val="33B3CC"/>
                </a:solidFill>
                <a:latin typeface="+mn-lt"/>
              </a:rPr>
              <a:t>Online Insurance Verification</a:t>
            </a:r>
          </a:p>
          <a:p>
            <a:pPr marL="800089" lvl="1" indent="-342900">
              <a:buFont typeface="Wingdings" panose="05000000000000000000" pitchFamily="2" charset="2"/>
              <a:buChar char="§"/>
            </a:pPr>
            <a:r>
              <a:rPr lang="en-US" dirty="0">
                <a:solidFill>
                  <a:schemeClr val="tx1"/>
                </a:solidFill>
              </a:rPr>
              <a:t>Pennsylvania (HB 710), Kentucky, New York, Indiana</a:t>
            </a:r>
          </a:p>
          <a:p>
            <a:pPr lvl="1"/>
            <a:endParaRPr lang="en-US" dirty="0"/>
          </a:p>
          <a:p>
            <a:endParaRPr lang="en-US" dirty="0">
              <a:latin typeface="+mn-lt"/>
            </a:endParaRPr>
          </a:p>
        </p:txBody>
      </p:sp>
      <p:sp>
        <p:nvSpPr>
          <p:cNvPr id="4" name="Footer Placeholder 3">
            <a:extLst>
              <a:ext uri="{FF2B5EF4-FFF2-40B4-BE49-F238E27FC236}">
                <a16:creationId xmlns:a16="http://schemas.microsoft.com/office/drawing/2014/main" id="{9112799C-929C-4B33-B0D6-9E29B1E32187}"/>
              </a:ext>
            </a:extLst>
          </p:cNvPr>
          <p:cNvSpPr>
            <a:spLocks noGrp="1"/>
          </p:cNvSpPr>
          <p:nvPr>
            <p:ph type="ftr" sz="quarter" idx="18"/>
          </p:nvPr>
        </p:nvSpPr>
        <p:spPr/>
        <p:txBody>
          <a:bodyPr/>
          <a:lstStyle/>
          <a:p>
            <a:r>
              <a:rPr lang="en-US" dirty="0"/>
              <a:t>NATIONAL ASSOCIATION OF MUTUAL INSURANCE COMPANIES</a:t>
            </a:r>
          </a:p>
        </p:txBody>
      </p:sp>
      <p:sp>
        <p:nvSpPr>
          <p:cNvPr id="8" name="Text Placeholder 2">
            <a:extLst>
              <a:ext uri="{FF2B5EF4-FFF2-40B4-BE49-F238E27FC236}">
                <a16:creationId xmlns:a16="http://schemas.microsoft.com/office/drawing/2014/main" id="{E0AE7C8F-8C35-562F-BD4D-3D9391070E04}"/>
              </a:ext>
            </a:extLst>
          </p:cNvPr>
          <p:cNvSpPr txBox="1">
            <a:spLocks/>
          </p:cNvSpPr>
          <p:nvPr/>
        </p:nvSpPr>
        <p:spPr>
          <a:xfrm>
            <a:off x="-1794714" y="4609077"/>
            <a:ext cx="6473039" cy="422479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a:buNone/>
              <a:defRPr sz="2400" b="0" i="0" kern="1200">
                <a:solidFill>
                  <a:srgbClr val="666666"/>
                </a:solidFill>
                <a:latin typeface="NewsGotMed" charset="0"/>
                <a:ea typeface="NewsGotMed" charset="0"/>
                <a:cs typeface="NewsGotMed" charset="0"/>
              </a:defRPr>
            </a:lvl1pPr>
            <a:lvl2pPr marL="457189"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377"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566"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754"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5943"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342900" indent="-342900">
              <a:buFont typeface="Wingdings" panose="05000000000000000000" pitchFamily="2" charset="2"/>
              <a:buChar char="§"/>
            </a:pPr>
            <a:endParaRPr lang="en-US" dirty="0">
              <a:latin typeface="NewsGotLig" pitchFamily="2" charset="0"/>
            </a:endParaRPr>
          </a:p>
        </p:txBody>
      </p:sp>
      <p:pic>
        <p:nvPicPr>
          <p:cNvPr id="9" name="Picture 8">
            <a:extLst>
              <a:ext uri="{FF2B5EF4-FFF2-40B4-BE49-F238E27FC236}">
                <a16:creationId xmlns:a16="http://schemas.microsoft.com/office/drawing/2014/main" id="{9B349A6F-48F4-D078-CCB6-93F0301627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40340" y="678958"/>
            <a:ext cx="3183124" cy="25731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2264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BC9F9-FC3A-0499-2C25-36A388F0543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8B51645-CD5D-05DA-112A-E6972556B800}"/>
              </a:ext>
            </a:extLst>
          </p:cNvPr>
          <p:cNvSpPr>
            <a:spLocks noGrp="1"/>
          </p:cNvSpPr>
          <p:nvPr>
            <p:ph type="body" idx="14"/>
          </p:nvPr>
        </p:nvSpPr>
        <p:spPr>
          <a:xfrm>
            <a:off x="1263817" y="307938"/>
            <a:ext cx="10259647" cy="538671"/>
          </a:xfrm>
        </p:spPr>
        <p:txBody>
          <a:bodyPr/>
          <a:lstStyle/>
          <a:p>
            <a:pPr algn="l"/>
            <a:r>
              <a:rPr lang="en-US" dirty="0">
                <a:solidFill>
                  <a:schemeClr val="tx1">
                    <a:lumMod val="50000"/>
                    <a:lumOff val="50000"/>
                  </a:schemeClr>
                </a:solidFill>
              </a:rPr>
              <a:t>Issues in the states</a:t>
            </a:r>
          </a:p>
        </p:txBody>
      </p:sp>
      <p:sp>
        <p:nvSpPr>
          <p:cNvPr id="3" name="Text Placeholder 2">
            <a:extLst>
              <a:ext uri="{FF2B5EF4-FFF2-40B4-BE49-F238E27FC236}">
                <a16:creationId xmlns:a16="http://schemas.microsoft.com/office/drawing/2014/main" id="{6A07514F-F0DF-7354-9D68-729FE781E329}"/>
              </a:ext>
            </a:extLst>
          </p:cNvPr>
          <p:cNvSpPr>
            <a:spLocks noGrp="1"/>
          </p:cNvSpPr>
          <p:nvPr>
            <p:ph type="body" idx="15"/>
          </p:nvPr>
        </p:nvSpPr>
        <p:spPr>
          <a:xfrm>
            <a:off x="458320" y="1095831"/>
            <a:ext cx="11422156" cy="5193860"/>
          </a:xfrm>
        </p:spPr>
        <p:txBody>
          <a:bodyPr>
            <a:normAutofit/>
          </a:bodyPr>
          <a:lstStyle/>
          <a:p>
            <a:pPr marL="800089" lvl="1" indent="-342900">
              <a:buFont typeface="Courier New" panose="02070309020205020404" pitchFamily="49" charset="0"/>
              <a:buChar char="o"/>
            </a:pPr>
            <a:endParaRPr lang="en-US" dirty="0"/>
          </a:p>
          <a:p>
            <a:pPr marL="342900" indent="-342900">
              <a:buFont typeface="Wingdings" panose="05000000000000000000" pitchFamily="2" charset="2"/>
              <a:buChar char="§"/>
            </a:pPr>
            <a:r>
              <a:rPr lang="en-US" dirty="0">
                <a:solidFill>
                  <a:srgbClr val="33B3CC"/>
                </a:solidFill>
                <a:latin typeface="+mn-lt"/>
              </a:rPr>
              <a:t>Wildfire</a:t>
            </a:r>
          </a:p>
          <a:p>
            <a:pPr marL="800089" lvl="1" indent="-342900">
              <a:buFont typeface="Wingdings" panose="05000000000000000000" pitchFamily="2" charset="2"/>
              <a:buChar char="§"/>
            </a:pPr>
            <a:r>
              <a:rPr lang="en-US" dirty="0">
                <a:solidFill>
                  <a:schemeClr val="tx1"/>
                </a:solidFill>
                <a:latin typeface="+mn-lt"/>
              </a:rPr>
              <a:t>Residual markets</a:t>
            </a:r>
          </a:p>
          <a:p>
            <a:pPr marL="800089" lvl="1" indent="-342900">
              <a:buFont typeface="Wingdings" panose="05000000000000000000" pitchFamily="2" charset="2"/>
              <a:buChar char="§"/>
            </a:pPr>
            <a:r>
              <a:rPr lang="en-US" dirty="0">
                <a:solidFill>
                  <a:schemeClr val="tx1"/>
                </a:solidFill>
              </a:rPr>
              <a:t>State provided reinsurance (“CAT Funds”)</a:t>
            </a:r>
          </a:p>
          <a:p>
            <a:pPr marL="800089" lvl="1" indent="-342900">
              <a:buFont typeface="Wingdings" panose="05000000000000000000" pitchFamily="2" charset="2"/>
              <a:buChar char="§"/>
            </a:pPr>
            <a:r>
              <a:rPr lang="en-US" dirty="0">
                <a:solidFill>
                  <a:schemeClr val="tx1"/>
                </a:solidFill>
                <a:latin typeface="+mn-lt"/>
              </a:rPr>
              <a:t>State funding for mitigation</a:t>
            </a:r>
          </a:p>
          <a:p>
            <a:pPr marL="342900" indent="-342900">
              <a:buFont typeface="Wingdings" panose="05000000000000000000" pitchFamily="2" charset="2"/>
              <a:buChar char="§"/>
            </a:pPr>
            <a:r>
              <a:rPr lang="en-US" dirty="0">
                <a:solidFill>
                  <a:srgbClr val="33B3CC"/>
                </a:solidFill>
                <a:latin typeface="+mn-lt"/>
              </a:rPr>
              <a:t>Aerial Images</a:t>
            </a:r>
          </a:p>
          <a:p>
            <a:pPr marL="800089" lvl="1" indent="-342900">
              <a:buFont typeface="Wingdings" panose="05000000000000000000" pitchFamily="2" charset="2"/>
              <a:buChar char="§"/>
            </a:pPr>
            <a:r>
              <a:rPr lang="en-US" dirty="0">
                <a:solidFill>
                  <a:schemeClr val="tx1"/>
                </a:solidFill>
              </a:rPr>
              <a:t>DOI Bulletins: Pennsylvania (Notice 2024-06), Massachusetts, New Hampshire, Maine</a:t>
            </a:r>
          </a:p>
          <a:p>
            <a:pPr marL="800089" lvl="1" indent="-342900">
              <a:buFont typeface="Wingdings" panose="05000000000000000000" pitchFamily="2" charset="2"/>
              <a:buChar char="§"/>
            </a:pPr>
            <a:r>
              <a:rPr lang="en-US" dirty="0">
                <a:solidFill>
                  <a:schemeClr val="tx1"/>
                </a:solidFill>
              </a:rPr>
              <a:t>NCOIL draft model (currently) would require:</a:t>
            </a:r>
          </a:p>
          <a:p>
            <a:pPr marL="1257277" lvl="2" indent="-342900">
              <a:buSzPts val="1000"/>
              <a:buFont typeface="Symbol" panose="05050102010706020507" pitchFamily="18" charset="2"/>
              <a:buChar char=""/>
              <a:tabLst>
                <a:tab pos="457200" algn="l"/>
              </a:tabLst>
            </a:pPr>
            <a:r>
              <a:rPr lang="en-US" sz="1400" dirty="0">
                <a:solidFill>
                  <a:schemeClr val="tx1"/>
                </a:solidFill>
                <a:effectLst/>
                <a:ea typeface="Times New Roman" panose="02020603050405020304" pitchFamily="18" charset="0"/>
                <a:cs typeface="Aptos" panose="020B0004020202020204" pitchFamily="34" charset="0"/>
              </a:rPr>
              <a:t>Property owners receive date-stamped images of their property;</a:t>
            </a:r>
            <a:endParaRPr lang="en-US" sz="1400" dirty="0">
              <a:solidFill>
                <a:schemeClr val="tx1"/>
              </a:solidFill>
              <a:effectLst/>
              <a:ea typeface="Aptos" panose="020B0004020202020204" pitchFamily="34" charset="0"/>
              <a:cs typeface="Aptos" panose="020B0004020202020204" pitchFamily="34" charset="0"/>
            </a:endParaRPr>
          </a:p>
          <a:p>
            <a:pPr marL="1257277" lvl="2" indent="-342900">
              <a:buSzPts val="1000"/>
              <a:buFont typeface="Symbol" panose="05050102010706020507" pitchFamily="18" charset="2"/>
              <a:buChar char=""/>
              <a:tabLst>
                <a:tab pos="457200" algn="l"/>
              </a:tabLst>
            </a:pPr>
            <a:r>
              <a:rPr lang="en-US" sz="1400" dirty="0">
                <a:solidFill>
                  <a:schemeClr val="tx1"/>
                </a:solidFill>
                <a:effectLst/>
                <a:ea typeface="Times New Roman" panose="02020603050405020304" pitchFamily="18" charset="0"/>
                <a:cs typeface="Aptos" panose="020B0004020202020204" pitchFamily="34" charset="0"/>
              </a:rPr>
              <a:t>Specific disclosures or what conditions were deficient;</a:t>
            </a:r>
            <a:endParaRPr lang="en-US" sz="1400" dirty="0">
              <a:solidFill>
                <a:schemeClr val="tx1"/>
              </a:solidFill>
              <a:effectLst/>
              <a:ea typeface="Aptos" panose="020B0004020202020204" pitchFamily="34" charset="0"/>
              <a:cs typeface="Aptos" panose="020B0004020202020204" pitchFamily="34" charset="0"/>
            </a:endParaRPr>
          </a:p>
          <a:p>
            <a:pPr marL="1257277" lvl="2" indent="-342900">
              <a:buSzPts val="1000"/>
              <a:buFont typeface="Symbol" panose="05050102010706020507" pitchFamily="18" charset="2"/>
              <a:buChar char=""/>
              <a:tabLst>
                <a:tab pos="457200" algn="l"/>
              </a:tabLst>
            </a:pPr>
            <a:r>
              <a:rPr lang="en-US" sz="1400" dirty="0">
                <a:solidFill>
                  <a:schemeClr val="tx1"/>
                </a:solidFill>
                <a:effectLst/>
                <a:ea typeface="Times New Roman" panose="02020603050405020304" pitchFamily="18" charset="0"/>
                <a:cs typeface="Aptos" panose="020B0004020202020204" pitchFamily="34" charset="0"/>
              </a:rPr>
              <a:t>An appeals process;</a:t>
            </a:r>
            <a:endParaRPr lang="en-US" sz="1400" dirty="0">
              <a:solidFill>
                <a:schemeClr val="tx1"/>
              </a:solidFill>
              <a:effectLst/>
              <a:ea typeface="Aptos" panose="020B0004020202020204" pitchFamily="34" charset="0"/>
              <a:cs typeface="Aptos" panose="020B0004020202020204" pitchFamily="34" charset="0"/>
            </a:endParaRPr>
          </a:p>
          <a:p>
            <a:pPr marL="1257277" lvl="2" indent="-342900">
              <a:buSzPts val="1000"/>
              <a:buFont typeface="Symbol" panose="05050102010706020507" pitchFamily="18" charset="2"/>
              <a:buChar char=""/>
              <a:tabLst>
                <a:tab pos="457200" algn="l"/>
              </a:tabLst>
            </a:pPr>
            <a:r>
              <a:rPr lang="en-US" sz="1400" dirty="0">
                <a:solidFill>
                  <a:schemeClr val="tx1"/>
                </a:solidFill>
                <a:effectLst/>
                <a:ea typeface="Times New Roman" panose="02020603050405020304" pitchFamily="18" charset="0"/>
                <a:cs typeface="Aptos" panose="020B0004020202020204" pitchFamily="34" charset="0"/>
              </a:rPr>
              <a:t>A time period in which to make changes; and</a:t>
            </a:r>
            <a:endParaRPr lang="en-US" sz="1400" dirty="0">
              <a:solidFill>
                <a:schemeClr val="tx1"/>
              </a:solidFill>
              <a:effectLst/>
              <a:ea typeface="Aptos" panose="020B0004020202020204" pitchFamily="34" charset="0"/>
              <a:cs typeface="Aptos" panose="020B0004020202020204" pitchFamily="34" charset="0"/>
            </a:endParaRPr>
          </a:p>
          <a:p>
            <a:pPr marL="1257277" lvl="2" indent="-342900">
              <a:buSzPts val="1000"/>
              <a:buFont typeface="Symbol" panose="05050102010706020507" pitchFamily="18" charset="2"/>
              <a:buChar char=""/>
              <a:tabLst>
                <a:tab pos="457200" algn="l"/>
              </a:tabLst>
            </a:pPr>
            <a:r>
              <a:rPr lang="en-US" sz="1400" dirty="0">
                <a:solidFill>
                  <a:schemeClr val="tx1"/>
                </a:solidFill>
                <a:effectLst/>
                <a:ea typeface="Times New Roman" panose="02020603050405020304" pitchFamily="18" charset="0"/>
                <a:cs typeface="Aptos" panose="020B0004020202020204" pitchFamily="34" charset="0"/>
              </a:rPr>
              <a:t>A form of guaranteed issuance of coverage if changes were made.</a:t>
            </a:r>
            <a:endParaRPr lang="en-US" dirty="0"/>
          </a:p>
          <a:p>
            <a:endParaRPr lang="en-US" dirty="0">
              <a:latin typeface="+mn-lt"/>
            </a:endParaRPr>
          </a:p>
        </p:txBody>
      </p:sp>
      <p:sp>
        <p:nvSpPr>
          <p:cNvPr id="4" name="Footer Placeholder 3">
            <a:extLst>
              <a:ext uri="{FF2B5EF4-FFF2-40B4-BE49-F238E27FC236}">
                <a16:creationId xmlns:a16="http://schemas.microsoft.com/office/drawing/2014/main" id="{FA234E30-786E-2D3F-A032-B48B1FBE7EAD}"/>
              </a:ext>
            </a:extLst>
          </p:cNvPr>
          <p:cNvSpPr>
            <a:spLocks noGrp="1"/>
          </p:cNvSpPr>
          <p:nvPr>
            <p:ph type="ftr" sz="quarter" idx="18"/>
          </p:nvPr>
        </p:nvSpPr>
        <p:spPr/>
        <p:txBody>
          <a:bodyPr/>
          <a:lstStyle/>
          <a:p>
            <a:r>
              <a:rPr lang="en-US" dirty="0"/>
              <a:t>NATIONAL ASSOCIATION OF MUTUAL INSURANCE COMPANIES</a:t>
            </a:r>
          </a:p>
        </p:txBody>
      </p:sp>
      <p:sp>
        <p:nvSpPr>
          <p:cNvPr id="8" name="Text Placeholder 2">
            <a:extLst>
              <a:ext uri="{FF2B5EF4-FFF2-40B4-BE49-F238E27FC236}">
                <a16:creationId xmlns:a16="http://schemas.microsoft.com/office/drawing/2014/main" id="{76460D1B-B72E-AEF9-0D28-2E98ABBAECFD}"/>
              </a:ext>
            </a:extLst>
          </p:cNvPr>
          <p:cNvSpPr txBox="1">
            <a:spLocks/>
          </p:cNvSpPr>
          <p:nvPr/>
        </p:nvSpPr>
        <p:spPr>
          <a:xfrm>
            <a:off x="-1794714" y="4609077"/>
            <a:ext cx="6473039" cy="422479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a:buNone/>
              <a:defRPr sz="2400" b="0" i="0" kern="1200">
                <a:solidFill>
                  <a:srgbClr val="666666"/>
                </a:solidFill>
                <a:latin typeface="NewsGotMed" charset="0"/>
                <a:ea typeface="NewsGotMed" charset="0"/>
                <a:cs typeface="NewsGotMed" charset="0"/>
              </a:defRPr>
            </a:lvl1pPr>
            <a:lvl2pPr marL="457189"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377"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566"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754"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5943"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342900" indent="-342900">
              <a:buFont typeface="Wingdings" panose="05000000000000000000" pitchFamily="2" charset="2"/>
              <a:buChar char="§"/>
            </a:pPr>
            <a:endParaRPr lang="en-US" dirty="0">
              <a:latin typeface="NewsGotLig" pitchFamily="2" charset="0"/>
            </a:endParaRPr>
          </a:p>
        </p:txBody>
      </p:sp>
      <p:pic>
        <p:nvPicPr>
          <p:cNvPr id="7" name="Picture 6" descr="Aerial view of suburb, showing houses, lawns, and trees">
            <a:extLst>
              <a:ext uri="{FF2B5EF4-FFF2-40B4-BE49-F238E27FC236}">
                <a16:creationId xmlns:a16="http://schemas.microsoft.com/office/drawing/2014/main" id="{C5355591-8C77-52A6-8113-CECEADD594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3318" y="611476"/>
            <a:ext cx="3870146" cy="2582664"/>
          </a:xfrm>
          <a:prstGeom prst="rect">
            <a:avLst/>
          </a:prstGeom>
        </p:spPr>
      </p:pic>
    </p:spTree>
    <p:extLst>
      <p:ext uri="{BB962C8B-B14F-4D97-AF65-F5344CB8AC3E}">
        <p14:creationId xmlns:p14="http://schemas.microsoft.com/office/powerpoint/2010/main" val="499140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764A5-E5D0-05EA-07FC-6666A24C4A5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CACAA6-EE41-2A39-617D-F465924F1011}"/>
              </a:ext>
            </a:extLst>
          </p:cNvPr>
          <p:cNvSpPr>
            <a:spLocks noGrp="1"/>
          </p:cNvSpPr>
          <p:nvPr>
            <p:ph type="body" idx="14"/>
          </p:nvPr>
        </p:nvSpPr>
        <p:spPr>
          <a:xfrm>
            <a:off x="1263817" y="307938"/>
            <a:ext cx="10259647" cy="538671"/>
          </a:xfrm>
        </p:spPr>
        <p:txBody>
          <a:bodyPr/>
          <a:lstStyle/>
          <a:p>
            <a:pPr algn="l"/>
            <a:r>
              <a:rPr lang="en-US" dirty="0">
                <a:solidFill>
                  <a:schemeClr val="tx1">
                    <a:lumMod val="50000"/>
                    <a:lumOff val="50000"/>
                  </a:schemeClr>
                </a:solidFill>
              </a:rPr>
              <a:t>Issues in the states</a:t>
            </a:r>
          </a:p>
        </p:txBody>
      </p:sp>
      <p:sp>
        <p:nvSpPr>
          <p:cNvPr id="3" name="Text Placeholder 2">
            <a:extLst>
              <a:ext uri="{FF2B5EF4-FFF2-40B4-BE49-F238E27FC236}">
                <a16:creationId xmlns:a16="http://schemas.microsoft.com/office/drawing/2014/main" id="{7B5134B6-44E4-A4DA-BE52-885D2AE88C53}"/>
              </a:ext>
            </a:extLst>
          </p:cNvPr>
          <p:cNvSpPr>
            <a:spLocks noGrp="1"/>
          </p:cNvSpPr>
          <p:nvPr>
            <p:ph type="body" idx="15"/>
          </p:nvPr>
        </p:nvSpPr>
        <p:spPr>
          <a:xfrm>
            <a:off x="458320" y="1095831"/>
            <a:ext cx="11422156" cy="5193860"/>
          </a:xfrm>
        </p:spPr>
        <p:txBody>
          <a:bodyPr>
            <a:normAutofit/>
          </a:bodyPr>
          <a:lstStyle/>
          <a:p>
            <a:pPr marL="800089" lvl="1" indent="-342900">
              <a:buFont typeface="Courier New" panose="02070309020205020404" pitchFamily="49" charset="0"/>
              <a:buChar char="o"/>
            </a:pPr>
            <a:endParaRPr lang="en-US" dirty="0"/>
          </a:p>
          <a:p>
            <a:pPr marL="342900" indent="-342900">
              <a:buFont typeface="Wingdings" panose="05000000000000000000" pitchFamily="2" charset="2"/>
              <a:buChar char="§"/>
            </a:pPr>
            <a:r>
              <a:rPr lang="en-US" dirty="0">
                <a:solidFill>
                  <a:srgbClr val="33B3CC"/>
                </a:solidFill>
                <a:latin typeface="+mn-lt"/>
              </a:rPr>
              <a:t>Third-Party Litigation Funding</a:t>
            </a:r>
          </a:p>
          <a:p>
            <a:pPr marL="800089" lvl="1" indent="-342900">
              <a:buFont typeface="Wingdings" panose="05000000000000000000" pitchFamily="2" charset="2"/>
              <a:buChar char="§"/>
            </a:pPr>
            <a:r>
              <a:rPr lang="en-US" dirty="0">
                <a:solidFill>
                  <a:schemeClr val="tx1"/>
                </a:solidFill>
              </a:rPr>
              <a:t>~20 states considering TPLF disclosure legislation</a:t>
            </a:r>
            <a:endParaRPr lang="en-US" dirty="0"/>
          </a:p>
          <a:p>
            <a:pPr marL="342900" indent="-342900">
              <a:buFont typeface="Wingdings" panose="05000000000000000000" pitchFamily="2" charset="2"/>
              <a:buChar char="§"/>
            </a:pPr>
            <a:r>
              <a:rPr lang="en-US" dirty="0">
                <a:solidFill>
                  <a:srgbClr val="33B3CC"/>
                </a:solidFill>
                <a:latin typeface="+mn-lt"/>
              </a:rPr>
              <a:t>Utility Liability</a:t>
            </a:r>
          </a:p>
          <a:p>
            <a:pPr marL="800089" lvl="1" indent="-342900">
              <a:buFont typeface="Wingdings" panose="05000000000000000000" pitchFamily="2" charset="2"/>
              <a:buChar char="§"/>
            </a:pPr>
            <a:r>
              <a:rPr lang="en-US" dirty="0">
                <a:solidFill>
                  <a:schemeClr val="tx1"/>
                </a:solidFill>
              </a:rPr>
              <a:t>Provides liability immunity for utility companies</a:t>
            </a:r>
          </a:p>
          <a:p>
            <a:pPr marL="800089" lvl="1" indent="-342900">
              <a:buFont typeface="Wingdings" panose="05000000000000000000" pitchFamily="2" charset="2"/>
              <a:buChar char="§"/>
            </a:pPr>
            <a:r>
              <a:rPr lang="en-US" dirty="0">
                <a:solidFill>
                  <a:schemeClr val="tx1"/>
                </a:solidFill>
              </a:rPr>
              <a:t>Started in the west, slowly shifting east</a:t>
            </a:r>
          </a:p>
          <a:p>
            <a:pPr marL="1257277" lvl="2" indent="-342900">
              <a:buFont typeface="Wingdings" panose="05000000000000000000" pitchFamily="2" charset="2"/>
              <a:buChar char="§"/>
            </a:pPr>
            <a:r>
              <a:rPr lang="en-US" dirty="0">
                <a:solidFill>
                  <a:schemeClr val="tx1"/>
                </a:solidFill>
              </a:rPr>
              <a:t>Arizona, Hawaii, New Mexico, Wyoming, Montana, North Dakota, Kansas, Idaho, Oregon</a:t>
            </a:r>
          </a:p>
          <a:p>
            <a:pPr marL="342900" indent="-342900">
              <a:buFont typeface="Wingdings" panose="05000000000000000000" pitchFamily="2" charset="2"/>
              <a:buChar char="§"/>
            </a:pPr>
            <a:r>
              <a:rPr lang="en-US" dirty="0">
                <a:solidFill>
                  <a:srgbClr val="33B3CC"/>
                </a:solidFill>
                <a:latin typeface="+mn-lt"/>
              </a:rPr>
              <a:t>Tort Reform Efforts</a:t>
            </a:r>
          </a:p>
          <a:p>
            <a:pPr marL="800089" lvl="1" indent="-342900">
              <a:buFont typeface="Wingdings" panose="05000000000000000000" pitchFamily="2" charset="2"/>
              <a:buChar char="§"/>
            </a:pPr>
            <a:r>
              <a:rPr lang="en-US" dirty="0">
                <a:solidFill>
                  <a:schemeClr val="tx1"/>
                </a:solidFill>
              </a:rPr>
              <a:t>Georgia, South Carolina, Missouri, Iowa</a:t>
            </a:r>
          </a:p>
          <a:p>
            <a:pPr marL="342900" indent="-342900">
              <a:buFont typeface="Wingdings" panose="05000000000000000000" pitchFamily="2" charset="2"/>
              <a:buChar char="§"/>
            </a:pPr>
            <a:r>
              <a:rPr lang="en-US" dirty="0">
                <a:solidFill>
                  <a:srgbClr val="33B3CC"/>
                </a:solidFill>
                <a:latin typeface="+mn-lt"/>
              </a:rPr>
              <a:t>Assignment of Benefits Prohibition</a:t>
            </a:r>
          </a:p>
          <a:p>
            <a:pPr marL="800089" lvl="1" indent="-342900">
              <a:buFont typeface="Wingdings" panose="05000000000000000000" pitchFamily="2" charset="2"/>
              <a:buChar char="§"/>
            </a:pPr>
            <a:r>
              <a:rPr lang="en-US" dirty="0">
                <a:solidFill>
                  <a:schemeClr val="tx1"/>
                </a:solidFill>
              </a:rPr>
              <a:t>Virginia,  Connecticut, Oklahoma, Georgia</a:t>
            </a:r>
          </a:p>
          <a:p>
            <a:endParaRPr lang="en-US" dirty="0">
              <a:latin typeface="+mn-lt"/>
            </a:endParaRPr>
          </a:p>
        </p:txBody>
      </p:sp>
      <p:sp>
        <p:nvSpPr>
          <p:cNvPr id="4" name="Footer Placeholder 3">
            <a:extLst>
              <a:ext uri="{FF2B5EF4-FFF2-40B4-BE49-F238E27FC236}">
                <a16:creationId xmlns:a16="http://schemas.microsoft.com/office/drawing/2014/main" id="{684C6B36-2B84-DBBA-0B70-0D729772BC93}"/>
              </a:ext>
            </a:extLst>
          </p:cNvPr>
          <p:cNvSpPr>
            <a:spLocks noGrp="1"/>
          </p:cNvSpPr>
          <p:nvPr>
            <p:ph type="ftr" sz="quarter" idx="18"/>
          </p:nvPr>
        </p:nvSpPr>
        <p:spPr/>
        <p:txBody>
          <a:bodyPr/>
          <a:lstStyle/>
          <a:p>
            <a:r>
              <a:rPr lang="en-US" dirty="0"/>
              <a:t>NATIONAL ASSOCIATION OF MUTUAL INSURANCE COMPANIES</a:t>
            </a:r>
          </a:p>
        </p:txBody>
      </p:sp>
      <p:sp>
        <p:nvSpPr>
          <p:cNvPr id="8" name="Text Placeholder 2">
            <a:extLst>
              <a:ext uri="{FF2B5EF4-FFF2-40B4-BE49-F238E27FC236}">
                <a16:creationId xmlns:a16="http://schemas.microsoft.com/office/drawing/2014/main" id="{ED2AA37F-8711-5272-A591-078E270A1B9F}"/>
              </a:ext>
            </a:extLst>
          </p:cNvPr>
          <p:cNvSpPr txBox="1">
            <a:spLocks/>
          </p:cNvSpPr>
          <p:nvPr/>
        </p:nvSpPr>
        <p:spPr>
          <a:xfrm>
            <a:off x="-1794714" y="4609077"/>
            <a:ext cx="6473039" cy="422479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a:buNone/>
              <a:defRPr sz="2400" b="0" i="0" kern="1200">
                <a:solidFill>
                  <a:srgbClr val="666666"/>
                </a:solidFill>
                <a:latin typeface="NewsGotMed" charset="0"/>
                <a:ea typeface="NewsGotMed" charset="0"/>
                <a:cs typeface="NewsGotMed" charset="0"/>
              </a:defRPr>
            </a:lvl1pPr>
            <a:lvl2pPr marL="457189"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377"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566"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754"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5943"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342900" indent="-342900">
              <a:buFont typeface="Wingdings" panose="05000000000000000000" pitchFamily="2" charset="2"/>
              <a:buChar char="§"/>
            </a:pPr>
            <a:endParaRPr lang="en-US" dirty="0">
              <a:latin typeface="NewsGotLig" pitchFamily="2" charset="0"/>
            </a:endParaRPr>
          </a:p>
        </p:txBody>
      </p:sp>
      <p:pic>
        <p:nvPicPr>
          <p:cNvPr id="6" name="Picture 5" descr="Scales of justice on blue background">
            <a:extLst>
              <a:ext uri="{FF2B5EF4-FFF2-40B4-BE49-F238E27FC236}">
                <a16:creationId xmlns:a16="http://schemas.microsoft.com/office/drawing/2014/main" id="{445218AE-2871-3158-FB37-21CCA98768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3557" y="568309"/>
            <a:ext cx="3638341" cy="2425561"/>
          </a:xfrm>
          <a:prstGeom prst="rect">
            <a:avLst/>
          </a:prstGeom>
        </p:spPr>
      </p:pic>
    </p:spTree>
    <p:extLst>
      <p:ext uri="{BB962C8B-B14F-4D97-AF65-F5344CB8AC3E}">
        <p14:creationId xmlns:p14="http://schemas.microsoft.com/office/powerpoint/2010/main" val="3258655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A3962E-71E9-889E-4ADF-584024D7A876}"/>
              </a:ext>
            </a:extLst>
          </p:cNvPr>
          <p:cNvSpPr>
            <a:spLocks noGrp="1"/>
          </p:cNvSpPr>
          <p:nvPr>
            <p:ph type="body" idx="15"/>
          </p:nvPr>
        </p:nvSpPr>
        <p:spPr/>
        <p:txBody>
          <a:bodyPr/>
          <a:lstStyle/>
          <a:p>
            <a:endParaRPr lang="en-US" dirty="0"/>
          </a:p>
        </p:txBody>
      </p:sp>
      <p:pic>
        <p:nvPicPr>
          <p:cNvPr id="8" name="Picture 7" descr="A large white building with a dome and a green lawn with pink flowers with Pennsylvania State Capitol in the background&#10;&#10;AI-generated content may be incorrect.">
            <a:extLst>
              <a:ext uri="{FF2B5EF4-FFF2-40B4-BE49-F238E27FC236}">
                <a16:creationId xmlns:a16="http://schemas.microsoft.com/office/drawing/2014/main" id="{00108428-EF4D-E395-47A4-A17DF57C008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764" y="0"/>
            <a:ext cx="12192000" cy="6858000"/>
          </a:xfrm>
          <a:prstGeom prst="rect">
            <a:avLst/>
          </a:prstGeom>
        </p:spPr>
      </p:pic>
      <p:sp>
        <p:nvSpPr>
          <p:cNvPr id="2" name="Text Placeholder 1">
            <a:extLst>
              <a:ext uri="{FF2B5EF4-FFF2-40B4-BE49-F238E27FC236}">
                <a16:creationId xmlns:a16="http://schemas.microsoft.com/office/drawing/2014/main" id="{81BDF6A5-CAF3-464C-9EC2-C5D88CC3D231}"/>
              </a:ext>
            </a:extLst>
          </p:cNvPr>
          <p:cNvSpPr>
            <a:spLocks noGrp="1"/>
          </p:cNvSpPr>
          <p:nvPr>
            <p:ph type="body" idx="14"/>
          </p:nvPr>
        </p:nvSpPr>
        <p:spPr/>
        <p:txBody>
          <a:bodyPr/>
          <a:lstStyle/>
          <a:p>
            <a:r>
              <a:rPr lang="en-US" dirty="0">
                <a:solidFill>
                  <a:schemeClr val="bg1"/>
                </a:solidFill>
              </a:rPr>
              <a:t>Pennsylvania</a:t>
            </a:r>
          </a:p>
        </p:txBody>
      </p:sp>
      <p:sp>
        <p:nvSpPr>
          <p:cNvPr id="4" name="Footer Placeholder 3">
            <a:extLst>
              <a:ext uri="{FF2B5EF4-FFF2-40B4-BE49-F238E27FC236}">
                <a16:creationId xmlns:a16="http://schemas.microsoft.com/office/drawing/2014/main" id="{E28F2758-C512-7ACE-0460-46B30AEA34E2}"/>
              </a:ext>
            </a:extLst>
          </p:cNvPr>
          <p:cNvSpPr>
            <a:spLocks noGrp="1"/>
          </p:cNvSpPr>
          <p:nvPr>
            <p:ph type="ftr" sz="quarter" idx="18"/>
          </p:nvPr>
        </p:nvSpPr>
        <p:spPr/>
        <p:txBody>
          <a:bodyPr/>
          <a:lstStyle/>
          <a:p>
            <a:r>
              <a:rPr lang="en-US"/>
              <a:t>NATIONAL ASSOCIATION OF MUTUAL INSURANCE COMPANIES</a:t>
            </a:r>
            <a:endParaRPr lang="en-US" dirty="0"/>
          </a:p>
        </p:txBody>
      </p:sp>
      <p:sp>
        <p:nvSpPr>
          <p:cNvPr id="9" name="TextBox 8">
            <a:extLst>
              <a:ext uri="{FF2B5EF4-FFF2-40B4-BE49-F238E27FC236}">
                <a16:creationId xmlns:a16="http://schemas.microsoft.com/office/drawing/2014/main" id="{3FC89F9C-FA1A-1904-C69E-84A67F350DD1}"/>
              </a:ext>
            </a:extLst>
          </p:cNvPr>
          <p:cNvSpPr txBox="1"/>
          <p:nvPr/>
        </p:nvSpPr>
        <p:spPr>
          <a:xfrm>
            <a:off x="0" y="6858000"/>
            <a:ext cx="9144000" cy="230832"/>
          </a:xfrm>
          <a:prstGeom prst="rect">
            <a:avLst/>
          </a:prstGeom>
          <a:noFill/>
        </p:spPr>
        <p:txBody>
          <a:bodyPr wrap="square" rtlCol="0">
            <a:spAutoFit/>
          </a:bodyPr>
          <a:lstStyle/>
          <a:p>
            <a:r>
              <a:rPr lang="en-US" sz="900">
                <a:hlinkClick r:id="rId3" tooltip="https://www.flickr.com/photos/auvet/27345992302/"/>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3673511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4F2BC-8F41-8BB0-0B11-208C2720B4D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9CDF3C4-B325-EA5E-3BF3-8FD31DFFD862}"/>
              </a:ext>
            </a:extLst>
          </p:cNvPr>
          <p:cNvSpPr>
            <a:spLocks noGrp="1"/>
          </p:cNvSpPr>
          <p:nvPr>
            <p:ph type="body" idx="14"/>
          </p:nvPr>
        </p:nvSpPr>
        <p:spPr>
          <a:xfrm>
            <a:off x="1519311" y="274320"/>
            <a:ext cx="10259647" cy="865163"/>
          </a:xfrm>
        </p:spPr>
        <p:txBody>
          <a:bodyPr>
            <a:normAutofit/>
          </a:bodyPr>
          <a:lstStyle/>
          <a:p>
            <a:r>
              <a:rPr lang="en-US" dirty="0" err="1"/>
              <a:t>sTATE</a:t>
            </a:r>
            <a:r>
              <a:rPr lang="en-US" dirty="0"/>
              <a:t> POLITICAL LANDSCAPE</a:t>
            </a:r>
          </a:p>
        </p:txBody>
      </p:sp>
      <p:sp>
        <p:nvSpPr>
          <p:cNvPr id="4" name="Footer Placeholder 3">
            <a:extLst>
              <a:ext uri="{FF2B5EF4-FFF2-40B4-BE49-F238E27FC236}">
                <a16:creationId xmlns:a16="http://schemas.microsoft.com/office/drawing/2014/main" id="{8EB65EAA-06FF-E7D3-D343-F27D28573969}"/>
              </a:ext>
            </a:extLst>
          </p:cNvPr>
          <p:cNvSpPr>
            <a:spLocks noGrp="1"/>
          </p:cNvSpPr>
          <p:nvPr>
            <p:ph type="ftr" sz="quarter" idx="18"/>
          </p:nvPr>
        </p:nvSpPr>
        <p:spPr/>
        <p:txBody>
          <a:bodyPr/>
          <a:lstStyle/>
          <a:p>
            <a:r>
              <a:rPr lang="en-US"/>
              <a:t>NATIONAL ASSOCIATION OF MUTUAL INSURANCE COMPANIES</a:t>
            </a:r>
            <a:endParaRPr lang="en-US" dirty="0"/>
          </a:p>
        </p:txBody>
      </p:sp>
      <p:pic>
        <p:nvPicPr>
          <p:cNvPr id="5" name="Picture 4">
            <a:extLst>
              <a:ext uri="{FF2B5EF4-FFF2-40B4-BE49-F238E27FC236}">
                <a16:creationId xmlns:a16="http://schemas.microsoft.com/office/drawing/2014/main" id="{41875BC4-B388-EBFC-84C2-5208E50B42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139482"/>
            <a:ext cx="5996617" cy="4682359"/>
          </a:xfrm>
          <a:prstGeom prst="rect">
            <a:avLst/>
          </a:prstGeom>
        </p:spPr>
      </p:pic>
      <p:pic>
        <p:nvPicPr>
          <p:cNvPr id="6" name="Picture 5">
            <a:extLst>
              <a:ext uri="{FF2B5EF4-FFF2-40B4-BE49-F238E27FC236}">
                <a16:creationId xmlns:a16="http://schemas.microsoft.com/office/drawing/2014/main" id="{5301A75C-CDC4-CB3D-1211-5219D64045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82" y="1139483"/>
            <a:ext cx="5996618" cy="4682359"/>
          </a:xfrm>
          <a:prstGeom prst="rect">
            <a:avLst/>
          </a:prstGeom>
        </p:spPr>
      </p:pic>
      <p:sp>
        <p:nvSpPr>
          <p:cNvPr id="3" name="Oval 2">
            <a:extLst>
              <a:ext uri="{FF2B5EF4-FFF2-40B4-BE49-F238E27FC236}">
                <a16:creationId xmlns:a16="http://schemas.microsoft.com/office/drawing/2014/main" id="{7E81E496-AC63-8A53-B0B7-2CD8ECED02FA}"/>
              </a:ext>
            </a:extLst>
          </p:cNvPr>
          <p:cNvSpPr/>
          <p:nvPr/>
        </p:nvSpPr>
        <p:spPr>
          <a:xfrm>
            <a:off x="4529959" y="3069020"/>
            <a:ext cx="998482" cy="882869"/>
          </a:xfrm>
          <a:prstGeom prst="ellipse">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3B66B210-7E88-8D54-3F1C-38F4D6A6F2E0}"/>
              </a:ext>
            </a:extLst>
          </p:cNvPr>
          <p:cNvSpPr/>
          <p:nvPr/>
        </p:nvSpPr>
        <p:spPr>
          <a:xfrm>
            <a:off x="10526577" y="3039226"/>
            <a:ext cx="998482" cy="882869"/>
          </a:xfrm>
          <a:prstGeom prst="ellipse">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4519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B2E1DF-B67C-D4DB-F13B-844EC2DC7062}"/>
              </a:ext>
            </a:extLst>
          </p:cNvPr>
          <p:cNvSpPr>
            <a:spLocks noGrp="1"/>
          </p:cNvSpPr>
          <p:nvPr>
            <p:ph type="body" idx="15"/>
          </p:nvPr>
        </p:nvSpPr>
        <p:spPr/>
        <p:txBody>
          <a:bodyPr/>
          <a:lstStyle/>
          <a:p>
            <a:pPr marL="463550" indent="-463550">
              <a:spcBef>
                <a:spcPts val="0"/>
              </a:spcBef>
              <a:spcAft>
                <a:spcPts val="600"/>
              </a:spcAft>
              <a:buFont typeface="Wingdings" panose="05000000000000000000" pitchFamily="2" charset="2"/>
              <a:buChar char="§"/>
            </a:pPr>
            <a:r>
              <a:rPr lang="en-US" sz="2800" dirty="0">
                <a:solidFill>
                  <a:srgbClr val="7E7E7E"/>
                </a:solidFill>
                <a:latin typeface="NewsGotMed"/>
              </a:rPr>
              <a:t>NAMIC Profile</a:t>
            </a:r>
          </a:p>
          <a:p>
            <a:pPr marL="800089" lvl="1" indent="-342900">
              <a:spcAft>
                <a:spcPts val="600"/>
              </a:spcAft>
              <a:buFont typeface="Wingdings" panose="05000000000000000000" pitchFamily="2" charset="2"/>
              <a:buChar char="§"/>
            </a:pPr>
            <a:r>
              <a:rPr lang="en-US" sz="2400" dirty="0">
                <a:solidFill>
                  <a:srgbClr val="33B3CC"/>
                </a:solidFill>
                <a:latin typeface="NewsGotMed"/>
                <a:cs typeface="Arial"/>
              </a:rPr>
              <a:t>$55 million</a:t>
            </a:r>
            <a:r>
              <a:rPr lang="en-US" sz="2400" dirty="0">
                <a:solidFill>
                  <a:schemeClr val="bg1">
                    <a:lumMod val="50000"/>
                  </a:schemeClr>
                </a:solidFill>
                <a:latin typeface="NewsGotMed"/>
                <a:cs typeface="Arial"/>
              </a:rPr>
              <a:t> in revenue, including affiliates and the association’s insurance company, NAMICO</a:t>
            </a:r>
          </a:p>
          <a:p>
            <a:pPr marL="800089" lvl="1" indent="-342900">
              <a:spcAft>
                <a:spcPts val="600"/>
              </a:spcAft>
              <a:buFont typeface="Wingdings" panose="05000000000000000000" pitchFamily="2" charset="2"/>
              <a:buChar char="§"/>
            </a:pPr>
            <a:r>
              <a:rPr lang="en-US" sz="2400" dirty="0">
                <a:solidFill>
                  <a:srgbClr val="33B3CC"/>
                </a:solidFill>
                <a:latin typeface="NewsGotMed" pitchFamily="2" charset="0"/>
              </a:rPr>
              <a:t>25</a:t>
            </a:r>
            <a:r>
              <a:rPr lang="en-US" sz="2400" dirty="0">
                <a:solidFill>
                  <a:schemeClr val="bg1">
                    <a:lumMod val="50000"/>
                  </a:schemeClr>
                </a:solidFill>
                <a:latin typeface="NewsGotMed" pitchFamily="2" charset="0"/>
              </a:rPr>
              <a:t> </a:t>
            </a:r>
            <a:r>
              <a:rPr lang="en-US" sz="2400" dirty="0">
                <a:solidFill>
                  <a:srgbClr val="33B3CC"/>
                </a:solidFill>
                <a:latin typeface="NewsGotMed" pitchFamily="2" charset="0"/>
              </a:rPr>
              <a:t>advocates and policy experts </a:t>
            </a:r>
            <a:r>
              <a:rPr lang="en-US" sz="2400" dirty="0">
                <a:solidFill>
                  <a:schemeClr val="bg1">
                    <a:lumMod val="50000"/>
                  </a:schemeClr>
                </a:solidFill>
                <a:latin typeface="NewsGotMed" pitchFamily="2" charset="0"/>
              </a:rPr>
              <a:t>in Washington D.C. and across U.S. </a:t>
            </a:r>
            <a:endParaRPr lang="en-US" sz="2400" dirty="0">
              <a:solidFill>
                <a:srgbClr val="33B3CC"/>
              </a:solidFill>
              <a:latin typeface="NewsGotMed" pitchFamily="2" charset="0"/>
            </a:endParaRPr>
          </a:p>
          <a:p>
            <a:pPr marL="800089" lvl="1" indent="-342900">
              <a:spcAft>
                <a:spcPts val="600"/>
              </a:spcAft>
              <a:buFont typeface="Wingdings" panose="05000000000000000000" pitchFamily="2" charset="2"/>
              <a:buChar char="§"/>
            </a:pPr>
            <a:r>
              <a:rPr lang="en-US" sz="2400" dirty="0">
                <a:solidFill>
                  <a:srgbClr val="7E7E7E"/>
                </a:solidFill>
                <a:latin typeface="NewsGotMed"/>
                <a:cs typeface="Arial"/>
              </a:rPr>
              <a:t>Largest</a:t>
            </a:r>
            <a:r>
              <a:rPr lang="en-US" sz="2400" dirty="0">
                <a:solidFill>
                  <a:schemeClr val="bg1">
                    <a:lumMod val="50000"/>
                  </a:schemeClr>
                </a:solidFill>
                <a:latin typeface="NewsGotMed"/>
                <a:cs typeface="Arial"/>
              </a:rPr>
              <a:t> insurance company trade PAC in America -- </a:t>
            </a:r>
            <a:r>
              <a:rPr lang="en-US" sz="2400">
                <a:solidFill>
                  <a:srgbClr val="33B3CC"/>
                </a:solidFill>
                <a:latin typeface="NewsGotMed"/>
                <a:cs typeface="Arial"/>
              </a:rPr>
              <a:t>$1.3M </a:t>
            </a:r>
            <a:r>
              <a:rPr lang="en-US" sz="2400" dirty="0">
                <a:solidFill>
                  <a:srgbClr val="33B3CC"/>
                </a:solidFill>
                <a:latin typeface="NewsGotMed"/>
                <a:cs typeface="Arial"/>
              </a:rPr>
              <a:t>per election cycle</a:t>
            </a:r>
            <a:endParaRPr lang="en-US" dirty="0"/>
          </a:p>
        </p:txBody>
      </p:sp>
      <p:pic>
        <p:nvPicPr>
          <p:cNvPr id="30" name="Picture Placeholder 29">
            <a:extLst>
              <a:ext uri="{FF2B5EF4-FFF2-40B4-BE49-F238E27FC236}">
                <a16:creationId xmlns:a16="http://schemas.microsoft.com/office/drawing/2014/main" id="{84416323-9AB5-A3CD-8C87-7BE3B94CADF9}"/>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6213232" y="1390315"/>
            <a:ext cx="5521569" cy="4224124"/>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C803BA83-4658-C177-305A-BF0ECA2681D4}"/>
              </a:ext>
            </a:extLst>
          </p:cNvPr>
          <p:cNvSpPr>
            <a:spLocks noGrp="1"/>
          </p:cNvSpPr>
          <p:nvPr>
            <p:ph type="body" idx="14"/>
          </p:nvPr>
        </p:nvSpPr>
        <p:spPr/>
        <p:txBody>
          <a:bodyPr/>
          <a:lstStyle/>
          <a:p>
            <a:r>
              <a:rPr lang="en-US" dirty="0" err="1"/>
              <a:t>Namic</a:t>
            </a:r>
            <a:r>
              <a:rPr lang="en-US" dirty="0"/>
              <a:t> overview</a:t>
            </a:r>
          </a:p>
        </p:txBody>
      </p:sp>
      <p:sp>
        <p:nvSpPr>
          <p:cNvPr id="5" name="Footer Placeholder 4">
            <a:extLst>
              <a:ext uri="{FF2B5EF4-FFF2-40B4-BE49-F238E27FC236}">
                <a16:creationId xmlns:a16="http://schemas.microsoft.com/office/drawing/2014/main" id="{8EC225A2-2610-CFA8-716E-EFF1BAEE5BF8}"/>
              </a:ext>
            </a:extLst>
          </p:cNvPr>
          <p:cNvSpPr>
            <a:spLocks noGrp="1"/>
          </p:cNvSpPr>
          <p:nvPr>
            <p:ph type="ftr" sz="quarter" idx="18"/>
          </p:nvPr>
        </p:nvSpPr>
        <p:spPr/>
        <p:txBody>
          <a:bodyPr/>
          <a:lstStyle/>
          <a:p>
            <a:r>
              <a:rPr lang="en-US"/>
              <a:t>NATIONAL ASSOCIATION OF MUTUAL INSURANCE COMPANIES</a:t>
            </a:r>
          </a:p>
        </p:txBody>
      </p:sp>
    </p:spTree>
    <p:extLst>
      <p:ext uri="{BB962C8B-B14F-4D97-AF65-F5344CB8AC3E}">
        <p14:creationId xmlns:p14="http://schemas.microsoft.com/office/powerpoint/2010/main" val="3701988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15F3-5F14-F58E-AD7A-AC05E252618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4433BCA-C38D-7F36-97D8-A53628837200}"/>
              </a:ext>
            </a:extLst>
          </p:cNvPr>
          <p:cNvSpPr>
            <a:spLocks noGrp="1"/>
          </p:cNvSpPr>
          <p:nvPr>
            <p:ph type="body" idx="14"/>
          </p:nvPr>
        </p:nvSpPr>
        <p:spPr>
          <a:xfrm>
            <a:off x="1519311" y="274320"/>
            <a:ext cx="10259647" cy="865163"/>
          </a:xfrm>
        </p:spPr>
        <p:txBody>
          <a:bodyPr>
            <a:normAutofit/>
          </a:bodyPr>
          <a:lstStyle/>
          <a:p>
            <a:r>
              <a:rPr lang="en-US" dirty="0" err="1"/>
              <a:t>sTATE</a:t>
            </a:r>
            <a:r>
              <a:rPr lang="en-US" dirty="0"/>
              <a:t> POLITICAL LANDSCAPE</a:t>
            </a:r>
          </a:p>
        </p:txBody>
      </p:sp>
      <p:sp>
        <p:nvSpPr>
          <p:cNvPr id="4" name="Footer Placeholder 3">
            <a:extLst>
              <a:ext uri="{FF2B5EF4-FFF2-40B4-BE49-F238E27FC236}">
                <a16:creationId xmlns:a16="http://schemas.microsoft.com/office/drawing/2014/main" id="{7349A7C5-14C3-2F34-260A-28F5DB182961}"/>
              </a:ext>
            </a:extLst>
          </p:cNvPr>
          <p:cNvSpPr>
            <a:spLocks noGrp="1"/>
          </p:cNvSpPr>
          <p:nvPr>
            <p:ph type="ftr" sz="quarter" idx="18"/>
          </p:nvPr>
        </p:nvSpPr>
        <p:spPr/>
        <p:txBody>
          <a:bodyPr/>
          <a:lstStyle/>
          <a:p>
            <a:r>
              <a:rPr lang="en-US"/>
              <a:t>NATIONAL ASSOCIATION OF MUTUAL INSURANCE COMPANIES</a:t>
            </a:r>
            <a:endParaRPr lang="en-US" dirty="0"/>
          </a:p>
        </p:txBody>
      </p:sp>
      <p:pic>
        <p:nvPicPr>
          <p:cNvPr id="3" name="Picture 2">
            <a:extLst>
              <a:ext uri="{FF2B5EF4-FFF2-40B4-BE49-F238E27FC236}">
                <a16:creationId xmlns:a16="http://schemas.microsoft.com/office/drawing/2014/main" id="{E77449B7-1900-A8C3-9145-E3285EBBCF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36509" y="706901"/>
            <a:ext cx="6718982" cy="5699937"/>
          </a:xfrm>
          <a:prstGeom prst="rect">
            <a:avLst/>
          </a:prstGeom>
        </p:spPr>
      </p:pic>
      <p:sp>
        <p:nvSpPr>
          <p:cNvPr id="5" name="Oval 4">
            <a:extLst>
              <a:ext uri="{FF2B5EF4-FFF2-40B4-BE49-F238E27FC236}">
                <a16:creationId xmlns:a16="http://schemas.microsoft.com/office/drawing/2014/main" id="{8474C1EA-CB02-2F69-13D4-48BA274660A8}"/>
              </a:ext>
            </a:extLst>
          </p:cNvPr>
          <p:cNvSpPr/>
          <p:nvPr/>
        </p:nvSpPr>
        <p:spPr>
          <a:xfrm>
            <a:off x="7273159" y="2987565"/>
            <a:ext cx="998482" cy="882869"/>
          </a:xfrm>
          <a:prstGeom prst="ellipse">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21136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C8193-3307-AD2D-5661-ED31CEA49AB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4795A85-6C13-0274-D727-C5CF607EFBE6}"/>
              </a:ext>
            </a:extLst>
          </p:cNvPr>
          <p:cNvSpPr>
            <a:spLocks noGrp="1"/>
          </p:cNvSpPr>
          <p:nvPr>
            <p:ph type="body" idx="14"/>
          </p:nvPr>
        </p:nvSpPr>
        <p:spPr/>
        <p:txBody>
          <a:bodyPr/>
          <a:lstStyle/>
          <a:p>
            <a:r>
              <a:rPr lang="en-US" dirty="0">
                <a:latin typeface="+mj-lt"/>
              </a:rPr>
              <a:t>Pennsylvania: divided government</a:t>
            </a:r>
          </a:p>
        </p:txBody>
      </p:sp>
      <p:sp>
        <p:nvSpPr>
          <p:cNvPr id="3" name="Text Placeholder 2">
            <a:extLst>
              <a:ext uri="{FF2B5EF4-FFF2-40B4-BE49-F238E27FC236}">
                <a16:creationId xmlns:a16="http://schemas.microsoft.com/office/drawing/2014/main" id="{DDBCD735-6A77-4C41-5947-29795297EC43}"/>
              </a:ext>
            </a:extLst>
          </p:cNvPr>
          <p:cNvSpPr>
            <a:spLocks noGrp="1"/>
          </p:cNvSpPr>
          <p:nvPr>
            <p:ph type="body" idx="15"/>
          </p:nvPr>
        </p:nvSpPr>
        <p:spPr>
          <a:xfrm>
            <a:off x="3164593" y="4621643"/>
            <a:ext cx="6114396" cy="1668426"/>
          </a:xfrm>
        </p:spPr>
        <p:txBody>
          <a:bodyPr>
            <a:normAutofit/>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i="0" strike="noStrike" kern="1200" cap="none" spc="0" normalizeH="0" baseline="0" noProof="0" dirty="0">
                <a:ln>
                  <a:noFill/>
                </a:ln>
                <a:solidFill>
                  <a:schemeClr val="tx1"/>
                </a:solidFill>
                <a:effectLst/>
                <a:uLnTx/>
                <a:uFillTx/>
                <a:latin typeface="+mn-lt"/>
              </a:rPr>
              <a:t>Status Quo</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chemeClr val="tx1"/>
                </a:solidFill>
                <a:effectLst/>
                <a:uLnTx/>
                <a:uFillTx/>
                <a:latin typeface="+mn-lt"/>
              </a:rPr>
              <a:t>Senate</a:t>
            </a:r>
            <a:r>
              <a:rPr kumimoji="0" lang="en-US" sz="2400" b="0" i="0" u="none" strike="noStrike" kern="1200" cap="none" spc="0" normalizeH="0" baseline="0" noProof="0" dirty="0">
                <a:ln>
                  <a:noFill/>
                </a:ln>
                <a:solidFill>
                  <a:schemeClr val="tx1"/>
                </a:solidFill>
                <a:effectLst/>
                <a:uLnTx/>
                <a:uFillTx/>
                <a:latin typeface="+mn-lt"/>
              </a:rPr>
              <a:t>: </a:t>
            </a:r>
            <a:r>
              <a:rPr lang="en-US" dirty="0">
                <a:solidFill>
                  <a:schemeClr val="tx1"/>
                </a:solidFill>
                <a:latin typeface="+mn-lt"/>
              </a:rPr>
              <a:t>Remains 28-22 Republican majority</a:t>
            </a:r>
            <a:endParaRPr kumimoji="0" lang="en-US" sz="2400" b="1" i="0" u="sng" strike="noStrike" kern="1200" cap="none" spc="0" normalizeH="0" baseline="0" noProof="0" dirty="0">
              <a:ln>
                <a:noFill/>
              </a:ln>
              <a:solidFill>
                <a:schemeClr val="tx1"/>
              </a:solidFill>
              <a:effectLst/>
              <a:uLnTx/>
              <a:uFillTx/>
              <a:latin typeface="+mn-lt"/>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chemeClr val="tx1"/>
                </a:solidFill>
                <a:effectLst/>
                <a:uLnTx/>
                <a:uFillTx/>
                <a:latin typeface="+mn-lt"/>
              </a:rPr>
              <a:t>House</a:t>
            </a:r>
            <a:r>
              <a:rPr kumimoji="0" lang="en-US" sz="2400" b="0" i="0" u="none" strike="noStrike" kern="1200" cap="none" spc="0" normalizeH="0" baseline="0" noProof="0" dirty="0">
                <a:ln>
                  <a:noFill/>
                </a:ln>
                <a:solidFill>
                  <a:schemeClr val="tx1"/>
                </a:solidFill>
                <a:effectLst/>
                <a:uLnTx/>
                <a:uFillTx/>
                <a:latin typeface="+mn-lt"/>
              </a:rPr>
              <a:t>: Remains 102-101 Democrat majority</a:t>
            </a:r>
            <a:endParaRPr kumimoji="0" lang="en-US" sz="2400" b="1" i="0" u="sng" strike="noStrike" kern="1200" cap="none" spc="0" normalizeH="0" baseline="0" noProof="0" dirty="0">
              <a:ln>
                <a:noFill/>
              </a:ln>
              <a:solidFill>
                <a:schemeClr val="tx1"/>
              </a:solidFill>
              <a:effectLst/>
              <a:uLnTx/>
              <a:uFillTx/>
              <a:latin typeface="+mn-lt"/>
            </a:endParaRPr>
          </a:p>
          <a:p>
            <a:endParaRPr lang="en-US" dirty="0"/>
          </a:p>
        </p:txBody>
      </p:sp>
      <p:sp>
        <p:nvSpPr>
          <p:cNvPr id="4" name="Footer Placeholder 3">
            <a:extLst>
              <a:ext uri="{FF2B5EF4-FFF2-40B4-BE49-F238E27FC236}">
                <a16:creationId xmlns:a16="http://schemas.microsoft.com/office/drawing/2014/main" id="{E85BEF3B-AB13-F2EB-13E4-21EF8F87E88E}"/>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prstClr val="black">
                    <a:tint val="75000"/>
                  </a:prstClr>
                </a:solidFill>
                <a:effectLst/>
                <a:uLnTx/>
                <a:uFillTx/>
                <a:latin typeface="NewsGotMed" charset="0"/>
              </a:rPr>
              <a:t>NATIONAL ASSOCIATION OF MUTUAL INSURANCE COMPANIES</a:t>
            </a:r>
            <a:endParaRPr kumimoji="0" lang="en-US" sz="1000" b="0" i="0" u="none" strike="noStrike" kern="1200" cap="all" spc="0" normalizeH="0" baseline="0" noProof="0" dirty="0">
              <a:ln>
                <a:noFill/>
              </a:ln>
              <a:solidFill>
                <a:prstClr val="black">
                  <a:tint val="75000"/>
                </a:prstClr>
              </a:solidFill>
              <a:effectLst/>
              <a:uLnTx/>
              <a:uFillTx/>
              <a:latin typeface="NewsGotMed" charset="0"/>
            </a:endParaRPr>
          </a:p>
        </p:txBody>
      </p:sp>
      <p:sp>
        <p:nvSpPr>
          <p:cNvPr id="10" name="TextBox 9">
            <a:extLst>
              <a:ext uri="{FF2B5EF4-FFF2-40B4-BE49-F238E27FC236}">
                <a16:creationId xmlns:a16="http://schemas.microsoft.com/office/drawing/2014/main" id="{DF09C18E-9A37-7E52-3FD3-C84710C61395}"/>
              </a:ext>
            </a:extLst>
          </p:cNvPr>
          <p:cNvSpPr txBox="1"/>
          <p:nvPr/>
        </p:nvSpPr>
        <p:spPr>
          <a:xfrm>
            <a:off x="7929116" y="3705295"/>
            <a:ext cx="40126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NewsGotMed" pitchFamily="2" charset="0"/>
                <a:ea typeface="+mn-ea"/>
                <a:cs typeface="+mn-cs"/>
              </a:rPr>
              <a:t>Speaker Joanna McClinton (D-</a:t>
            </a:r>
            <a:r>
              <a:rPr lang="en-US" sz="1400" dirty="0">
                <a:solidFill>
                  <a:prstClr val="black"/>
                </a:solidFill>
                <a:latin typeface="NewsGotMed" pitchFamily="2" charset="0"/>
              </a:rPr>
              <a:t>Philadelphia)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NewsGotMed" pitchFamily="2" charset="0"/>
                <a:ea typeface="+mn-ea"/>
                <a:cs typeface="+mn-cs"/>
              </a:rPr>
              <a:t>President Pro Tempore Kim Ward (R-Westmoreland)</a:t>
            </a:r>
          </a:p>
        </p:txBody>
      </p:sp>
      <p:pic>
        <p:nvPicPr>
          <p:cNvPr id="8" name="Picture 7">
            <a:extLst>
              <a:ext uri="{FF2B5EF4-FFF2-40B4-BE49-F238E27FC236}">
                <a16:creationId xmlns:a16="http://schemas.microsoft.com/office/drawing/2014/main" id="{51A92B64-A4B7-38F9-6B6A-4D7DB315E0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291" y="905530"/>
            <a:ext cx="1660264" cy="2799765"/>
          </a:xfrm>
          <a:prstGeom prst="rect">
            <a:avLst/>
          </a:prstGeom>
        </p:spPr>
      </p:pic>
      <p:pic>
        <p:nvPicPr>
          <p:cNvPr id="11" name="Picture 10">
            <a:extLst>
              <a:ext uri="{FF2B5EF4-FFF2-40B4-BE49-F238E27FC236}">
                <a16:creationId xmlns:a16="http://schemas.microsoft.com/office/drawing/2014/main" id="{5E071CC8-76ED-293A-1DEE-3B3B50C60A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88554" y="919707"/>
            <a:ext cx="1721437" cy="2799765"/>
          </a:xfrm>
          <a:prstGeom prst="rect">
            <a:avLst/>
          </a:prstGeom>
        </p:spPr>
      </p:pic>
      <p:pic>
        <p:nvPicPr>
          <p:cNvPr id="1028" name="Picture 4" descr="undefined">
            <a:extLst>
              <a:ext uri="{FF2B5EF4-FFF2-40B4-BE49-F238E27FC236}">
                <a16:creationId xmlns:a16="http://schemas.microsoft.com/office/drawing/2014/main" id="{AD2E608F-E3BE-48FD-2FC0-3812D56CBBD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2100" y="1617738"/>
            <a:ext cx="4088477" cy="21017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defined">
            <a:extLst>
              <a:ext uri="{FF2B5EF4-FFF2-40B4-BE49-F238E27FC236}">
                <a16:creationId xmlns:a16="http://schemas.microsoft.com/office/drawing/2014/main" id="{624C9AD6-57C1-0726-E02E-BDE7796B7AE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39813" y="1656011"/>
            <a:ext cx="4012675" cy="20627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F34001F-6B42-5919-3897-F60A9DE57289}"/>
              </a:ext>
            </a:extLst>
          </p:cNvPr>
          <p:cNvSpPr txBox="1"/>
          <p:nvPr/>
        </p:nvSpPr>
        <p:spPr>
          <a:xfrm>
            <a:off x="1774907" y="3821942"/>
            <a:ext cx="836960" cy="369332"/>
          </a:xfrm>
          <a:prstGeom prst="rect">
            <a:avLst/>
          </a:prstGeom>
          <a:noFill/>
        </p:spPr>
        <p:txBody>
          <a:bodyPr wrap="none" rtlCol="0">
            <a:spAutoFit/>
          </a:bodyPr>
          <a:lstStyle/>
          <a:p>
            <a:r>
              <a:rPr lang="en-US" b="1" dirty="0"/>
              <a:t>Senate</a:t>
            </a:r>
          </a:p>
        </p:txBody>
      </p:sp>
      <p:sp>
        <p:nvSpPr>
          <p:cNvPr id="14" name="TextBox 13">
            <a:extLst>
              <a:ext uri="{FF2B5EF4-FFF2-40B4-BE49-F238E27FC236}">
                <a16:creationId xmlns:a16="http://schemas.microsoft.com/office/drawing/2014/main" id="{768D2257-371E-77BA-4424-64B5E3D16FB4}"/>
              </a:ext>
            </a:extLst>
          </p:cNvPr>
          <p:cNvSpPr txBox="1"/>
          <p:nvPr/>
        </p:nvSpPr>
        <p:spPr>
          <a:xfrm>
            <a:off x="5829697" y="3821942"/>
            <a:ext cx="784189" cy="369332"/>
          </a:xfrm>
          <a:prstGeom prst="rect">
            <a:avLst/>
          </a:prstGeom>
          <a:noFill/>
        </p:spPr>
        <p:txBody>
          <a:bodyPr wrap="none" rtlCol="0">
            <a:spAutoFit/>
          </a:bodyPr>
          <a:lstStyle/>
          <a:p>
            <a:r>
              <a:rPr lang="en-US" b="1" dirty="0"/>
              <a:t>House</a:t>
            </a:r>
          </a:p>
        </p:txBody>
      </p:sp>
    </p:spTree>
    <p:extLst>
      <p:ext uri="{BB962C8B-B14F-4D97-AF65-F5344CB8AC3E}">
        <p14:creationId xmlns:p14="http://schemas.microsoft.com/office/powerpoint/2010/main" val="2996048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1D5BE-9416-02B4-8388-958A3D23AF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1537EBA-C54B-C07A-23C1-08B81EA59689}"/>
              </a:ext>
            </a:extLst>
          </p:cNvPr>
          <p:cNvSpPr>
            <a:spLocks noGrp="1"/>
          </p:cNvSpPr>
          <p:nvPr>
            <p:ph type="body" idx="14"/>
          </p:nvPr>
        </p:nvSpPr>
        <p:spPr>
          <a:xfrm>
            <a:off x="1263817" y="307938"/>
            <a:ext cx="10259647" cy="538671"/>
          </a:xfrm>
        </p:spPr>
        <p:txBody>
          <a:bodyPr/>
          <a:lstStyle/>
          <a:p>
            <a:pPr algn="l"/>
            <a:r>
              <a:rPr lang="en-US" dirty="0">
                <a:solidFill>
                  <a:schemeClr val="tx1">
                    <a:lumMod val="50000"/>
                    <a:lumOff val="50000"/>
                  </a:schemeClr>
                </a:solidFill>
              </a:rPr>
              <a:t>Pennsylvania</a:t>
            </a:r>
          </a:p>
        </p:txBody>
      </p:sp>
      <p:sp>
        <p:nvSpPr>
          <p:cNvPr id="3" name="Text Placeholder 2">
            <a:extLst>
              <a:ext uri="{FF2B5EF4-FFF2-40B4-BE49-F238E27FC236}">
                <a16:creationId xmlns:a16="http://schemas.microsoft.com/office/drawing/2014/main" id="{7C956B8F-D84C-16C6-2649-508EC982DA43}"/>
              </a:ext>
            </a:extLst>
          </p:cNvPr>
          <p:cNvSpPr>
            <a:spLocks noGrp="1"/>
          </p:cNvSpPr>
          <p:nvPr>
            <p:ph type="body" idx="15"/>
          </p:nvPr>
        </p:nvSpPr>
        <p:spPr>
          <a:xfrm>
            <a:off x="458320" y="1095831"/>
            <a:ext cx="11422156" cy="5193860"/>
          </a:xfrm>
        </p:spPr>
        <p:txBody>
          <a:bodyPr>
            <a:normAutofit/>
          </a:bodyPr>
          <a:lstStyle/>
          <a:p>
            <a:pPr marL="800089" lvl="1" indent="-342900">
              <a:buFont typeface="Courier New" panose="02070309020205020404" pitchFamily="49" charset="0"/>
              <a:buChar char="o"/>
            </a:pPr>
            <a:endParaRPr lang="en-US" dirty="0"/>
          </a:p>
          <a:p>
            <a:pPr marL="342900" indent="-342900">
              <a:buFont typeface="Wingdings" panose="05000000000000000000" pitchFamily="2" charset="2"/>
              <a:buChar char="§"/>
            </a:pPr>
            <a:r>
              <a:rPr lang="en-US" dirty="0">
                <a:solidFill>
                  <a:srgbClr val="33B3CC"/>
                </a:solidFill>
                <a:latin typeface="+mn-lt"/>
              </a:rPr>
              <a:t>Insurance Department</a:t>
            </a:r>
          </a:p>
          <a:p>
            <a:pPr marL="800089" lvl="1" indent="-342900">
              <a:buFont typeface="Wingdings" panose="05000000000000000000" pitchFamily="2" charset="2"/>
              <a:buChar char="§"/>
            </a:pPr>
            <a:r>
              <a:rPr lang="en-US" dirty="0">
                <a:solidFill>
                  <a:schemeClr val="tx1"/>
                </a:solidFill>
                <a:latin typeface="+mn-lt"/>
              </a:rPr>
              <a:t>Unknown Data Proposed Regulation</a:t>
            </a:r>
          </a:p>
          <a:p>
            <a:pPr marL="1257277" lvl="2" indent="-342900">
              <a:buFont typeface="Wingdings" panose="05000000000000000000" pitchFamily="2" charset="2"/>
              <a:buChar char="§"/>
            </a:pPr>
            <a:r>
              <a:rPr lang="en-US" dirty="0">
                <a:solidFill>
                  <a:schemeClr val="tx1"/>
                </a:solidFill>
              </a:rPr>
              <a:t>3</a:t>
            </a:r>
            <a:r>
              <a:rPr lang="en-US" baseline="30000" dirty="0">
                <a:solidFill>
                  <a:schemeClr val="tx1"/>
                </a:solidFill>
              </a:rPr>
              <a:t>rd</a:t>
            </a:r>
            <a:r>
              <a:rPr lang="en-US" dirty="0">
                <a:solidFill>
                  <a:schemeClr val="tx1"/>
                </a:solidFill>
              </a:rPr>
              <a:t> draft, comments due March 14</a:t>
            </a:r>
            <a:endParaRPr lang="en-US" dirty="0">
              <a:solidFill>
                <a:schemeClr val="tx1"/>
              </a:solidFill>
              <a:latin typeface="+mn-lt"/>
            </a:endParaRPr>
          </a:p>
          <a:p>
            <a:pPr marL="800089" lvl="1" indent="-342900">
              <a:buFont typeface="Wingdings" panose="05000000000000000000" pitchFamily="2" charset="2"/>
              <a:buChar char="§"/>
            </a:pPr>
            <a:r>
              <a:rPr lang="en-US" dirty="0">
                <a:solidFill>
                  <a:schemeClr val="tx1"/>
                </a:solidFill>
              </a:rPr>
              <a:t>P&amp;C Quarterly Meetings</a:t>
            </a:r>
          </a:p>
          <a:p>
            <a:pPr marL="1257277" lvl="2" indent="-342900">
              <a:buFont typeface="Wingdings" panose="05000000000000000000" pitchFamily="2" charset="2"/>
              <a:buChar char="§"/>
            </a:pPr>
            <a:r>
              <a:rPr lang="en-US" dirty="0">
                <a:solidFill>
                  <a:schemeClr val="tx1"/>
                </a:solidFill>
              </a:rPr>
              <a:t>April 18</a:t>
            </a:r>
            <a:r>
              <a:rPr lang="en-US" baseline="30000" dirty="0">
                <a:solidFill>
                  <a:schemeClr val="tx1"/>
                </a:solidFill>
              </a:rPr>
              <a:t>th</a:t>
            </a:r>
            <a:endParaRPr lang="en-US" dirty="0">
              <a:solidFill>
                <a:schemeClr val="tx1"/>
              </a:solidFill>
              <a:latin typeface="+mn-lt"/>
            </a:endParaRPr>
          </a:p>
          <a:p>
            <a:pPr marL="342900" indent="-342900">
              <a:buFont typeface="Wingdings" panose="05000000000000000000" pitchFamily="2" charset="2"/>
              <a:buChar char="§"/>
            </a:pPr>
            <a:r>
              <a:rPr lang="en-US" dirty="0">
                <a:solidFill>
                  <a:srgbClr val="33B3CC"/>
                </a:solidFill>
                <a:latin typeface="+mn-lt"/>
              </a:rPr>
              <a:t>Legislative</a:t>
            </a:r>
          </a:p>
          <a:p>
            <a:pPr marL="800089" lvl="1" indent="-342900">
              <a:buFont typeface="Wingdings" panose="05000000000000000000" pitchFamily="2" charset="2"/>
              <a:buChar char="§"/>
            </a:pPr>
            <a:r>
              <a:rPr lang="en-US" dirty="0">
                <a:solidFill>
                  <a:schemeClr val="tx1"/>
                </a:solidFill>
                <a:latin typeface="+mn-lt"/>
              </a:rPr>
              <a:t>State Budget</a:t>
            </a:r>
          </a:p>
          <a:p>
            <a:pPr marL="800089" lvl="1" indent="-342900">
              <a:buFont typeface="Wingdings" panose="05000000000000000000" pitchFamily="2" charset="2"/>
              <a:buChar char="§"/>
            </a:pPr>
            <a:r>
              <a:rPr lang="en-US" dirty="0">
                <a:solidFill>
                  <a:schemeClr val="tx1"/>
                </a:solidFill>
                <a:latin typeface="+mn-lt"/>
              </a:rPr>
              <a:t>Stacking</a:t>
            </a:r>
          </a:p>
          <a:p>
            <a:pPr marL="800089" lvl="1" indent="-342900">
              <a:buFont typeface="Wingdings" panose="05000000000000000000" pitchFamily="2" charset="2"/>
              <a:buChar char="§"/>
            </a:pPr>
            <a:r>
              <a:rPr lang="en-US" dirty="0">
                <a:solidFill>
                  <a:schemeClr val="tx1"/>
                </a:solidFill>
                <a:latin typeface="+mn-lt"/>
              </a:rPr>
              <a:t>Renewals</a:t>
            </a:r>
          </a:p>
          <a:p>
            <a:pPr marL="800089" lvl="1" indent="-342900">
              <a:buFont typeface="Wingdings" panose="05000000000000000000" pitchFamily="2" charset="2"/>
              <a:buChar char="§"/>
            </a:pPr>
            <a:r>
              <a:rPr lang="en-US" dirty="0">
                <a:solidFill>
                  <a:schemeClr val="tx1"/>
                </a:solidFill>
                <a:latin typeface="+mn-lt"/>
              </a:rPr>
              <a:t>Online Insurance Verification</a:t>
            </a:r>
          </a:p>
          <a:p>
            <a:pPr marL="800089" lvl="1" indent="-342900">
              <a:buFont typeface="Wingdings" panose="05000000000000000000" pitchFamily="2" charset="2"/>
              <a:buChar char="§"/>
            </a:pPr>
            <a:r>
              <a:rPr lang="en-US" dirty="0">
                <a:solidFill>
                  <a:schemeClr val="tx1"/>
                </a:solidFill>
                <a:latin typeface="+mn-lt"/>
              </a:rPr>
              <a:t>Towing</a:t>
            </a:r>
          </a:p>
          <a:p>
            <a:pPr marL="342900" indent="-342900">
              <a:buFont typeface="Wingdings" panose="05000000000000000000" pitchFamily="2" charset="2"/>
              <a:buChar char="§"/>
            </a:pPr>
            <a:endParaRPr lang="en-US" dirty="0">
              <a:solidFill>
                <a:schemeClr val="tx1"/>
              </a:solidFill>
            </a:endParaRPr>
          </a:p>
          <a:p>
            <a:pPr lvl="1"/>
            <a:endParaRPr lang="en-US" dirty="0"/>
          </a:p>
          <a:p>
            <a:endParaRPr lang="en-US" dirty="0">
              <a:latin typeface="+mn-lt"/>
            </a:endParaRPr>
          </a:p>
        </p:txBody>
      </p:sp>
      <p:sp>
        <p:nvSpPr>
          <p:cNvPr id="4" name="Footer Placeholder 3">
            <a:extLst>
              <a:ext uri="{FF2B5EF4-FFF2-40B4-BE49-F238E27FC236}">
                <a16:creationId xmlns:a16="http://schemas.microsoft.com/office/drawing/2014/main" id="{7D899366-88DB-FBE3-F196-8F4B0B0D259D}"/>
              </a:ext>
            </a:extLst>
          </p:cNvPr>
          <p:cNvSpPr>
            <a:spLocks noGrp="1"/>
          </p:cNvSpPr>
          <p:nvPr>
            <p:ph type="ftr" sz="quarter" idx="18"/>
          </p:nvPr>
        </p:nvSpPr>
        <p:spPr/>
        <p:txBody>
          <a:bodyPr/>
          <a:lstStyle/>
          <a:p>
            <a:r>
              <a:rPr lang="en-US" dirty="0"/>
              <a:t>NATIONAL ASSOCIATION OF MUTUAL INSURANCE COMPANIES</a:t>
            </a:r>
          </a:p>
        </p:txBody>
      </p:sp>
      <p:sp>
        <p:nvSpPr>
          <p:cNvPr id="8" name="Text Placeholder 2">
            <a:extLst>
              <a:ext uri="{FF2B5EF4-FFF2-40B4-BE49-F238E27FC236}">
                <a16:creationId xmlns:a16="http://schemas.microsoft.com/office/drawing/2014/main" id="{A6D2041D-C513-E2C1-0F2F-022599D1D12A}"/>
              </a:ext>
            </a:extLst>
          </p:cNvPr>
          <p:cNvSpPr txBox="1">
            <a:spLocks/>
          </p:cNvSpPr>
          <p:nvPr/>
        </p:nvSpPr>
        <p:spPr>
          <a:xfrm>
            <a:off x="-1794714" y="4609077"/>
            <a:ext cx="6473039" cy="422479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a:buNone/>
              <a:defRPr sz="2400" b="0" i="0" kern="1200">
                <a:solidFill>
                  <a:srgbClr val="666666"/>
                </a:solidFill>
                <a:latin typeface="NewsGotMed" charset="0"/>
                <a:ea typeface="NewsGotMed" charset="0"/>
                <a:cs typeface="NewsGotMed" charset="0"/>
              </a:defRPr>
            </a:lvl1pPr>
            <a:lvl2pPr marL="457189"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377"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566"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754"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5943"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342900" indent="-342900">
              <a:buFont typeface="Wingdings" panose="05000000000000000000" pitchFamily="2" charset="2"/>
              <a:buChar char="§"/>
            </a:pPr>
            <a:endParaRPr lang="en-US" dirty="0">
              <a:latin typeface="NewsGotLig" pitchFamily="2" charset="0"/>
            </a:endParaRPr>
          </a:p>
        </p:txBody>
      </p:sp>
      <p:sp>
        <p:nvSpPr>
          <p:cNvPr id="7" name="TextBox 6">
            <a:extLst>
              <a:ext uri="{FF2B5EF4-FFF2-40B4-BE49-F238E27FC236}">
                <a16:creationId xmlns:a16="http://schemas.microsoft.com/office/drawing/2014/main" id="{33451296-EBBA-5718-475C-8881A2285256}"/>
              </a:ext>
            </a:extLst>
          </p:cNvPr>
          <p:cNvSpPr txBox="1"/>
          <p:nvPr/>
        </p:nvSpPr>
        <p:spPr>
          <a:xfrm>
            <a:off x="6662927" y="5018523"/>
            <a:ext cx="2507428" cy="369332"/>
          </a:xfrm>
          <a:prstGeom prst="rect">
            <a:avLst/>
          </a:prstGeom>
          <a:noFill/>
        </p:spPr>
        <p:txBody>
          <a:bodyPr wrap="square" rtlCol="0">
            <a:spAutoFit/>
          </a:bodyPr>
          <a:lstStyle/>
          <a:p>
            <a:r>
              <a:rPr lang="en-US" sz="900" dirty="0">
                <a:hlinkClick r:id="rId3" tooltip="https://www.flickr.com/photos/donshall/4934744172">
                  <a:extLst>
                    <a:ext uri="{A12FA001-AC4F-418D-AE19-62706E023703}">
                      <ahyp:hlinkClr xmlns:ahyp="http://schemas.microsoft.com/office/drawing/2018/hyperlinkcolor" val="tx"/>
                    </a:ext>
                  </a:extLst>
                </a:hlinkClick>
              </a:rPr>
              <a:t>This Photo</a:t>
            </a:r>
            <a:r>
              <a:rPr lang="en-US" sz="900" dirty="0"/>
              <a:t> by Unknown Author is licensed under </a:t>
            </a:r>
            <a:r>
              <a:rPr lang="en-US" sz="900" dirty="0">
                <a:hlinkClick r:id="rId4" tooltip="https://creativecommons.org/licenses/by-nc-nd/3.0/">
                  <a:extLst>
                    <a:ext uri="{A12FA001-AC4F-418D-AE19-62706E023703}">
                      <ahyp:hlinkClr xmlns:ahyp="http://schemas.microsoft.com/office/drawing/2018/hyperlinkcolor" val="tx"/>
                    </a:ext>
                  </a:extLst>
                </a:hlinkClick>
              </a:rPr>
              <a:t>CC BY-NC-ND</a:t>
            </a:r>
            <a:endParaRPr lang="en-US" sz="900" dirty="0"/>
          </a:p>
        </p:txBody>
      </p:sp>
      <p:pic>
        <p:nvPicPr>
          <p:cNvPr id="6" name="Picture 5" descr="A large white building with a green dome with Pennsylvania State Capitol in the background&#10;&#10;AI-generated content may be incorrect.">
            <a:extLst>
              <a:ext uri="{FF2B5EF4-FFF2-40B4-BE49-F238E27FC236}">
                <a16:creationId xmlns:a16="http://schemas.microsoft.com/office/drawing/2014/main" id="{7A78D474-DA64-3CA5-FD44-29B553B19A17}"/>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668845" y="608215"/>
            <a:ext cx="4779640" cy="4779640"/>
          </a:xfrm>
          <a:prstGeom prst="rect">
            <a:avLst/>
          </a:prstGeom>
        </p:spPr>
      </p:pic>
    </p:spTree>
    <p:extLst>
      <p:ext uri="{BB962C8B-B14F-4D97-AF65-F5344CB8AC3E}">
        <p14:creationId xmlns:p14="http://schemas.microsoft.com/office/powerpoint/2010/main" val="517524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0F73B-AF89-ED48-39FC-57A49BE5A2F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FE8C487-32F1-2F3A-4D6F-8DDBA8DF1DC6}"/>
              </a:ext>
            </a:extLst>
          </p:cNvPr>
          <p:cNvSpPr>
            <a:spLocks noGrp="1"/>
          </p:cNvSpPr>
          <p:nvPr>
            <p:ph type="body" idx="15"/>
          </p:nvPr>
        </p:nvSpPr>
        <p:spPr/>
        <p:txBody>
          <a:bodyPr/>
          <a:lstStyle/>
          <a:p>
            <a:endParaRPr lang="en-US" dirty="0"/>
          </a:p>
        </p:txBody>
      </p:sp>
      <p:sp>
        <p:nvSpPr>
          <p:cNvPr id="4" name="Footer Placeholder 3">
            <a:extLst>
              <a:ext uri="{FF2B5EF4-FFF2-40B4-BE49-F238E27FC236}">
                <a16:creationId xmlns:a16="http://schemas.microsoft.com/office/drawing/2014/main" id="{868CCB66-C29B-A10E-2B69-D75B737233A7}"/>
              </a:ext>
            </a:extLst>
          </p:cNvPr>
          <p:cNvSpPr>
            <a:spLocks noGrp="1"/>
          </p:cNvSpPr>
          <p:nvPr>
            <p:ph type="ftr" sz="quarter" idx="18"/>
          </p:nvPr>
        </p:nvSpPr>
        <p:spPr/>
        <p:txBody>
          <a:bodyPr/>
          <a:lstStyle/>
          <a:p>
            <a:r>
              <a:rPr lang="en-US"/>
              <a:t>NATIONAL ASSOCIATION OF MUTUAL INSURANCE COMPANIES</a:t>
            </a:r>
            <a:endParaRPr lang="en-US" dirty="0"/>
          </a:p>
        </p:txBody>
      </p:sp>
      <p:pic>
        <p:nvPicPr>
          <p:cNvPr id="6" name="Picture 5" descr="Close-up of a chess board&#10;&#10;AI-generated content may be incorrect.">
            <a:extLst>
              <a:ext uri="{FF2B5EF4-FFF2-40B4-BE49-F238E27FC236}">
                <a16:creationId xmlns:a16="http://schemas.microsoft.com/office/drawing/2014/main" id="{6E2EDC46-C021-BF1A-98B0-84EEF770B83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B21F7119-7045-E735-3C6F-D1DBD6447502}"/>
              </a:ext>
            </a:extLst>
          </p:cNvPr>
          <p:cNvSpPr>
            <a:spLocks noGrp="1"/>
          </p:cNvSpPr>
          <p:nvPr>
            <p:ph type="body" idx="14"/>
          </p:nvPr>
        </p:nvSpPr>
        <p:spPr/>
        <p:txBody>
          <a:bodyPr/>
          <a:lstStyle/>
          <a:p>
            <a:r>
              <a:rPr lang="en-US" dirty="0">
                <a:solidFill>
                  <a:schemeClr val="bg1"/>
                </a:solidFill>
              </a:rPr>
              <a:t>Industry engagement</a:t>
            </a:r>
          </a:p>
        </p:txBody>
      </p:sp>
    </p:spTree>
    <p:extLst>
      <p:ext uri="{BB962C8B-B14F-4D97-AF65-F5344CB8AC3E}">
        <p14:creationId xmlns:p14="http://schemas.microsoft.com/office/powerpoint/2010/main" val="2686629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10EDA-7A51-82DF-F56F-B827511477D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ED911F0-3E17-A0D6-CBFF-41647D88D1EA}"/>
              </a:ext>
            </a:extLst>
          </p:cNvPr>
          <p:cNvPicPr>
            <a:picLocks noGrp="1" noRot="1" noChangeAspect="1" noMove="1" noResize="1" noEditPoints="1" noAdjustHandles="1" noChangeArrowheads="1" noChangeShapeType="1" noCrop="1"/>
          </p:cNvPicPr>
          <p:nvPr/>
        </p:nvPicPr>
        <p:blipFill>
          <a:blip r:embed="rId2" cstate="email">
            <a:alphaModFix amt="50000"/>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E2C8C30-2AA3-F899-B51E-05CC124B1CF5}"/>
              </a:ext>
            </a:extLst>
          </p:cNvPr>
          <p:cNvSpPr txBox="1"/>
          <p:nvPr/>
        </p:nvSpPr>
        <p:spPr>
          <a:xfrm>
            <a:off x="2611820" y="4820617"/>
            <a:ext cx="6968359" cy="954107"/>
          </a:xfrm>
          <a:prstGeom prst="rect">
            <a:avLst/>
          </a:prstGeom>
          <a:noFill/>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dirty="0">
                <a:ln>
                  <a:noFill/>
                </a:ln>
                <a:solidFill>
                  <a:srgbClr val="000000"/>
                </a:solidFill>
                <a:effectLst/>
                <a:uLnTx/>
                <a:uFillTx/>
                <a:latin typeface="Arial" pitchFamily="34" charset="0"/>
                <a:ea typeface="ヒラギノ角ゴ ProN W3" pitchFamily="1" charset="-128"/>
                <a:cs typeface="Arial" pitchFamily="34" charset="0"/>
                <a:sym typeface="Gill Sans" pitchFamily="1" charset="0"/>
                <a:rtl val="0"/>
              </a:rPr>
              <a:t>“If insurance is your profession</a:t>
            </a: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dirty="0">
                <a:ln>
                  <a:noFill/>
                </a:ln>
                <a:solidFill>
                  <a:srgbClr val="000000"/>
                </a:solidFill>
                <a:effectLst/>
                <a:uLnTx/>
                <a:uFillTx/>
                <a:latin typeface="Arial" pitchFamily="34" charset="0"/>
                <a:ea typeface="ヒラギノ角ゴ ProN W3" pitchFamily="1" charset="-128"/>
                <a:cs typeface="Arial" pitchFamily="34" charset="0"/>
                <a:sym typeface="Gill Sans" pitchFamily="1" charset="0"/>
                <a:rtl val="0"/>
              </a:rPr>
              <a:t>then politics is your business.”</a:t>
            </a:r>
          </a:p>
        </p:txBody>
      </p:sp>
      <p:pic>
        <p:nvPicPr>
          <p:cNvPr id="12" name="Picture 11" descr="A black background with pink and grey text&#10;&#10;Description automatically generated">
            <a:extLst>
              <a:ext uri="{FF2B5EF4-FFF2-40B4-BE49-F238E27FC236}">
                <a16:creationId xmlns:a16="http://schemas.microsoft.com/office/drawing/2014/main" id="{DBDCA6C8-201B-5C12-71F3-5449667D50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6212" y="624241"/>
            <a:ext cx="7439572" cy="1605703"/>
          </a:xfrm>
          <a:prstGeom prst="rect">
            <a:avLst/>
          </a:prstGeom>
        </p:spPr>
      </p:pic>
      <p:sp>
        <p:nvSpPr>
          <p:cNvPr id="13" name="TextBox 12">
            <a:extLst>
              <a:ext uri="{FF2B5EF4-FFF2-40B4-BE49-F238E27FC236}">
                <a16:creationId xmlns:a16="http://schemas.microsoft.com/office/drawing/2014/main" id="{6ABCD1B2-811F-17CD-FA67-225770B671A8}"/>
              </a:ext>
            </a:extLst>
          </p:cNvPr>
          <p:cNvSpPr txBox="1"/>
          <p:nvPr/>
        </p:nvSpPr>
        <p:spPr>
          <a:xfrm>
            <a:off x="3088433" y="905069"/>
            <a:ext cx="184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Placeholder 1">
            <a:extLst>
              <a:ext uri="{FF2B5EF4-FFF2-40B4-BE49-F238E27FC236}">
                <a16:creationId xmlns:a16="http://schemas.microsoft.com/office/drawing/2014/main" id="{A4550E4A-87BD-3962-2D83-C8EA42140CEE}"/>
              </a:ext>
            </a:extLst>
          </p:cNvPr>
          <p:cNvSpPr>
            <a:spLocks noGrp="1"/>
          </p:cNvSpPr>
          <p:nvPr>
            <p:ph type="body" idx="14"/>
          </p:nvPr>
        </p:nvSpPr>
        <p:spPr>
          <a:xfrm>
            <a:off x="675439" y="2852903"/>
            <a:ext cx="10841119" cy="1768875"/>
          </a:xfrm>
        </p:spPr>
        <p:txBody>
          <a:bodyPr>
            <a:normAutofit fontScale="92500"/>
          </a:bodyPr>
          <a:lstStyle/>
          <a:p>
            <a:pPr algn="ctr"/>
            <a:r>
              <a:rPr lang="en-US" sz="3500" dirty="0">
                <a:solidFill>
                  <a:schemeClr val="tx1"/>
                </a:solidFill>
                <a:latin typeface="+mn-lt"/>
              </a:rPr>
              <a:t>there is only one way to insure against uncertainty:</a:t>
            </a:r>
          </a:p>
          <a:p>
            <a:pPr algn="ctr"/>
            <a:endParaRPr lang="en-US" sz="400" dirty="0">
              <a:solidFill>
                <a:schemeClr val="tx1"/>
              </a:solidFill>
              <a:latin typeface="+mn-lt"/>
            </a:endParaRPr>
          </a:p>
          <a:p>
            <a:pPr algn="ctr"/>
            <a:r>
              <a:rPr lang="en-US" sz="3600" dirty="0">
                <a:solidFill>
                  <a:schemeClr val="tx1"/>
                </a:solidFill>
                <a:latin typeface="+mn-lt"/>
              </a:rPr>
              <a:t>Insurers must be engaged in shaping the legislative and regulatory landscape</a:t>
            </a:r>
          </a:p>
          <a:p>
            <a:pPr algn="ctr"/>
            <a:endParaRPr lang="en-US" sz="3500" dirty="0">
              <a:solidFill>
                <a:schemeClr val="tx1"/>
              </a:solidFill>
              <a:latin typeface="+mn-lt"/>
            </a:endParaRPr>
          </a:p>
          <a:p>
            <a:endParaRPr lang="en-US" dirty="0">
              <a:latin typeface="+mn-lt"/>
            </a:endParaRPr>
          </a:p>
        </p:txBody>
      </p:sp>
    </p:spTree>
    <p:extLst>
      <p:ext uri="{BB962C8B-B14F-4D97-AF65-F5344CB8AC3E}">
        <p14:creationId xmlns:p14="http://schemas.microsoft.com/office/powerpoint/2010/main" val="428516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79504-3EE2-34F2-813B-76D6B42BD1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D3A3D3-8425-7008-76DF-E7FD8DC6EFCF}"/>
              </a:ext>
            </a:extLst>
          </p:cNvPr>
          <p:cNvSpPr>
            <a:spLocks noGrp="1"/>
          </p:cNvSpPr>
          <p:nvPr>
            <p:ph type="body" idx="14"/>
          </p:nvPr>
        </p:nvSpPr>
        <p:spPr/>
        <p:txBody>
          <a:bodyPr/>
          <a:lstStyle/>
          <a:p>
            <a:pPr algn="l"/>
            <a:r>
              <a:rPr lang="en-US" dirty="0"/>
              <a:t>	Your voice with lawmakers</a:t>
            </a:r>
          </a:p>
        </p:txBody>
      </p:sp>
      <p:pic>
        <p:nvPicPr>
          <p:cNvPr id="4" name="Picture 3">
            <a:extLst>
              <a:ext uri="{FF2B5EF4-FFF2-40B4-BE49-F238E27FC236}">
                <a16:creationId xmlns:a16="http://schemas.microsoft.com/office/drawing/2014/main" id="{8DC68202-9C31-3E41-1D58-0B5248B0A4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29424" y="244925"/>
            <a:ext cx="2749534" cy="597460"/>
          </a:xfrm>
          <a:prstGeom prst="rect">
            <a:avLst/>
          </a:prstGeom>
        </p:spPr>
      </p:pic>
      <p:sp>
        <p:nvSpPr>
          <p:cNvPr id="7" name="Text Placeholder 2">
            <a:extLst>
              <a:ext uri="{FF2B5EF4-FFF2-40B4-BE49-F238E27FC236}">
                <a16:creationId xmlns:a16="http://schemas.microsoft.com/office/drawing/2014/main" id="{F930727B-DC3D-833D-F6B0-AD2E62318C85}"/>
              </a:ext>
            </a:extLst>
          </p:cNvPr>
          <p:cNvSpPr>
            <a:spLocks noGrp="1"/>
          </p:cNvSpPr>
          <p:nvPr>
            <p:ph type="body" idx="15"/>
          </p:nvPr>
        </p:nvSpPr>
        <p:spPr>
          <a:xfrm>
            <a:off x="138313" y="1098716"/>
            <a:ext cx="11902568" cy="5484964"/>
          </a:xfrm>
        </p:spPr>
        <p:txBody>
          <a:bodyPr>
            <a:noAutofit/>
          </a:bodyPr>
          <a:lstStyle/>
          <a:p>
            <a:pPr marL="342900" indent="-342900">
              <a:lnSpc>
                <a:spcPct val="110000"/>
              </a:lnSpc>
              <a:spcBef>
                <a:spcPts val="0"/>
              </a:spcBef>
              <a:spcAft>
                <a:spcPts val="600"/>
              </a:spcAft>
              <a:buClr>
                <a:schemeClr val="bg2">
                  <a:lumMod val="50000"/>
                </a:schemeClr>
              </a:buClr>
              <a:buFont typeface="Wingdings" panose="05000000000000000000" pitchFamily="2" charset="2"/>
              <a:buChar char="§"/>
            </a:pPr>
            <a:endParaRPr lang="en-US" sz="2800" dirty="0">
              <a:solidFill>
                <a:schemeClr val="tx1"/>
              </a:solidFill>
              <a:latin typeface="+mn-lt"/>
              <a:cs typeface="Arial" panose="020B0604020202020204" pitchFamily="34" charset="0"/>
            </a:endParaRPr>
          </a:p>
          <a:p>
            <a:pPr marL="342900" indent="-342900">
              <a:lnSpc>
                <a:spcPct val="110000"/>
              </a:lnSpc>
              <a:spcBef>
                <a:spcPts val="0"/>
              </a:spcBef>
              <a:spcAft>
                <a:spcPts val="600"/>
              </a:spcAft>
              <a:buClr>
                <a:schemeClr val="bg2">
                  <a:lumMod val="50000"/>
                </a:schemeClr>
              </a:buClr>
              <a:buFont typeface="Wingdings" panose="05000000000000000000" pitchFamily="2" charset="2"/>
              <a:buChar char="§"/>
            </a:pPr>
            <a:r>
              <a:rPr lang="en-US" sz="2800" dirty="0">
                <a:solidFill>
                  <a:schemeClr val="tx1"/>
                </a:solidFill>
                <a:latin typeface="+mn-lt"/>
                <a:cs typeface="Arial" panose="020B0604020202020204" pitchFamily="34" charset="0"/>
              </a:rPr>
              <a:t>Every day, elected officials at all levels make decisions that impact your company and policyholders </a:t>
            </a:r>
          </a:p>
          <a:p>
            <a:pPr marL="800089" lvl="1" indent="-342900">
              <a:lnSpc>
                <a:spcPct val="110000"/>
              </a:lnSpc>
              <a:spcBef>
                <a:spcPts val="0"/>
              </a:spcBef>
              <a:spcAft>
                <a:spcPts val="600"/>
              </a:spcAft>
              <a:buClr>
                <a:schemeClr val="bg2">
                  <a:lumMod val="50000"/>
                </a:schemeClr>
              </a:buClr>
              <a:buFont typeface="Wingdings" panose="05000000000000000000" pitchFamily="2" charset="2"/>
              <a:buChar char="§"/>
            </a:pPr>
            <a:r>
              <a:rPr lang="en-US" sz="2800" dirty="0">
                <a:solidFill>
                  <a:schemeClr val="tx1"/>
                </a:solidFill>
                <a:cs typeface="Arial" panose="020B0604020202020204" pitchFamily="34" charset="0"/>
              </a:rPr>
              <a:t>A strong PAC helps to educate lawmakers and make sure your voice is heard</a:t>
            </a:r>
          </a:p>
          <a:p>
            <a:pPr marL="800089" lvl="1" indent="-342900">
              <a:lnSpc>
                <a:spcPct val="110000"/>
              </a:lnSpc>
              <a:spcBef>
                <a:spcPts val="0"/>
              </a:spcBef>
              <a:spcAft>
                <a:spcPts val="600"/>
              </a:spcAft>
              <a:buClr>
                <a:schemeClr val="bg2">
                  <a:lumMod val="50000"/>
                </a:schemeClr>
              </a:buClr>
              <a:buFont typeface="Wingdings" panose="05000000000000000000" pitchFamily="2" charset="2"/>
              <a:buChar char="§"/>
            </a:pPr>
            <a:r>
              <a:rPr kumimoji="0" lang="en-US" sz="2800" b="1" i="0" u="sng" strike="noStrike" kern="1200" cap="none" spc="0" normalizeH="0" baseline="0" noProof="0" dirty="0">
                <a:ln>
                  <a:noFill/>
                </a:ln>
                <a:solidFill>
                  <a:srgbClr val="33B3CC"/>
                </a:solidFill>
                <a:effectLst/>
                <a:uLnTx/>
                <a:uFillTx/>
                <a:ea typeface="+mn-ea"/>
                <a:cs typeface="Arial" panose="020B0604020202020204" pitchFamily="34" charset="0"/>
              </a:rPr>
              <a:t>100% </a:t>
            </a:r>
            <a:r>
              <a:rPr kumimoji="0" lang="en-US" sz="2800" b="0" i="0" u="none" strike="noStrike" kern="1200" cap="none" spc="0" normalizeH="0" baseline="0" noProof="0" dirty="0">
                <a:ln>
                  <a:noFill/>
                </a:ln>
                <a:solidFill>
                  <a:schemeClr val="tx1"/>
                </a:solidFill>
                <a:effectLst/>
                <a:uLnTx/>
                <a:uFillTx/>
                <a:ea typeface="+mn-ea"/>
                <a:cs typeface="Arial" panose="020B0604020202020204" pitchFamily="34" charset="0"/>
              </a:rPr>
              <a:t>of contributions go straight to candidates. </a:t>
            </a:r>
          </a:p>
          <a:p>
            <a:pPr marL="342900" indent="-342900">
              <a:lnSpc>
                <a:spcPct val="110000"/>
              </a:lnSpc>
              <a:spcBef>
                <a:spcPts val="0"/>
              </a:spcBef>
              <a:spcAft>
                <a:spcPts val="600"/>
              </a:spcAft>
              <a:buClr>
                <a:schemeClr val="bg2">
                  <a:lumMod val="50000"/>
                </a:schemeClr>
              </a:buClr>
              <a:buFont typeface="Wingdings" panose="05000000000000000000" pitchFamily="2" charset="2"/>
              <a:buChar char="§"/>
            </a:pPr>
            <a:r>
              <a:rPr lang="en-US" sz="2800" dirty="0">
                <a:solidFill>
                  <a:schemeClr val="tx1"/>
                </a:solidFill>
                <a:latin typeface="+mn-lt"/>
                <a:cs typeface="Arial" panose="020B0604020202020204" pitchFamily="34" charset="0"/>
              </a:rPr>
              <a:t>Leverage giving through member relationships</a:t>
            </a:r>
          </a:p>
          <a:p>
            <a:pPr marL="800089" lvl="1" indent="-342900">
              <a:lnSpc>
                <a:spcPct val="110000"/>
              </a:lnSpc>
              <a:spcBef>
                <a:spcPts val="0"/>
              </a:spcBef>
              <a:spcAft>
                <a:spcPts val="600"/>
              </a:spcAft>
              <a:buClr>
                <a:schemeClr val="bg2">
                  <a:lumMod val="50000"/>
                </a:schemeClr>
              </a:buClr>
              <a:buFont typeface="Wingdings" panose="05000000000000000000" pitchFamily="2" charset="2"/>
              <a:buChar char="§"/>
            </a:pPr>
            <a:r>
              <a:rPr lang="en-US" sz="2800" dirty="0">
                <a:solidFill>
                  <a:schemeClr val="tx1"/>
                </a:solidFill>
                <a:cs typeface="Arial" panose="020B0604020202020204" pitchFamily="34" charset="0"/>
              </a:rPr>
              <a:t>Congressional Contact Program </a:t>
            </a:r>
          </a:p>
          <a:p>
            <a:pPr marL="342900" indent="-342900">
              <a:lnSpc>
                <a:spcPct val="110000"/>
              </a:lnSpc>
              <a:spcBef>
                <a:spcPts val="0"/>
              </a:spcBef>
              <a:spcAft>
                <a:spcPts val="600"/>
              </a:spcAft>
              <a:buClr>
                <a:schemeClr val="bg2">
                  <a:lumMod val="50000"/>
                </a:schemeClr>
              </a:buClr>
              <a:buFont typeface="Wingdings" panose="05000000000000000000" pitchFamily="2" charset="2"/>
              <a:buChar char="§"/>
            </a:pPr>
            <a:r>
              <a:rPr lang="en-US" sz="2800" dirty="0">
                <a:solidFill>
                  <a:schemeClr val="tx1"/>
                </a:solidFill>
                <a:latin typeface="+mn-lt"/>
                <a:cs typeface="Arial" panose="020B0604020202020204" pitchFamily="34" charset="0"/>
              </a:rPr>
              <a:t>Strategic Giving</a:t>
            </a:r>
          </a:p>
          <a:p>
            <a:pPr marL="800089" lvl="1" indent="-342900">
              <a:lnSpc>
                <a:spcPct val="110000"/>
              </a:lnSpc>
              <a:spcBef>
                <a:spcPts val="0"/>
              </a:spcBef>
              <a:spcAft>
                <a:spcPts val="600"/>
              </a:spcAft>
              <a:buClr>
                <a:schemeClr val="bg2">
                  <a:lumMod val="50000"/>
                </a:schemeClr>
              </a:buClr>
              <a:buFont typeface="Wingdings" panose="05000000000000000000" pitchFamily="2" charset="2"/>
              <a:buChar char="§"/>
            </a:pPr>
            <a:r>
              <a:rPr lang="en-US" sz="2800" dirty="0">
                <a:solidFill>
                  <a:schemeClr val="tx1"/>
                </a:solidFill>
                <a:cs typeface="Arial" panose="020B0604020202020204" pitchFamily="34" charset="0"/>
              </a:rPr>
              <a:t>Supports state and federal candidates from both sides of the aisle</a:t>
            </a:r>
          </a:p>
        </p:txBody>
      </p:sp>
    </p:spTree>
    <p:extLst>
      <p:ext uri="{BB962C8B-B14F-4D97-AF65-F5344CB8AC3E}">
        <p14:creationId xmlns:p14="http://schemas.microsoft.com/office/powerpoint/2010/main" val="1480499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670E1C5-EB1F-9B48-7206-43107B1A6DB4}"/>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srgbClr val="FFFFFF"/>
                </a:solidFill>
                <a:effectLst/>
                <a:uLnTx/>
                <a:uFillTx/>
                <a:latin typeface="NewsGotMed" charset="0"/>
              </a:rPr>
              <a:t>NATIONAL ASSOCIATION OF MUTUAL INSURANCE COMPANIES</a:t>
            </a:r>
          </a:p>
        </p:txBody>
      </p:sp>
      <p:sp>
        <p:nvSpPr>
          <p:cNvPr id="4" name="Content Placeholder 3">
            <a:extLst>
              <a:ext uri="{FF2B5EF4-FFF2-40B4-BE49-F238E27FC236}">
                <a16:creationId xmlns:a16="http://schemas.microsoft.com/office/drawing/2014/main" id="{A0F9E9CB-7DDC-E901-D33E-B74B553B9AB5}"/>
              </a:ext>
            </a:extLst>
          </p:cNvPr>
          <p:cNvSpPr>
            <a:spLocks noGrp="1"/>
          </p:cNvSpPr>
          <p:nvPr>
            <p:ph idx="1"/>
          </p:nvPr>
        </p:nvSpPr>
        <p:spPr>
          <a:solidFill>
            <a:schemeClr val="accent6">
              <a:lumMod val="50000"/>
            </a:schemeClr>
          </a:solidFill>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5500" dirty="0"/>
              <a:t>THANK YOU</a:t>
            </a:r>
          </a:p>
        </p:txBody>
      </p:sp>
      <p:sp>
        <p:nvSpPr>
          <p:cNvPr id="5" name="TextBox 4">
            <a:extLst>
              <a:ext uri="{FF2B5EF4-FFF2-40B4-BE49-F238E27FC236}">
                <a16:creationId xmlns:a16="http://schemas.microsoft.com/office/drawing/2014/main" id="{1FE803D3-73D7-4BA1-FE89-B0DFE51BDF07}"/>
              </a:ext>
            </a:extLst>
          </p:cNvPr>
          <p:cNvSpPr txBox="1"/>
          <p:nvPr/>
        </p:nvSpPr>
        <p:spPr>
          <a:xfrm>
            <a:off x="2962940" y="4277189"/>
            <a:ext cx="6096000" cy="646331"/>
          </a:xfrm>
          <a:prstGeom prst="rect">
            <a:avLst/>
          </a:prstGeom>
          <a:noFill/>
        </p:spPr>
        <p:txBody>
          <a:bodyPr wrap="square">
            <a:spAutoFit/>
          </a:bodyPr>
          <a:lstStyle/>
          <a:p>
            <a:pPr algn="ctr"/>
            <a:r>
              <a:rPr lang="en-US" sz="1800" dirty="0">
                <a:solidFill>
                  <a:schemeClr val="bg1"/>
                </a:solidFill>
                <a:latin typeface="NewsGotMed" pitchFamily="2" charset="0"/>
                <a:ea typeface="Helvetica" charset="0"/>
                <a:cs typeface="Helvetica" charset="0"/>
              </a:rPr>
              <a:t>Matt Overturf, AVP State Affairs, Ohio Valley</a:t>
            </a:r>
          </a:p>
          <a:p>
            <a:pPr algn="ctr"/>
            <a:r>
              <a:rPr lang="en-US" sz="1800" dirty="0">
                <a:solidFill>
                  <a:schemeClr val="bg1"/>
                </a:solidFill>
                <a:latin typeface="NewsGotMed" pitchFamily="2" charset="0"/>
                <a:ea typeface="Helvetica" charset="0"/>
                <a:cs typeface="Helvetica" charset="0"/>
                <a:hlinkClick r:id="rId2"/>
              </a:rPr>
              <a:t>moverturf@namic.org</a:t>
            </a:r>
            <a:r>
              <a:rPr lang="en-US" sz="1800" dirty="0">
                <a:solidFill>
                  <a:schemeClr val="bg1"/>
                </a:solidFill>
                <a:latin typeface="NewsGotMed" pitchFamily="2" charset="0"/>
                <a:ea typeface="Helvetica" charset="0"/>
                <a:cs typeface="Helvetica" charset="0"/>
              </a:rPr>
              <a:t> | 937.935.0432</a:t>
            </a:r>
          </a:p>
        </p:txBody>
      </p:sp>
    </p:spTree>
    <p:extLst>
      <p:ext uri="{BB962C8B-B14F-4D97-AF65-F5344CB8AC3E}">
        <p14:creationId xmlns:p14="http://schemas.microsoft.com/office/powerpoint/2010/main" val="360235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moke coming out of the water&#10;&#10;Description automatically generated">
            <a:extLst>
              <a:ext uri="{FF2B5EF4-FFF2-40B4-BE49-F238E27FC236}">
                <a16:creationId xmlns:a16="http://schemas.microsoft.com/office/drawing/2014/main" id="{0A282432-687E-4DFA-9FB8-455CF52242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Footer Placeholder 3">
            <a:extLst>
              <a:ext uri="{FF2B5EF4-FFF2-40B4-BE49-F238E27FC236}">
                <a16:creationId xmlns:a16="http://schemas.microsoft.com/office/drawing/2014/main" id="{CE750098-B1DC-404E-954E-222142C17282}"/>
              </a:ext>
            </a:extLst>
          </p:cNvPr>
          <p:cNvSpPr>
            <a:spLocks noGrp="1"/>
          </p:cNvSpPr>
          <p:nvPr>
            <p:ph type="ftr" sz="quarter" idx="19"/>
          </p:nvPr>
        </p:nvSpPr>
        <p:spPr>
          <a:xfrm>
            <a:off x="7464612" y="6199631"/>
            <a:ext cx="4087304" cy="36576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white">
                    <a:alpha val="80000"/>
                  </a:prstClr>
                </a:solidFill>
                <a:effectLst/>
                <a:uLnTx/>
                <a:uFillTx/>
                <a:latin typeface="Calibri" panose="020F0502020204030204"/>
                <a:ea typeface="+mn-ea"/>
                <a:cs typeface="+mn-cs"/>
              </a:rPr>
              <a:t>NATIONAL ASSOCIATION OF MUTUAL INSURANCE COMPANIES</a:t>
            </a:r>
          </a:p>
        </p:txBody>
      </p:sp>
      <p:sp>
        <p:nvSpPr>
          <p:cNvPr id="2" name="TextBox 1">
            <a:extLst>
              <a:ext uri="{FF2B5EF4-FFF2-40B4-BE49-F238E27FC236}">
                <a16:creationId xmlns:a16="http://schemas.microsoft.com/office/drawing/2014/main" id="{3E3DFBA4-3058-41E5-9C19-C3DAB84B5AE9}"/>
              </a:ext>
            </a:extLst>
          </p:cNvPr>
          <p:cNvSpPr txBox="1"/>
          <p:nvPr/>
        </p:nvSpPr>
        <p:spPr>
          <a:xfrm>
            <a:off x="130758" y="747672"/>
            <a:ext cx="676698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NewsGot" pitchFamily="2" charset="0"/>
                <a:ea typeface="+mn-ea"/>
                <a:cs typeface="+mn-cs"/>
              </a:rPr>
              <a:t>PRESENTATION OUTLINE</a:t>
            </a:r>
          </a:p>
        </p:txBody>
      </p:sp>
      <p:sp>
        <p:nvSpPr>
          <p:cNvPr id="3" name="TextBox 2">
            <a:extLst>
              <a:ext uri="{FF2B5EF4-FFF2-40B4-BE49-F238E27FC236}">
                <a16:creationId xmlns:a16="http://schemas.microsoft.com/office/drawing/2014/main" id="{FD5D3928-52DB-F989-E9E1-F09F2141EFA5}"/>
              </a:ext>
            </a:extLst>
          </p:cNvPr>
          <p:cNvSpPr txBox="1"/>
          <p:nvPr/>
        </p:nvSpPr>
        <p:spPr>
          <a:xfrm>
            <a:off x="7553035" y="2103273"/>
            <a:ext cx="5163503" cy="1938992"/>
          </a:xfrm>
          <a:prstGeom prst="rect">
            <a:avLst/>
          </a:prstGeom>
          <a:noFill/>
        </p:spPr>
        <p:txBody>
          <a:bodyPr wrap="square" rtlCol="0">
            <a:spAutoFit/>
          </a:bodyPr>
          <a:lstStyle/>
          <a:p>
            <a:pPr marL="400050" indent="-400050">
              <a:buAutoNum type="romanUcPeriod"/>
            </a:pPr>
            <a:r>
              <a:rPr lang="en-US" sz="2400" b="1" dirty="0">
                <a:solidFill>
                  <a:schemeClr val="bg1"/>
                </a:solidFill>
                <a:latin typeface="NewsGotMed" pitchFamily="2" charset="0"/>
              </a:rPr>
              <a:t>The New Political Climate</a:t>
            </a:r>
          </a:p>
          <a:p>
            <a:pPr marL="400050" indent="-400050">
              <a:buAutoNum type="romanUcPeriod"/>
            </a:pPr>
            <a:r>
              <a:rPr lang="en-US" sz="2400" b="1" dirty="0">
                <a:solidFill>
                  <a:schemeClr val="bg1"/>
                </a:solidFill>
                <a:latin typeface="NewsGotMed" pitchFamily="2" charset="0"/>
              </a:rPr>
              <a:t>Insurance Industry Issues</a:t>
            </a:r>
          </a:p>
          <a:p>
            <a:pPr marL="857250" lvl="1" indent="-400050">
              <a:buFont typeface="Wingdings" panose="05000000000000000000" pitchFamily="2" charset="2"/>
              <a:buChar char="Ø"/>
            </a:pPr>
            <a:r>
              <a:rPr lang="en-US" sz="2400" b="1" dirty="0">
                <a:solidFill>
                  <a:schemeClr val="bg1"/>
                </a:solidFill>
                <a:latin typeface="NewsGotMed" pitchFamily="2" charset="0"/>
              </a:rPr>
              <a:t>Washington D.C.</a:t>
            </a:r>
          </a:p>
          <a:p>
            <a:pPr marL="857250" lvl="1" indent="-400050">
              <a:buFont typeface="Wingdings" panose="05000000000000000000" pitchFamily="2" charset="2"/>
              <a:buChar char="Ø"/>
            </a:pPr>
            <a:r>
              <a:rPr lang="en-US" sz="2400" b="1" dirty="0">
                <a:solidFill>
                  <a:schemeClr val="bg1"/>
                </a:solidFill>
                <a:latin typeface="NewsGotMed" pitchFamily="2" charset="0"/>
              </a:rPr>
              <a:t>States</a:t>
            </a:r>
            <a:endParaRPr lang="en-US" sz="2400" dirty="0">
              <a:solidFill>
                <a:schemeClr val="bg1"/>
              </a:solidFill>
              <a:latin typeface="NewsGotMed" pitchFamily="2" charset="0"/>
            </a:endParaRPr>
          </a:p>
          <a:p>
            <a:pPr marL="400050" indent="-400050">
              <a:buAutoNum type="romanUcPeriod"/>
            </a:pPr>
            <a:r>
              <a:rPr lang="en-US" sz="2400" b="1" dirty="0">
                <a:solidFill>
                  <a:schemeClr val="bg1"/>
                </a:solidFill>
                <a:latin typeface="NewsGotMed" pitchFamily="2" charset="0"/>
              </a:rPr>
              <a:t>Industry Engagement</a:t>
            </a:r>
          </a:p>
        </p:txBody>
      </p:sp>
    </p:spTree>
    <p:extLst>
      <p:ext uri="{BB962C8B-B14F-4D97-AF65-F5344CB8AC3E}">
        <p14:creationId xmlns:p14="http://schemas.microsoft.com/office/powerpoint/2010/main" val="107597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0A8F6-900F-03D3-2AAC-86E7413DAF60}"/>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707A6D01-7532-A8CE-7500-DF67FFA2E05F}"/>
              </a:ext>
            </a:extLst>
          </p:cNvPr>
          <p:cNvSpPr>
            <a:spLocks noGrp="1"/>
          </p:cNvSpPr>
          <p:nvPr>
            <p:ph type="ftr" sz="quarter" idx="4294967295"/>
          </p:nvPr>
        </p:nvSpPr>
        <p:spPr>
          <a:xfrm>
            <a:off x="1137607" y="6481838"/>
            <a:ext cx="9912350" cy="18256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NATIONAL ASSOCIATION OF MUTUAL INSURANCE COMPANIES</a:t>
            </a:r>
          </a:p>
        </p:txBody>
      </p:sp>
      <p:pic>
        <p:nvPicPr>
          <p:cNvPr id="67" name="Picture 66" descr="Leiden from the sky at night night">
            <a:extLst>
              <a:ext uri="{FF2B5EF4-FFF2-40B4-BE49-F238E27FC236}">
                <a16:creationId xmlns:a16="http://schemas.microsoft.com/office/drawing/2014/main" id="{0E0B61F3-C9F1-49AA-A0F2-99A783D27D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708"/>
            <a:ext cx="12192000" cy="6914707"/>
          </a:xfrm>
          <a:prstGeom prst="rect">
            <a:avLst/>
          </a:prstGeom>
        </p:spPr>
      </p:pic>
      <p:sp>
        <p:nvSpPr>
          <p:cNvPr id="9" name="Text Placeholder 8">
            <a:extLst>
              <a:ext uri="{FF2B5EF4-FFF2-40B4-BE49-F238E27FC236}">
                <a16:creationId xmlns:a16="http://schemas.microsoft.com/office/drawing/2014/main" id="{19AA501D-D31D-4722-01D0-E32B19A40529}"/>
              </a:ext>
            </a:extLst>
          </p:cNvPr>
          <p:cNvSpPr>
            <a:spLocks noGrp="1"/>
          </p:cNvSpPr>
          <p:nvPr>
            <p:ph type="body" idx="14"/>
          </p:nvPr>
        </p:nvSpPr>
        <p:spPr>
          <a:xfrm>
            <a:off x="153717" y="-56707"/>
            <a:ext cx="11355590" cy="1315330"/>
          </a:xfrm>
        </p:spPr>
        <p:txBody>
          <a:bodyPr/>
          <a:lstStyle/>
          <a:p>
            <a:pPr algn="l"/>
            <a:r>
              <a:rPr lang="en-US" b="1" dirty="0"/>
              <a:t>New political climate</a:t>
            </a:r>
          </a:p>
        </p:txBody>
      </p:sp>
    </p:spTree>
    <p:extLst>
      <p:ext uri="{BB962C8B-B14F-4D97-AF65-F5344CB8AC3E}">
        <p14:creationId xmlns:p14="http://schemas.microsoft.com/office/powerpoint/2010/main" val="234125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337B2-BD95-7267-C8AB-6FD75AE293F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B05C63E-E58B-58E2-D5C8-F87582644908}"/>
              </a:ext>
            </a:extLst>
          </p:cNvPr>
          <p:cNvSpPr>
            <a:spLocks noGrp="1"/>
          </p:cNvSpPr>
          <p:nvPr>
            <p:ph type="body" idx="15"/>
          </p:nvPr>
        </p:nvSpPr>
        <p:spPr/>
        <p:txBody>
          <a:bodyPr>
            <a:normAutofit/>
          </a:bodyPr>
          <a:lstStyle/>
          <a:p>
            <a:r>
              <a:rPr lang="en-US" sz="3200" dirty="0"/>
              <a:t>Politics always change. Stories never do.</a:t>
            </a:r>
          </a:p>
        </p:txBody>
      </p:sp>
      <p:sp>
        <p:nvSpPr>
          <p:cNvPr id="5" name="Footer Placeholder 4">
            <a:extLst>
              <a:ext uri="{FF2B5EF4-FFF2-40B4-BE49-F238E27FC236}">
                <a16:creationId xmlns:a16="http://schemas.microsoft.com/office/drawing/2014/main" id="{ABBDBC7E-5D20-F610-7B69-8A99D103B5BE}"/>
              </a:ext>
            </a:extLst>
          </p:cNvPr>
          <p:cNvSpPr>
            <a:spLocks noGrp="1"/>
          </p:cNvSpPr>
          <p:nvPr>
            <p:ph type="ftr" sz="quarter" idx="18"/>
          </p:nvPr>
        </p:nvSpPr>
        <p:spPr/>
        <p:txBody>
          <a:bodyPr/>
          <a:lstStyle/>
          <a:p>
            <a:r>
              <a:rPr lang="en-US" dirty="0"/>
              <a:t>NATIONAL ASSOCIATION OF MUTUAL INSURANCE COMPANIES</a:t>
            </a:r>
          </a:p>
        </p:txBody>
      </p:sp>
      <p:sp>
        <p:nvSpPr>
          <p:cNvPr id="7" name="Rectangle 6">
            <a:extLst>
              <a:ext uri="{FF2B5EF4-FFF2-40B4-BE49-F238E27FC236}">
                <a16:creationId xmlns:a16="http://schemas.microsoft.com/office/drawing/2014/main" id="{07BB9368-22CD-0382-2A27-9C5FC35F95A1}"/>
              </a:ext>
            </a:extLst>
          </p:cNvPr>
          <p:cNvSpPr/>
          <p:nvPr/>
        </p:nvSpPr>
        <p:spPr>
          <a:xfrm>
            <a:off x="6310648" y="5017947"/>
            <a:ext cx="4559120" cy="523220"/>
          </a:xfrm>
          <a:prstGeom prst="rect">
            <a:avLst/>
          </a:prstGeom>
        </p:spPr>
        <p:txBody>
          <a:bodyPr wrap="square">
            <a:spAutoFit/>
          </a:bodyPr>
          <a:lstStyle/>
          <a:p>
            <a:r>
              <a:rPr lang="en-US" sz="2800" dirty="0">
                <a:solidFill>
                  <a:srgbClr val="33B3CC"/>
                </a:solidFill>
                <a:latin typeface="Arial" panose="020B0604020202020204" pitchFamily="34" charset="0"/>
                <a:cs typeface="Arial" panose="020B0604020202020204" pitchFamily="34" charset="0"/>
              </a:rPr>
              <a:t>- Stephen King</a:t>
            </a:r>
            <a:endParaRPr lang="en-US" sz="2800" dirty="0">
              <a:solidFill>
                <a:srgbClr val="33B3CC"/>
              </a:solidFill>
            </a:endParaRPr>
          </a:p>
        </p:txBody>
      </p:sp>
    </p:spTree>
    <p:extLst>
      <p:ext uri="{BB962C8B-B14F-4D97-AF65-F5344CB8AC3E}">
        <p14:creationId xmlns:p14="http://schemas.microsoft.com/office/powerpoint/2010/main" val="271045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7C17F0-0C3A-9AD1-8926-E5FF09969B1A}"/>
              </a:ext>
            </a:extLst>
          </p:cNvPr>
          <p:cNvSpPr>
            <a:spLocks noGrp="1"/>
          </p:cNvSpPr>
          <p:nvPr>
            <p:ph type="body" idx="14"/>
          </p:nvPr>
        </p:nvSpPr>
        <p:spPr/>
        <p:txBody>
          <a:bodyPr/>
          <a:lstStyle/>
          <a:p>
            <a:r>
              <a:rPr lang="en-US" dirty="0"/>
              <a:t>Perlis, populism and Progressivism</a:t>
            </a:r>
          </a:p>
        </p:txBody>
      </p:sp>
      <p:sp>
        <p:nvSpPr>
          <p:cNvPr id="3" name="Text Placeholder 2">
            <a:extLst>
              <a:ext uri="{FF2B5EF4-FFF2-40B4-BE49-F238E27FC236}">
                <a16:creationId xmlns:a16="http://schemas.microsoft.com/office/drawing/2014/main" id="{4D72219B-D6E5-C43F-1595-7D29E4405AFB}"/>
              </a:ext>
            </a:extLst>
          </p:cNvPr>
          <p:cNvSpPr>
            <a:spLocks noGrp="1"/>
          </p:cNvSpPr>
          <p:nvPr>
            <p:ph type="body" idx="15"/>
          </p:nvPr>
        </p:nvSpPr>
        <p:spPr/>
        <p:txBody>
          <a:bodyPr/>
          <a:lstStyle/>
          <a:p>
            <a:r>
              <a:rPr lang="en-US" dirty="0"/>
              <a:t>While the </a:t>
            </a:r>
            <a:r>
              <a:rPr lang="en-US" b="1" dirty="0"/>
              <a:t>Perils</a:t>
            </a:r>
            <a:r>
              <a:rPr lang="en-US" dirty="0"/>
              <a:t> remain the same, in the New Era of Risk policymakers look at them with a more critical eye.</a:t>
            </a:r>
          </a:p>
          <a:p>
            <a:endParaRPr lang="en-US" dirty="0"/>
          </a:p>
          <a:p>
            <a:r>
              <a:rPr lang="en-US" dirty="0"/>
              <a:t>These same policymakers are often in one of two political camps growing in size and influence: </a:t>
            </a:r>
            <a:r>
              <a:rPr lang="en-US" b="1" dirty="0"/>
              <a:t>Populism</a:t>
            </a:r>
            <a:r>
              <a:rPr lang="en-US" dirty="0"/>
              <a:t> and </a:t>
            </a:r>
            <a:r>
              <a:rPr lang="en-US" b="1" dirty="0"/>
              <a:t>Progressivism</a:t>
            </a:r>
            <a:r>
              <a:rPr lang="en-US" dirty="0"/>
              <a:t>.</a:t>
            </a:r>
          </a:p>
          <a:p>
            <a:endParaRPr lang="en-US" dirty="0"/>
          </a:p>
          <a:p>
            <a:r>
              <a:rPr lang="en-US" dirty="0"/>
              <a:t>Insurance advocates must develop new strategies to effectively influence these growing political camps on the New Era of Risk.</a:t>
            </a:r>
          </a:p>
        </p:txBody>
      </p:sp>
      <p:sp>
        <p:nvSpPr>
          <p:cNvPr id="4" name="Footer Placeholder 3">
            <a:extLst>
              <a:ext uri="{FF2B5EF4-FFF2-40B4-BE49-F238E27FC236}">
                <a16:creationId xmlns:a16="http://schemas.microsoft.com/office/drawing/2014/main" id="{BB82B0F6-C946-8BFC-D56C-E6CA3B93D2D2}"/>
              </a:ext>
            </a:extLst>
          </p:cNvPr>
          <p:cNvSpPr txBox="1">
            <a:spLocks/>
          </p:cNvSpPr>
          <p:nvPr/>
        </p:nvSpPr>
        <p:spPr>
          <a:xfrm>
            <a:off x="367028" y="6494462"/>
            <a:ext cx="9912406" cy="1825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latin typeface="NewsGotMed" pitchFamily="2" charset="0"/>
              </a:rPr>
              <a:t>NATIONAL ASSOCIATION OF MUTUAL INSURANCE COMPANIES</a:t>
            </a:r>
          </a:p>
        </p:txBody>
      </p:sp>
    </p:spTree>
    <p:extLst>
      <p:ext uri="{BB962C8B-B14F-4D97-AF65-F5344CB8AC3E}">
        <p14:creationId xmlns:p14="http://schemas.microsoft.com/office/powerpoint/2010/main" val="761960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5EB65A-298F-168B-6BF8-4217A1A355D9}"/>
              </a:ext>
            </a:extLst>
          </p:cNvPr>
          <p:cNvSpPr>
            <a:spLocks noGrp="1"/>
          </p:cNvSpPr>
          <p:nvPr>
            <p:ph type="body" idx="14"/>
          </p:nvPr>
        </p:nvSpPr>
        <p:spPr/>
        <p:txBody>
          <a:bodyPr/>
          <a:lstStyle/>
          <a:p>
            <a:r>
              <a:rPr lang="en-US" dirty="0"/>
              <a:t>119</a:t>
            </a:r>
            <a:r>
              <a:rPr lang="en-US" baseline="30000" dirty="0"/>
              <a:t>th</a:t>
            </a:r>
            <a:r>
              <a:rPr lang="en-US" dirty="0"/>
              <a:t> congress: GOP Trifecta</a:t>
            </a:r>
          </a:p>
        </p:txBody>
      </p:sp>
      <p:sp>
        <p:nvSpPr>
          <p:cNvPr id="3" name="Text Placeholder 2">
            <a:extLst>
              <a:ext uri="{FF2B5EF4-FFF2-40B4-BE49-F238E27FC236}">
                <a16:creationId xmlns:a16="http://schemas.microsoft.com/office/drawing/2014/main" id="{0BF85AE1-4D51-F3A8-18AF-5853E910B0B0}"/>
              </a:ext>
            </a:extLst>
          </p:cNvPr>
          <p:cNvSpPr>
            <a:spLocks noGrp="1"/>
          </p:cNvSpPr>
          <p:nvPr>
            <p:ph type="body" idx="15"/>
          </p:nvPr>
        </p:nvSpPr>
        <p:spPr>
          <a:xfrm>
            <a:off x="285639" y="4740214"/>
            <a:ext cx="11493319" cy="1668426"/>
          </a:xfrm>
        </p:spPr>
        <p:txBody>
          <a:bodyPr>
            <a:normAutofit fontScale="92500" lnSpcReduction="10000"/>
          </a:body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n-US" sz="2400" b="1" i="0" u="none" strike="noStrike" kern="1200" cap="none" spc="0" normalizeH="0" baseline="0" noProof="0" dirty="0">
                <a:ln>
                  <a:noFill/>
                </a:ln>
                <a:solidFill>
                  <a:srgbClr val="666666"/>
                </a:solidFill>
                <a:effectLst/>
                <a:uLnTx/>
                <a:uFillTx/>
                <a:latin typeface="NewsGotMed" charset="0"/>
              </a:rPr>
              <a:t>Republicans swept the 2024 elections, delivering Trump full control for his second term – at least for 2 years. </a:t>
            </a:r>
            <a:endParaRPr kumimoji="0" lang="en-US" sz="20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666666"/>
                </a:solidFill>
                <a:effectLst/>
                <a:uLnTx/>
                <a:uFillTx/>
                <a:latin typeface="NewsGotMed" charset="0"/>
              </a:rPr>
              <a:t>Senate</a:t>
            </a:r>
            <a:r>
              <a:rPr kumimoji="0" lang="en-US" sz="2400" b="0" i="0" u="none" strike="noStrike" kern="1200" cap="none" spc="0" normalizeH="0" baseline="0" noProof="0" dirty="0">
                <a:ln>
                  <a:noFill/>
                </a:ln>
                <a:solidFill>
                  <a:srgbClr val="666666"/>
                </a:solidFill>
                <a:effectLst/>
                <a:uLnTx/>
                <a:uFillTx/>
                <a:latin typeface="NewsGotMed" charset="0"/>
              </a:rPr>
              <a:t>: GOP flips Upper Chamber for a sizeable 53-47 majority; McConnell makes way for Thune </a:t>
            </a:r>
            <a:endParaRPr kumimoji="0" lang="en-US" sz="2400" b="1" i="0" u="sng" strike="noStrike" kern="1200" cap="none" spc="0" normalizeH="0" baseline="0" noProof="0" dirty="0">
              <a:ln>
                <a:noFill/>
              </a:ln>
              <a:solidFill>
                <a:srgbClr val="666666"/>
              </a:solidFill>
              <a:effectLst/>
              <a:uLnTx/>
              <a:uFillTx/>
              <a:latin typeface="NewsGotMed" charset="0"/>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666666"/>
                </a:solidFill>
                <a:effectLst/>
                <a:uLnTx/>
                <a:uFillTx/>
                <a:latin typeface="NewsGotMed" charset="0"/>
              </a:rPr>
              <a:t>House</a:t>
            </a:r>
            <a:r>
              <a:rPr kumimoji="0" lang="en-US" sz="2400" b="0" i="0" u="none" strike="noStrike" kern="1200" cap="none" spc="0" normalizeH="0" baseline="0" noProof="0" dirty="0">
                <a:ln>
                  <a:noFill/>
                </a:ln>
                <a:solidFill>
                  <a:srgbClr val="666666"/>
                </a:solidFill>
                <a:effectLst/>
                <a:uLnTx/>
                <a:uFillTx/>
                <a:latin typeface="NewsGotMed" charset="0"/>
              </a:rPr>
              <a:t>: Republicans hold onto even slimmer majority; Trump helps Johnson get reelected </a:t>
            </a:r>
            <a:endParaRPr kumimoji="0" lang="en-US" sz="2400" b="1" i="0" u="sng" strike="noStrike" kern="1200" cap="none" spc="0" normalizeH="0" baseline="0" noProof="0" dirty="0">
              <a:ln>
                <a:noFill/>
              </a:ln>
              <a:solidFill>
                <a:srgbClr val="666666"/>
              </a:solidFill>
              <a:effectLst/>
              <a:uLnTx/>
              <a:uFillTx/>
              <a:latin typeface="NewsGotMed" charset="0"/>
            </a:endParaRPr>
          </a:p>
          <a:p>
            <a:endParaRPr lang="en-US" dirty="0"/>
          </a:p>
        </p:txBody>
      </p:sp>
      <p:sp>
        <p:nvSpPr>
          <p:cNvPr id="4" name="Footer Placeholder 3">
            <a:extLst>
              <a:ext uri="{FF2B5EF4-FFF2-40B4-BE49-F238E27FC236}">
                <a16:creationId xmlns:a16="http://schemas.microsoft.com/office/drawing/2014/main" id="{A5CFBA37-224F-14BA-A11B-477331987A45}"/>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prstClr val="black">
                    <a:tint val="75000"/>
                  </a:prstClr>
                </a:solidFill>
                <a:effectLst/>
                <a:uLnTx/>
                <a:uFillTx/>
                <a:latin typeface="NewsGotMed" charset="0"/>
              </a:rPr>
              <a:t>NATIONAL ASSOCIATION OF MUTUAL INSURANCE COMPANIES</a:t>
            </a:r>
            <a:endParaRPr kumimoji="0" lang="en-US" sz="1000" b="0" i="0" u="none" strike="noStrike" kern="1200" cap="all" spc="0" normalizeH="0" baseline="0" noProof="0" dirty="0">
              <a:ln>
                <a:noFill/>
              </a:ln>
              <a:solidFill>
                <a:prstClr val="black">
                  <a:tint val="75000"/>
                </a:prstClr>
              </a:solidFill>
              <a:effectLst/>
              <a:uLnTx/>
              <a:uFillTx/>
              <a:latin typeface="NewsGotMed" charset="0"/>
            </a:endParaRPr>
          </a:p>
        </p:txBody>
      </p:sp>
      <p:pic>
        <p:nvPicPr>
          <p:cNvPr id="6" name="Picture 5">
            <a:extLst>
              <a:ext uri="{FF2B5EF4-FFF2-40B4-BE49-F238E27FC236}">
                <a16:creationId xmlns:a16="http://schemas.microsoft.com/office/drawing/2014/main" id="{9798EADF-3DDD-9F5E-7F03-348AC513EB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263" y="1018561"/>
            <a:ext cx="7934318" cy="3646356"/>
          </a:xfrm>
          <a:prstGeom prst="rect">
            <a:avLst/>
          </a:prstGeom>
        </p:spPr>
      </p:pic>
      <p:pic>
        <p:nvPicPr>
          <p:cNvPr id="7" name="Picture 6">
            <a:extLst>
              <a:ext uri="{FF2B5EF4-FFF2-40B4-BE49-F238E27FC236}">
                <a16:creationId xmlns:a16="http://schemas.microsoft.com/office/drawing/2014/main" id="{FD9FC48B-5A4D-A2A9-80A6-2CE35DC9BB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6122" y="1322137"/>
            <a:ext cx="3518664" cy="2345776"/>
          </a:xfrm>
          <a:prstGeom prst="rect">
            <a:avLst/>
          </a:prstGeom>
        </p:spPr>
      </p:pic>
      <p:sp>
        <p:nvSpPr>
          <p:cNvPr id="9" name="TextBox 8">
            <a:extLst>
              <a:ext uri="{FF2B5EF4-FFF2-40B4-BE49-F238E27FC236}">
                <a16:creationId xmlns:a16="http://schemas.microsoft.com/office/drawing/2014/main" id="{0C28D16C-E0B3-1409-E303-E0F7B309A0CB}"/>
              </a:ext>
            </a:extLst>
          </p:cNvPr>
          <p:cNvSpPr txBox="1"/>
          <p:nvPr/>
        </p:nvSpPr>
        <p:spPr>
          <a:xfrm>
            <a:off x="1776664" y="4228515"/>
            <a:ext cx="6094854"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Arial"/>
                <a:cs typeface="Arial" panose="020B0604020202020204" pitchFamily="34" charset="0"/>
                <a:sym typeface="Arial"/>
              </a:rPr>
              <a:t>*Independent Sens Sanders (VT) and King (ME) caucus with Dems</a:t>
            </a:r>
          </a:p>
        </p:txBody>
      </p:sp>
      <p:sp>
        <p:nvSpPr>
          <p:cNvPr id="10" name="TextBox 9">
            <a:extLst>
              <a:ext uri="{FF2B5EF4-FFF2-40B4-BE49-F238E27FC236}">
                <a16:creationId xmlns:a16="http://schemas.microsoft.com/office/drawing/2014/main" id="{41A11187-6026-5E76-2AF5-97B48FB2D7E1}"/>
              </a:ext>
            </a:extLst>
          </p:cNvPr>
          <p:cNvSpPr txBox="1"/>
          <p:nvPr/>
        </p:nvSpPr>
        <p:spPr>
          <a:xfrm>
            <a:off x="7929116" y="3705295"/>
            <a:ext cx="40126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NewsGotMed" pitchFamily="2" charset="0"/>
                <a:ea typeface="+mn-ea"/>
                <a:cs typeface="+mn-cs"/>
              </a:rPr>
              <a:t>Newly elected Senate Majority Leader John Thune (R-SD) &amp; House Speaker Mike Johnson (R-LA)</a:t>
            </a:r>
          </a:p>
        </p:txBody>
      </p:sp>
    </p:spTree>
    <p:extLst>
      <p:ext uri="{BB962C8B-B14F-4D97-AF65-F5344CB8AC3E}">
        <p14:creationId xmlns:p14="http://schemas.microsoft.com/office/powerpoint/2010/main" val="300092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772CFE-6DCA-4E2C-F2E8-1A5C697E6A5D}"/>
              </a:ext>
            </a:extLst>
          </p:cNvPr>
          <p:cNvSpPr>
            <a:spLocks noGrp="1"/>
          </p:cNvSpPr>
          <p:nvPr>
            <p:ph type="body" idx="14"/>
          </p:nvPr>
        </p:nvSpPr>
        <p:spPr>
          <a:xfrm>
            <a:off x="1519311" y="274320"/>
            <a:ext cx="10259647" cy="865163"/>
          </a:xfrm>
        </p:spPr>
        <p:txBody>
          <a:bodyPr>
            <a:normAutofit fontScale="92500"/>
          </a:bodyPr>
          <a:lstStyle/>
          <a:p>
            <a:r>
              <a:rPr lang="en-US" dirty="0"/>
              <a:t>GOP begins with smallest house majority in decades </a:t>
            </a:r>
          </a:p>
        </p:txBody>
      </p:sp>
      <p:sp>
        <p:nvSpPr>
          <p:cNvPr id="4" name="Footer Placeholder 3">
            <a:extLst>
              <a:ext uri="{FF2B5EF4-FFF2-40B4-BE49-F238E27FC236}">
                <a16:creationId xmlns:a16="http://schemas.microsoft.com/office/drawing/2014/main" id="{6B18C6C5-CE05-6EC9-6B21-18B226DCEC10}"/>
              </a:ext>
            </a:extLst>
          </p:cNvPr>
          <p:cNvSpPr>
            <a:spLocks noGrp="1"/>
          </p:cNvSpPr>
          <p:nvPr>
            <p:ph type="ftr" sz="quarter" idx="18"/>
          </p:nvPr>
        </p:nvSpPr>
        <p:spPr/>
        <p:txBody>
          <a:bodyPr/>
          <a:lstStyle/>
          <a:p>
            <a:r>
              <a:rPr lang="en-US"/>
              <a:t>NATIONAL ASSOCIATION OF MUTUAL INSURANCE COMPANIES</a:t>
            </a:r>
            <a:endParaRPr lang="en-US" dirty="0"/>
          </a:p>
        </p:txBody>
      </p:sp>
      <p:pic>
        <p:nvPicPr>
          <p:cNvPr id="8" name="Picture 7">
            <a:extLst>
              <a:ext uri="{FF2B5EF4-FFF2-40B4-BE49-F238E27FC236}">
                <a16:creationId xmlns:a16="http://schemas.microsoft.com/office/drawing/2014/main" id="{CF744E75-CF54-548F-99B9-EC474D63D969}"/>
              </a:ext>
            </a:extLst>
          </p:cNvPr>
          <p:cNvPicPr>
            <a:picLocks noChangeAspect="1"/>
          </p:cNvPicPr>
          <p:nvPr/>
        </p:nvPicPr>
        <p:blipFill>
          <a:blip r:embed="rId2"/>
          <a:stretch>
            <a:fillRect/>
          </a:stretch>
        </p:blipFill>
        <p:spPr>
          <a:xfrm>
            <a:off x="1775253" y="706901"/>
            <a:ext cx="9198344" cy="5669280"/>
          </a:xfrm>
          <a:prstGeom prst="rect">
            <a:avLst/>
          </a:prstGeom>
        </p:spPr>
      </p:pic>
    </p:spTree>
    <p:extLst>
      <p:ext uri="{BB962C8B-B14F-4D97-AF65-F5344CB8AC3E}">
        <p14:creationId xmlns:p14="http://schemas.microsoft.com/office/powerpoint/2010/main" val="35874586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666666"/>
      </a:dk1>
      <a:lt1>
        <a:srgbClr val="FFFFFF"/>
      </a:lt1>
      <a:dk2>
        <a:srgbClr val="33B3CC"/>
      </a:dk2>
      <a:lt2>
        <a:srgbClr val="DEF3FC"/>
      </a:lt2>
      <a:accent1>
        <a:srgbClr val="0079C1"/>
      </a:accent1>
      <a:accent2>
        <a:srgbClr val="C4151C"/>
      </a:accent2>
      <a:accent3>
        <a:srgbClr val="0083C1"/>
      </a:accent3>
      <a:accent4>
        <a:srgbClr val="FFDD00"/>
      </a:accent4>
      <a:accent5>
        <a:srgbClr val="999999"/>
      </a:accent5>
      <a:accent6>
        <a:srgbClr val="CCCCCC"/>
      </a:accent6>
      <a:hlink>
        <a:srgbClr val="33B3CC"/>
      </a:hlink>
      <a:folHlink>
        <a:srgbClr val="99999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45479</TotalTime>
  <Words>2341</Words>
  <Application>Microsoft Macintosh PowerPoint</Application>
  <PresentationFormat>Widescreen</PresentationFormat>
  <Paragraphs>302</Paragraphs>
  <Slides>36</Slides>
  <Notes>14</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36</vt:i4>
      </vt:variant>
    </vt:vector>
  </HeadingPairs>
  <TitlesOfParts>
    <vt:vector size="56" baseType="lpstr">
      <vt:lpstr>Aptos</vt:lpstr>
      <vt:lpstr>Arial</vt:lpstr>
      <vt:lpstr>Arial Narrow</vt:lpstr>
      <vt:lpstr>Arial Rounded MT Bold</vt:lpstr>
      <vt:lpstr>Calibri</vt:lpstr>
      <vt:lpstr>Calibri Light</vt:lpstr>
      <vt:lpstr>Courier New</vt:lpstr>
      <vt:lpstr>Gill Sans MT</vt:lpstr>
      <vt:lpstr>Helvetica</vt:lpstr>
      <vt:lpstr>Montserrat</vt:lpstr>
      <vt:lpstr>NewsGot</vt:lpstr>
      <vt:lpstr>NewsGotDem</vt:lpstr>
      <vt:lpstr>NewsGotLig</vt:lpstr>
      <vt:lpstr>NewsGotMed</vt:lpstr>
      <vt:lpstr>Symbol</vt:lpstr>
      <vt:lpstr>System Font Regular</vt:lpstr>
      <vt:lpstr>Times New Roman</vt:lpstr>
      <vt:lpstr>Wingdings</vt:lpstr>
      <vt:lpstr>2_Office Theme</vt:lpstr>
      <vt:lpstr>Office Theme</vt:lpstr>
      <vt:lpstr>PAMIC Spring conference: What’s in store for 2025—The new political climate Matt Overturf, assistant Vice President – state affairs, Ohio Valley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DOGE looks to increase federal savings largely by investigating discretionary spending</vt:lpstr>
      <vt:lpstr>PowerPoint Presentation</vt:lpstr>
      <vt:lpstr>PowerPoint Presentation</vt:lpstr>
      <vt:lpstr>PowerPoint Presentation</vt:lpstr>
      <vt:lpstr>PowerPoint Presentation</vt:lpstr>
      <vt:lpstr>PowerPoint Presentation</vt:lpstr>
      <vt:lpstr>PowerPoint Presentation</vt:lpstr>
      <vt:lpstr>THE NAMIC STATE  AFFAIRS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Freeman</dc:creator>
  <cp:lastModifiedBy>Cindy Warren</cp:lastModifiedBy>
  <cp:revision>627</cp:revision>
  <cp:lastPrinted>2018-09-20T13:49:32Z</cp:lastPrinted>
  <dcterms:created xsi:type="dcterms:W3CDTF">2017-10-03T17:56:16Z</dcterms:created>
  <dcterms:modified xsi:type="dcterms:W3CDTF">2025-03-11T20:19:56Z</dcterms:modified>
</cp:coreProperties>
</file>