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319" r:id="rId4"/>
    <p:sldId id="406" r:id="rId5"/>
    <p:sldId id="407" r:id="rId6"/>
    <p:sldId id="408" r:id="rId7"/>
    <p:sldId id="409" r:id="rId8"/>
    <p:sldId id="308" r:id="rId9"/>
    <p:sldId id="374" r:id="rId10"/>
    <p:sldId id="410" r:id="rId11"/>
    <p:sldId id="377" r:id="rId12"/>
    <p:sldId id="412" r:id="rId13"/>
    <p:sldId id="258" r:id="rId14"/>
    <p:sldId id="347" r:id="rId15"/>
    <p:sldId id="380" r:id="rId16"/>
    <p:sldId id="379" r:id="rId17"/>
    <p:sldId id="381" r:id="rId18"/>
    <p:sldId id="382" r:id="rId19"/>
    <p:sldId id="351" r:id="rId20"/>
    <p:sldId id="383" r:id="rId21"/>
    <p:sldId id="384" r:id="rId22"/>
    <p:sldId id="385" r:id="rId23"/>
    <p:sldId id="317" r:id="rId24"/>
    <p:sldId id="387" r:id="rId25"/>
    <p:sldId id="386" r:id="rId26"/>
    <p:sldId id="388" r:id="rId27"/>
    <p:sldId id="389" r:id="rId28"/>
    <p:sldId id="390" r:id="rId29"/>
    <p:sldId id="391" r:id="rId30"/>
    <p:sldId id="264" r:id="rId31"/>
    <p:sldId id="392" r:id="rId32"/>
    <p:sldId id="393" r:id="rId33"/>
    <p:sldId id="394" r:id="rId34"/>
    <p:sldId id="395" r:id="rId35"/>
    <p:sldId id="396" r:id="rId36"/>
    <p:sldId id="397" r:id="rId37"/>
    <p:sldId id="399" r:id="rId38"/>
    <p:sldId id="398" r:id="rId39"/>
    <p:sldId id="400" r:id="rId40"/>
    <p:sldId id="401" r:id="rId41"/>
    <p:sldId id="402" r:id="rId42"/>
    <p:sldId id="4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9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0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930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7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868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7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6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5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6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76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3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2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5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6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DA638-1E50-49EF-8C31-E98DC40D6B09}" type="datetimeFigureOut">
              <a:rPr lang="en-US" smtClean="0"/>
              <a:t>4/11/2025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68A2AB-6B9F-4E3D-A698-08958DA2D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6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mckenna@margolisedelstein.com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DF835E-E1E3-4BD5-BEAE-3FCF2A99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142" y="2008559"/>
            <a:ext cx="4616434" cy="2840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B689D4-6207-4BBA-888B-5491527CA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6" y="1196169"/>
            <a:ext cx="4644528" cy="1927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17087A-9F2C-4DCE-9A71-2C55220C19F7}"/>
              </a:ext>
            </a:extLst>
          </p:cNvPr>
          <p:cNvSpPr/>
          <p:nvPr/>
        </p:nvSpPr>
        <p:spPr>
          <a:xfrm>
            <a:off x="365473" y="3542410"/>
            <a:ext cx="59468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Litigation Update</a:t>
            </a:r>
          </a:p>
        </p:txBody>
      </p:sp>
    </p:spTree>
    <p:extLst>
      <p:ext uri="{BB962C8B-B14F-4D97-AF65-F5344CB8AC3E}">
        <p14:creationId xmlns:p14="http://schemas.microsoft.com/office/powerpoint/2010/main" val="881856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A6E81-8621-9658-2A4E-F7E519495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0AD7AA-371B-3672-3F45-A4C74814270C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WORKERS’ COMPENSATION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1DABE-9BEB-CEC5-3AC6-51DF5143F041}"/>
              </a:ext>
            </a:extLst>
          </p:cNvPr>
          <p:cNvSpPr txBox="1"/>
          <p:nvPr/>
        </p:nvSpPr>
        <p:spPr>
          <a:xfrm>
            <a:off x="408331" y="1251005"/>
            <a:ext cx="10821546" cy="2053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ANTI-REFERRAL PROVISIONS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700 Pharmacy v. Bureau of W.C. (SWIF),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315 A.3d 914 (Pa. Cmwlth.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Physicians with financial interest in pharmacy providing drugs to patients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Anti-referral WC statute bars payment</a:t>
            </a:r>
          </a:p>
        </p:txBody>
      </p:sp>
    </p:spTree>
    <p:extLst>
      <p:ext uri="{BB962C8B-B14F-4D97-AF65-F5344CB8AC3E}">
        <p14:creationId xmlns:p14="http://schemas.microsoft.com/office/powerpoint/2010/main" val="287711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D456D-570B-0CB7-C0EF-F44AA2BC9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2D1B5B-8150-2B1F-CF55-79B6A1AE8AD3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WORKERS’ COMPENSATION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B11BD-44C4-D4AD-6509-019F6C43ECCB}"/>
              </a:ext>
            </a:extLst>
          </p:cNvPr>
          <p:cNvSpPr txBox="1"/>
          <p:nvPr/>
        </p:nvSpPr>
        <p:spPr>
          <a:xfrm>
            <a:off x="447675" y="1181100"/>
            <a:ext cx="1120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SOLE EMPLOYEE/SOLE PROPRIETOR NOTICE OF INJURY TO INSURER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Erie Insurance v. Heater (WCAB),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316 A.3d 1104 (Pa. Cmwlth. 2024)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Sole employee of sole proprietorship claims notice of injury to himself, not insurer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Statute references notice to employer to meet 21-day and 120-day deadlines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Court interprets “employer” to mean “insurer,” so claim properly denied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8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E8E30-5886-4B40-C403-13017F788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8A8A6E-6179-0D30-5068-1D25C6CF07CF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WORKERS’ COMPENSATION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7D00E-E205-C251-D7F7-7C0292572274}"/>
              </a:ext>
            </a:extLst>
          </p:cNvPr>
          <p:cNvSpPr txBox="1"/>
          <p:nvPr/>
        </p:nvSpPr>
        <p:spPr>
          <a:xfrm>
            <a:off x="1542429" y="1287117"/>
            <a:ext cx="910714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SUBROGATION LIENS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Mondragon v. JoJo Pizza,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329 A.3d 790 (Pa. Cmwlth. 2025)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Plaintiff, injured at work, receives WC benefits, resulting in $157,402 lien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Tort case settles for $80,000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Insurer entitled to entire recovery, less attorney fee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Refusal to compromise lien is not bad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02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657C4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85C5FE-8AB6-472D-B76F-33A7E83270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1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7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62B04-75A1-4E1E-BEC9-A02A71B53C36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UM/UIM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43458-C8FF-446E-B831-757C66453749}"/>
              </a:ext>
            </a:extLst>
          </p:cNvPr>
          <p:cNvSpPr txBox="1"/>
          <p:nvPr/>
        </p:nvSpPr>
        <p:spPr>
          <a:xfrm>
            <a:off x="846793" y="1262058"/>
            <a:ext cx="10498413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OWNERS/OFFICERS AS “CLASS ONE” INSUREDS ON CORPORATE AUTO POLICY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Baclit v. Sloan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323 A.3d 1 (Pa. Super. 2024)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President/Officer buys commercial coverage as Named Driver, not Named Insured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Fatal injuries in another vehicle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Miller v. Royal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qualifies as “Class One” insured with coverage and stacking</a:t>
            </a:r>
          </a:p>
          <a:p>
            <a:pPr lvl="1">
              <a:lnSpc>
                <a:spcPct val="107000"/>
              </a:lnSpc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Opinion disparages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Hunyady v. Aetna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ignores 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Northern v. Resinski </a:t>
            </a:r>
          </a:p>
        </p:txBody>
      </p:sp>
    </p:spTree>
    <p:extLst>
      <p:ext uri="{BB962C8B-B14F-4D97-AF65-F5344CB8AC3E}">
        <p14:creationId xmlns:p14="http://schemas.microsoft.com/office/powerpoint/2010/main" val="154485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81E3F-2753-D993-4553-D02E727C9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08179-C611-532D-F284-01D31B16977A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UM/UIM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8F2A4-46B8-E2F7-22D4-E85828FBBA5B}"/>
              </a:ext>
            </a:extLst>
          </p:cNvPr>
          <p:cNvSpPr txBox="1"/>
          <p:nvPr/>
        </p:nvSpPr>
        <p:spPr>
          <a:xfrm>
            <a:off x="1366371" y="1243008"/>
            <a:ext cx="9459257" cy="370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STACKED UIM COVERAGE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Erie Insurance v. Baluch,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330 A.3d 825 (Pa. Super. 2025)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Baluch recovers BI limits from Erie policy on motorcycle driven by stepfather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Baluch recovers UIM from her Erie policy</a:t>
            </a:r>
          </a:p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Baluch, as household member, collects Erie UIM on stepfather’s policy </a:t>
            </a:r>
          </a:p>
          <a:p>
            <a:pPr lvl="2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“One of the insurance industries’ age-old rubrics in this area of the law</a:t>
            </a:r>
          </a:p>
          <a:p>
            <a:pPr lvl="2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that an insured should receive the coverage for which he has paid.”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82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F4BF-419B-48AD-64F3-089521078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B33E88-97A3-9504-242D-E8FF5497FEDC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UM/UIM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01E64-55AE-DACC-B27D-AFE66BB9C458}"/>
              </a:ext>
            </a:extLst>
          </p:cNvPr>
          <p:cNvSpPr txBox="1"/>
          <p:nvPr/>
        </p:nvSpPr>
        <p:spPr>
          <a:xfrm>
            <a:off x="1299696" y="976308"/>
            <a:ext cx="9592607" cy="600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STACKED UIM COVERAGE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Erie Insurance v. Baluch,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330 A.3d 825 (Pa. Super. 2025)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Baluch recovers BI limits from Erie policy on motorcycle driven by stepfather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Baluch recovers UIM from her Erie policy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Baluch, as household member, collects Erie UIM on stepfather’s policy </a:t>
            </a:r>
          </a:p>
          <a:p>
            <a:pPr lvl="2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“One of the insurance industries’ age-old rubrics in this area of the law</a:t>
            </a:r>
          </a:p>
          <a:p>
            <a:pPr lvl="2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that an insured should receive the coverage for which he has paid.”                                    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CAUSE OF ACTION FOR PURCHASING STACKED UM/UIM COVERAGE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Higgins v. Nationwide Affinity,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329 A.3d 701 (Pa. Super. 2024)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Higgins sued for return of premiums, fraud, and UTPCPL damages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Insurer sold stacked UM/UIM even though she had one vehicle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 cites scenarios where coverage might arise, so case dismissed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44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2AF85-FDBD-0DD8-B8E6-066EF79C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A19A2-5B7B-6FB8-7D0F-416035A7061D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UM/UIM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99E3D-FAE9-86A9-7E21-530A65C0EF56}"/>
              </a:ext>
            </a:extLst>
          </p:cNvPr>
          <p:cNvSpPr txBox="1"/>
          <p:nvPr/>
        </p:nvSpPr>
        <p:spPr>
          <a:xfrm>
            <a:off x="1366371" y="1223958"/>
            <a:ext cx="9459257" cy="238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 FOR LOWER LIMITS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Goodville Mutual v. McNear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--A.3d – (Pa. Super. 2025)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initial purchase, proper request for UM/UIM limits lower than liability limits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Thereafter added or subtracted vehicles but never asked for different UM/UIM limits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lower limits are selected, insured bears burden of changing </a:t>
            </a:r>
          </a:p>
        </p:txBody>
      </p:sp>
    </p:spTree>
    <p:extLst>
      <p:ext uri="{BB962C8B-B14F-4D97-AF65-F5344CB8AC3E}">
        <p14:creationId xmlns:p14="http://schemas.microsoft.com/office/powerpoint/2010/main" val="367024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F4B03-A7F3-2A91-547E-6D39917A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28CF3-C37C-0F84-0EA4-18400BD18288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UM/UIM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AC7F0-8F1E-A5A6-B68E-63BC4EDF0FE0}"/>
              </a:ext>
            </a:extLst>
          </p:cNvPr>
          <p:cNvSpPr txBox="1"/>
          <p:nvPr/>
        </p:nvSpPr>
        <p:spPr>
          <a:xfrm>
            <a:off x="1366371" y="1223958"/>
            <a:ext cx="9459257" cy="238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‘REGULAR USE’ EXCLUSION VALID 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Jones v. Erie Insurance,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318 A.3d 960 (Pa. Super. 2024)</a:t>
            </a:r>
          </a:p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remand from the Supreme Court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 affirms the viability of “regular use” exclusions for UM/UIM coverage</a:t>
            </a:r>
          </a:p>
          <a:p>
            <a:pPr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Jones was using his assigned employer’s vehicle, so exclusion applied</a:t>
            </a:r>
          </a:p>
        </p:txBody>
      </p:sp>
    </p:spTree>
    <p:extLst>
      <p:ext uri="{BB962C8B-B14F-4D97-AF65-F5344CB8AC3E}">
        <p14:creationId xmlns:p14="http://schemas.microsoft.com/office/powerpoint/2010/main" val="289676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5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679EA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gavel next to a stack of books&#10;&#10;Description automatically generated">
            <a:extLst>
              <a:ext uri="{FF2B5EF4-FFF2-40B4-BE49-F238E27FC236}">
                <a16:creationId xmlns:a16="http://schemas.microsoft.com/office/drawing/2014/main" id="{672F47AB-D7CD-8919-FA7A-77C51738F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24" r="1" b="684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52DF79-2AB6-254D-27B3-CB5160452D87}"/>
              </a:ext>
            </a:extLst>
          </p:cNvPr>
          <p:cNvSpPr/>
          <p:nvPr/>
        </p:nvSpPr>
        <p:spPr>
          <a:xfrm>
            <a:off x="1468568" y="2447073"/>
            <a:ext cx="364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COVERAGE</a:t>
            </a:r>
          </a:p>
        </p:txBody>
      </p:sp>
    </p:spTree>
    <p:extLst>
      <p:ext uri="{BB962C8B-B14F-4D97-AF65-F5344CB8AC3E}">
        <p14:creationId xmlns:p14="http://schemas.microsoft.com/office/powerpoint/2010/main" val="127854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204C9A-492D-42AF-9211-37CCD413C6DE}"/>
              </a:ext>
            </a:extLst>
          </p:cNvPr>
          <p:cNvSpPr/>
          <p:nvPr/>
        </p:nvSpPr>
        <p:spPr>
          <a:xfrm>
            <a:off x="130341" y="2291677"/>
            <a:ext cx="6437604" cy="422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MICHAEL P. McKENNA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Managing Partner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General Counsel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Phone:	(215)931-5811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Cell:		(215)915-8302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Email:	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mmckenna@margolisedelstein.com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www.margolisedelstein.com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4D79F-C8DB-4AD9-BABD-8F763820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978" y="95078"/>
            <a:ext cx="3727642" cy="66678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EACFA9-B146-4092-9E45-A58AE1F67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1" y="107779"/>
            <a:ext cx="4732471" cy="196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0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B0CCB-787B-7B0D-3AB8-B3A46645E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87C1AA-CA42-773D-01DB-A8ECC5115D65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742AC-0DBA-6E27-694C-D4E19A6F7E18}"/>
              </a:ext>
            </a:extLst>
          </p:cNvPr>
          <p:cNvSpPr txBox="1"/>
          <p:nvPr/>
        </p:nvSpPr>
        <p:spPr>
          <a:xfrm>
            <a:off x="133350" y="1201623"/>
            <a:ext cx="10791825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COVID-RELATED BUSINESS LOSS OF INCOME</a:t>
            </a:r>
          </a:p>
          <a:p>
            <a:pPr marL="9144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Ungarean v. CNA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323 A.3d 593 (Pa. 2024)</a:t>
            </a:r>
          </a:p>
          <a:p>
            <a:pPr marL="9144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 between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MacMiles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Ungarean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 opinions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Supreme Court rules against coverage, consistent with national interpretations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“Direct physical loss of or damage to property” = physical alteration to covered property COVID caused no such physical alterations</a:t>
            </a:r>
          </a:p>
        </p:txBody>
      </p:sp>
    </p:spTree>
    <p:extLst>
      <p:ext uri="{BB962C8B-B14F-4D97-AF65-F5344CB8AC3E}">
        <p14:creationId xmlns:p14="http://schemas.microsoft.com/office/powerpoint/2010/main" val="1120587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A8A0-EE6B-B3A7-4802-F26637977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98EA-A148-CEC6-8981-C396367B1B13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53EA2-572D-2B48-67E5-B0B4A4A60277}"/>
              </a:ext>
            </a:extLst>
          </p:cNvPr>
          <p:cNvSpPr txBox="1"/>
          <p:nvPr/>
        </p:nvSpPr>
        <p:spPr>
          <a:xfrm>
            <a:off x="380534" y="1239723"/>
            <a:ext cx="10973266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HOMEOWNER’S COVERAGE FOR LEAKING PIPES</a:t>
            </a:r>
          </a:p>
          <a:p>
            <a:pPr marL="9144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Kalili v. State Farm,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330 A.3d 396 (Pa. Super. 2024)</a:t>
            </a:r>
          </a:p>
          <a:p>
            <a:pPr marL="91440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Damage caused by a leaking lead shower drain line, corroded due to normal wear and tear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Kalili sought to recover for replacement of the entire lead pipe system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Superior Court affirmed summary judgment for State Farm</a:t>
            </a:r>
          </a:p>
          <a:p>
            <a:pPr marL="9144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3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EC75-70BC-B03F-E2CF-9D925C43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6C331F-B44B-BE68-16CE-B7078CDAB20F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827A8-8572-7D78-D90D-C831CC9D3796}"/>
              </a:ext>
            </a:extLst>
          </p:cNvPr>
          <p:cNvSpPr txBox="1"/>
          <p:nvPr/>
        </p:nvSpPr>
        <p:spPr>
          <a:xfrm>
            <a:off x="190501" y="1258773"/>
            <a:ext cx="10748962" cy="337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SUBROGATION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Mutual Benefit A/S/O Michael Sacks v. Koser,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318 A.3d 937 (Pa. Super. 2024)</a:t>
            </a:r>
          </a:p>
          <a:p>
            <a:pPr marL="91440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Landlord’s insurer seeks recovery from Tenant for fire loss damages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states are pro-subrogation, other anti-subrogation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 is neither, instead case-by-case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Here, in “a close question,” Superior Court denies subrogation</a:t>
            </a:r>
          </a:p>
          <a:p>
            <a:pPr marL="1371600" lvl="1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had reasonable expectation Landlord would look only to its own coverage</a:t>
            </a:r>
          </a:p>
          <a:p>
            <a:pPr marL="91440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82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4503EC-BE46-429A-86E1-A2B6387D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01" y="563338"/>
            <a:ext cx="11032798" cy="5731323"/>
          </a:xfrm>
          <a:prstGeom prst="rect">
            <a:avLst/>
          </a:prstGeom>
          <a:ln w="184150" cmpd="tri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1202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7907F-AD40-0E8E-46C1-75CFC1A4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3FD8B-B3F3-39DA-875C-D1A6FDAFFC15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9F0E9-0800-1AB1-CD67-B85E481E71D9}"/>
              </a:ext>
            </a:extLst>
          </p:cNvPr>
          <p:cNvSpPr txBox="1"/>
          <p:nvPr/>
        </p:nvSpPr>
        <p:spPr>
          <a:xfrm>
            <a:off x="303653" y="1009951"/>
            <a:ext cx="11584693" cy="337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ADMITTED SPEEDING IS NEGLIGENCE 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SE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Dailey v. Smith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325 A.3d 865 (Pa. Super.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Defendant turned left in front of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Plaintiff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was speeding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trial court refused comparative negligence instruction, jury awarded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Plaintiff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$285,000 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Divided Superior Court panel awards a new trial on liability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damages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Speeding was negligence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se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Jury, so instructed, could have determined causation on other testimony and evidence  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8253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BF7C7-2E6B-57C8-6A4F-4CBEE8A4F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D84B3F-00D3-313A-3451-9042A33A2B74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A01CB1-D827-B78F-32A1-E80645DACB60}"/>
              </a:ext>
            </a:extLst>
          </p:cNvPr>
          <p:cNvSpPr txBox="1"/>
          <p:nvPr/>
        </p:nvSpPr>
        <p:spPr>
          <a:xfrm>
            <a:off x="303653" y="828976"/>
            <a:ext cx="11584693" cy="6334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ADMITTED SPEEDING IS NEGLIGENCE 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SE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Dailey v. Smith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325 A.3d 865 (Pa. Super.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turned left in front of Smith who was speeding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trial court refused comparative negligence instruction, jury awarded $285,000 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Divided Superior Court panel awards a new trial on liability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damages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Speeding was negligence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se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Jury, so instructed, could have determined causation on other testimony and evidence  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BURDENS OF NEGLIGENCE AND CAUSATION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			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Derbyshire v. Jefferson Frankford,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329 A.3d 676 (Pa. Super.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Plaintiff alleges trip and fall due to defective conditions of premises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Defendant fails to file Answer, thus admitting all well-pleaded facts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Defendant at trial contests damage causation and jury agrees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Plaintiff had to prove both negligence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causation 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35577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CA173-B738-E206-0088-D0385C24F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8C275-8131-CBEC-466D-C580E8746B6F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06213-1AC0-F9AF-D0DA-E57D7E60C36B}"/>
              </a:ext>
            </a:extLst>
          </p:cNvPr>
          <p:cNvSpPr txBox="1"/>
          <p:nvPr/>
        </p:nvSpPr>
        <p:spPr>
          <a:xfrm>
            <a:off x="303653" y="1009951"/>
            <a:ext cx="11584693" cy="402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 TRANSIT IMMUNITY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u="sng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Galette v. Transit,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2025)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Galette a passenger in vehicle struck by NJ Transit bus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 Transit raises sovereign immunity as affirmative defense and files a motion to dismiss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Supreme Court cites six-part test from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Goldman v. SEPTA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determine whether a State-created entity</a:t>
            </a:r>
          </a:p>
          <a:p>
            <a:pPr lvl="2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operates as the State itself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NJ’s Transportation Act evinces NJ’s intent to have NJ Transit perform core, governmental function </a:t>
            </a:r>
          </a:p>
          <a:p>
            <a:pPr lvl="2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providing public transportation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PA, NJ Transit is afforded immunity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Bordering state NY reaches opposite conclusion and denies immunity </a:t>
            </a:r>
          </a:p>
        </p:txBody>
      </p:sp>
    </p:spTree>
    <p:extLst>
      <p:ext uri="{BB962C8B-B14F-4D97-AF65-F5344CB8AC3E}">
        <p14:creationId xmlns:p14="http://schemas.microsoft.com/office/powerpoint/2010/main" val="24242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12E69-44C1-15BE-E69F-23CBA2BF0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FD874-0CFD-5483-5631-DFB6EBB88507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16F4D-D299-9623-55AB-4F280126E933}"/>
              </a:ext>
            </a:extLst>
          </p:cNvPr>
          <p:cNvSpPr txBox="1"/>
          <p:nvPr/>
        </p:nvSpPr>
        <p:spPr>
          <a:xfrm>
            <a:off x="303653" y="1124251"/>
            <a:ext cx="11584693" cy="370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FOR FALLING TREES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Harris v. Felouzis,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Super. 2025)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110-year-old oak tree, no apparent defects, falls down a steep hill, striking Harris below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Determining liability of abutting property owners to those using a street is case-by-case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Felouzis admitted that just by looking she could see trees had fallen in the past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Felouzis never took any steps, instead allowing nature to take its course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Jury could determine a reasonably prudent landowner would have known of, and corrected, </a:t>
            </a:r>
          </a:p>
          <a:p>
            <a:pPr lvl="2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dangerous condition.           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9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E0F4B-F61D-5FEE-1990-0AE9FE68A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C94C8-5E29-0791-90F1-FBF513492F9E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52AB6C-6CB2-635B-F4AE-531891EB37AF}"/>
              </a:ext>
            </a:extLst>
          </p:cNvPr>
          <p:cNvSpPr txBox="1"/>
          <p:nvPr/>
        </p:nvSpPr>
        <p:spPr>
          <a:xfrm>
            <a:off x="303653" y="1124251"/>
            <a:ext cx="11584693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PUNITIVE AND UTPCPL TRIPLE DAMAGES RECOVERABLE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Dwyer v. Ameriprise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313 A.3d 969 (Pa.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Ameriprise fraudulently induced Dwyer to purchase universal whole life policy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 of fixed premiums for the life of the policy was false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Dwyer won on common law fraud (with punitive) and UTPCPL (with treble) damages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Despite potential overlap in purpose, Dwyer can collect both punitive and treble damages</a:t>
            </a:r>
          </a:p>
        </p:txBody>
      </p:sp>
    </p:spTree>
    <p:extLst>
      <p:ext uri="{BB962C8B-B14F-4D97-AF65-F5344CB8AC3E}">
        <p14:creationId xmlns:p14="http://schemas.microsoft.com/office/powerpoint/2010/main" val="717541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4B96A-49DA-D0E8-C995-D0A22FD98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13FC6B-7AEF-9EAB-A802-3FF119902470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C1AE4-01BC-A519-84C5-409DE4A3C02B}"/>
              </a:ext>
            </a:extLst>
          </p:cNvPr>
          <p:cNvSpPr txBox="1"/>
          <p:nvPr/>
        </p:nvSpPr>
        <p:spPr>
          <a:xfrm>
            <a:off x="75053" y="1086151"/>
            <a:ext cx="11584693" cy="370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RELEASE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Werner v. 1281 King Associates,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327 A.3d 291 (Pa. Super. 2024)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Werner claimed injury when he fell on defendant’s property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Unrelated, he later signed a Termination Agreement of his 1281 Distributor Agreement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Termination Agreement included broad general release language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Defendant filed (procedurally incorrect) POs to Werner BI Complaint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Failure to PO to the POs waived procedural defense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release, signed in different context, broad enough to bar unrelated BI claim 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2F175F-3797-4BAC-991C-72638CB20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792" y="2396482"/>
            <a:ext cx="5537485" cy="4235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A651A-DAE8-4F9D-942C-4152122CCE30}"/>
              </a:ext>
            </a:extLst>
          </p:cNvPr>
          <p:cNvSpPr txBox="1"/>
          <p:nvPr/>
        </p:nvSpPr>
        <p:spPr>
          <a:xfrm>
            <a:off x="2537987" y="734489"/>
            <a:ext cx="656909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American Tort Reform Association named Pennsylvania, led by Phila. CCP, as the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Judicial Hellhole in the country.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204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33E7D-78B3-4070-A159-F03C75933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565" b="12108"/>
          <a:stretch/>
        </p:blipFill>
        <p:spPr>
          <a:xfrm>
            <a:off x="136514" y="181556"/>
            <a:ext cx="11979286" cy="6552626"/>
          </a:xfrm>
          <a:prstGeom prst="rect">
            <a:avLst/>
          </a:prstGeom>
          <a:ln w="190500">
            <a:solidFill>
              <a:srgbClr val="8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DB2D61-772D-4F1A-B01D-2AFEFF74B76E}"/>
              </a:ext>
            </a:extLst>
          </p:cNvPr>
          <p:cNvSpPr/>
          <p:nvPr/>
        </p:nvSpPr>
        <p:spPr>
          <a:xfrm>
            <a:off x="7298269" y="1464734"/>
            <a:ext cx="463973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>
                <a:ln w="22225">
                  <a:solidFill>
                    <a:prstClr val="black"/>
                  </a:solidFill>
                  <a:miter lim="800000"/>
                </a:ln>
                <a:solidFill>
                  <a:prstClr val="white"/>
                </a:solidFill>
                <a:effectLst>
                  <a:glow rad="38100">
                    <a:srgbClr val="DDDDDD">
                      <a:alpha val="40000"/>
                    </a:srgbClr>
                  </a:glo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PROCEDURE</a:t>
            </a:r>
          </a:p>
        </p:txBody>
      </p:sp>
    </p:spTree>
    <p:extLst>
      <p:ext uri="{BB962C8B-B14F-4D97-AF65-F5344CB8AC3E}">
        <p14:creationId xmlns:p14="http://schemas.microsoft.com/office/powerpoint/2010/main" val="2157188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D10AA-63BE-4401-1DE4-5D1911833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8B79B8-7CFB-3D49-B0A1-BDB8AA135193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1C4DE-6CDA-9D67-1672-98B08101BE8F}"/>
              </a:ext>
            </a:extLst>
          </p:cNvPr>
          <p:cNvSpPr txBox="1"/>
          <p:nvPr/>
        </p:nvSpPr>
        <p:spPr>
          <a:xfrm>
            <a:off x="485202" y="1191038"/>
            <a:ext cx="10821546" cy="3700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1030:   NEW MATTER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Steinbeiser v. Wertz,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316 A.3d 1016 (Pa. Super. 2024), appeal denied, -- A.3d – (Pa.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Prescriptive easement dispute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Wertz filed Answer with Counterclaim but no New Matter defenses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Wertz raised Unenclosed Woodlands Act for the first time at trial  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 finds this statutory defense waived  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affirmative defenses – not just those listed in PaRCP 1030 – must be raised in New Matter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Affirmative defense = “defendant’s assertion of facts and arguments that, if true, will defeat 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		  plaintiff’s claim, even if all the allegations in the complaint are true” </a:t>
            </a:r>
          </a:p>
        </p:txBody>
      </p:sp>
    </p:spTree>
    <p:extLst>
      <p:ext uri="{BB962C8B-B14F-4D97-AF65-F5344CB8AC3E}">
        <p14:creationId xmlns:p14="http://schemas.microsoft.com/office/powerpoint/2010/main" val="3419195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CA746-608C-1A35-150D-596BA64B3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A9A1E1-54E9-2D0F-A726-9831C2119E15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7B2E1D-7F13-052E-A281-0BCDD7F7FE6D}"/>
              </a:ext>
            </a:extLst>
          </p:cNvPr>
          <p:cNvSpPr txBox="1"/>
          <p:nvPr/>
        </p:nvSpPr>
        <p:spPr>
          <a:xfrm>
            <a:off x="485202" y="1191038"/>
            <a:ext cx="10821546" cy="3370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2327: PETITION TO INTERVENE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Selbovitz v. Streamline Sols, LLC,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Super. 2025)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Petition to Intervene filed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days into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trial, seeking to pose jury interrogatories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court exercises its discretion to deny the Petition as untimely</a:t>
            </a:r>
          </a:p>
          <a:p>
            <a:pPr lvl="1" indent="457200">
              <a:lnSpc>
                <a:spcPct val="107000"/>
              </a:lnSpc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court ruled 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 Petition been filed even a week earlier,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would have received it more 		favorably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 affirms the dismissal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35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2F1ED-B475-7A8B-A028-7F285C93E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B5BB73-3750-9E0C-C086-D39EE9280B95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AB913-EEF6-53BF-C6C4-6A883F676BE8}"/>
              </a:ext>
            </a:extLst>
          </p:cNvPr>
          <p:cNvSpPr txBox="1"/>
          <p:nvPr/>
        </p:nvSpPr>
        <p:spPr>
          <a:xfrm>
            <a:off x="428052" y="1191038"/>
            <a:ext cx="10821546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4010: IME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Verba v. Erie Insurance Exchange,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326 A.3d 973 (Pa. Super. 2024)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Verba suffered MV accident injuries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policy language (since invalidated), Erie obtained an IME, then denied benefits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Verba sued, so Erie sought another IME, this time through PaRCP 4010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4010 has lower “good cause” burden than MVFRL 1796, so IMEs are </a:t>
            </a:r>
          </a:p>
          <a:p>
            <a:pPr lvl="2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liberally available</a:t>
            </a:r>
          </a:p>
        </p:txBody>
      </p:sp>
    </p:spTree>
    <p:extLst>
      <p:ext uri="{BB962C8B-B14F-4D97-AF65-F5344CB8AC3E}">
        <p14:creationId xmlns:p14="http://schemas.microsoft.com/office/powerpoint/2010/main" val="1523672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B506-5A9F-BACA-7D8B-61B807186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F9984-D8D0-9F4E-E066-7D96DD6A3D80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699A0-642E-6F63-CC19-1B3FB9A1F315}"/>
              </a:ext>
            </a:extLst>
          </p:cNvPr>
          <p:cNvSpPr txBox="1"/>
          <p:nvPr/>
        </p:nvSpPr>
        <p:spPr>
          <a:xfrm>
            <a:off x="428052" y="1191038"/>
            <a:ext cx="10821546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400: INFORMAL NOTICE NOT A “GOOD FAITH EFFORT”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Ferraro v. Patterson-Erie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313 A.3d 987 (Pa. 2024)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 within statute of limitations, but Sheriff failed to complete service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Still within statute of limitations, Complaint delivered by private process server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statute of limitations expired, reinstated Complaint served by Sheriff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“Good faith efforts to effect service” under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Lamp v. Heyman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include informal notice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Ferraro’s suit was time-barred</a:t>
            </a:r>
          </a:p>
        </p:txBody>
      </p:sp>
    </p:spTree>
    <p:extLst>
      <p:ext uri="{BB962C8B-B14F-4D97-AF65-F5344CB8AC3E}">
        <p14:creationId xmlns:p14="http://schemas.microsoft.com/office/powerpoint/2010/main" val="3231045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9839-E68C-D3C7-1757-8B19232B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95CAA-D8FA-94F1-DDEE-F4228A90958C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0933A-62B0-0DA1-54D4-3D4AEDD61666}"/>
              </a:ext>
            </a:extLst>
          </p:cNvPr>
          <p:cNvSpPr txBox="1"/>
          <p:nvPr/>
        </p:nvSpPr>
        <p:spPr>
          <a:xfrm>
            <a:off x="494727" y="905288"/>
            <a:ext cx="10821546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238: REQUIRED NOTICE FOR DELAY DAMAGES 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 Arreguin,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Super. 2024),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opinion withdrawn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rehearing en banc granted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1/6/25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 for minor injured in MVA, with non-jury trial award over $4,100,000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Motion for delay damages filed but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PaRCP 238(c) mandated NOTICE, a fatal flaw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Court, in split panel, affirms dismissal of the motion  </a:t>
            </a:r>
          </a:p>
          <a:p>
            <a:pPr lvl="1" indent="457200">
              <a:lnSpc>
                <a:spcPct val="107000"/>
              </a:lnSpc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 was quickly withdrawn, with rehearing pending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1326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9247E-6EB4-F43E-BD77-5952B684D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42A569-1696-CAA8-F045-E744F762196E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187B5-4812-E64D-EA0F-CBB3EE5386E2}"/>
              </a:ext>
            </a:extLst>
          </p:cNvPr>
          <p:cNvSpPr txBox="1"/>
          <p:nvPr/>
        </p:nvSpPr>
        <p:spPr>
          <a:xfrm>
            <a:off x="494727" y="905288"/>
            <a:ext cx="10821546" cy="5676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238: REQUIRED NOTICE FOR DELAY DAMAGES 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 Arreguin,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Super. 2024),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opinion withdrawn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rehearing en banc granted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1/6/25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Suit for minor injured in MVA, with non-jury trial award over $4,100,000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Motion for delay damages but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without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PaRCP 238(c) mandated NOTICE, a fatal flaw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Court, in split panel, affirms dismissal of the motion  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 was quickly withdrawn, with rehearing pending                    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238:  COVID COURT CLOSURES AND DELAY DAMAGES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Constantine v. Lenox Instrument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325 A.3d 725 (Pa. Super.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 awarded delay damages after $2,300,000 verdict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was substantially delayed by COVID court closures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Delay damages are the default, with defendant bearing all burdens to avoid same  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Neutral causes of delay, such as COVID closures, do not avoid PaRCP 238 damages </a:t>
            </a:r>
          </a:p>
        </p:txBody>
      </p:sp>
    </p:spTree>
    <p:extLst>
      <p:ext uri="{BB962C8B-B14F-4D97-AF65-F5344CB8AC3E}">
        <p14:creationId xmlns:p14="http://schemas.microsoft.com/office/powerpoint/2010/main" val="1799812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1C1F-14DD-B8A0-4C85-0E8E28218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6BCA8-E870-2760-19BE-F74222FC590F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A102DF-5A17-0960-1935-FFD25D0278A1}"/>
              </a:ext>
            </a:extLst>
          </p:cNvPr>
          <p:cNvSpPr txBox="1"/>
          <p:nvPr/>
        </p:nvSpPr>
        <p:spPr>
          <a:xfrm>
            <a:off x="494727" y="905288"/>
            <a:ext cx="10821546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1033: PETITION TO SUBSTITUTE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McNeal v. M&amp;J Auto Repair,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322 A.3d 236 (Pa. Super. 2024)</a:t>
            </a:r>
          </a:p>
          <a:p>
            <a:pPr marL="0" marR="0" lvl="0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dog bite injury case, Plaintiff obtained a judgment against M&amp;J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M&amp;J was fictitious name for business owned by Morris</a:t>
            </a:r>
          </a:p>
          <a:p>
            <a:pPr marL="457200" marR="0" lvl="1" indent="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 permits substitution of names on judgment since Morris was not prejudiced 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5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25C1E-39B9-0195-C994-8C6EBEAA8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A589E-6EB0-858F-A2D3-0C56E1004D13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6F184-D60A-19F1-FA57-68628651ECA1}"/>
              </a:ext>
            </a:extLst>
          </p:cNvPr>
          <p:cNvSpPr txBox="1"/>
          <p:nvPr/>
        </p:nvSpPr>
        <p:spPr>
          <a:xfrm>
            <a:off x="494727" y="905288"/>
            <a:ext cx="10821546" cy="5346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1033: PETITION TO SUBSTITUTE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McNeal v. M&amp;J Auto Repair,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322 A.3d 236 (Pa. Super. 2024)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dog bite injury case, Plaintiff obtained a judgment against M&amp;J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M&amp;J was fictitious name for business owned by Morris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Court permits substitution of names on judgment since Morris was not prejudiced 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1033 : PETITION TO SUBSTITUTE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Capture, LP v. PNC Financial,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Super. 2025) 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Plaintiff instituted suit by Writ of Summons 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statute of limitations, sought under PaRCP 1033 to swap PNC Bank for PNC Financial 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1033 applies only to pleadings, which a Writ of Summons is not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“Pleadings” are those identified in PaRCP 1017</a:t>
            </a:r>
          </a:p>
        </p:txBody>
      </p:sp>
    </p:spTree>
    <p:extLst>
      <p:ext uri="{BB962C8B-B14F-4D97-AF65-F5344CB8AC3E}">
        <p14:creationId xmlns:p14="http://schemas.microsoft.com/office/powerpoint/2010/main" val="4189043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676C5-5E20-079A-D22E-FF68E16E7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83A456-EB24-104D-8DC3-7F2123A27EC1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8E065-1B80-FD94-F10A-EB029B943153}"/>
              </a:ext>
            </a:extLst>
          </p:cNvPr>
          <p:cNvSpPr txBox="1"/>
          <p:nvPr/>
        </p:nvSpPr>
        <p:spPr>
          <a:xfrm>
            <a:off x="494727" y="905288"/>
            <a:ext cx="10821546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2227(a): INDISPENSABLE PARTY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Simone v. Zakiul Alam,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2025)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sued landlord/co-owner for injuries suffered in a fall on premises 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failed to sue co-owner of premises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Tenant suit dismissed for failure to sue an indispensable party pursuant to PaRCP 2227(a)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 affirms but Supreme Court reverses 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Liability was based on possession/control, not ownership, so co-owner not indispensable</a:t>
            </a:r>
          </a:p>
        </p:txBody>
      </p:sp>
    </p:spTree>
    <p:extLst>
      <p:ext uri="{BB962C8B-B14F-4D97-AF65-F5344CB8AC3E}">
        <p14:creationId xmlns:p14="http://schemas.microsoft.com/office/powerpoint/2010/main" val="143620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FB1B-FA32-D8E1-16E7-671EC6522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BB101-225F-B2CC-DDCB-BD51248D374E}"/>
              </a:ext>
            </a:extLst>
          </p:cNvPr>
          <p:cNvSpPr txBox="1"/>
          <p:nvPr/>
        </p:nvSpPr>
        <p:spPr>
          <a:xfrm>
            <a:off x="2405062" y="1382189"/>
            <a:ext cx="738187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American Tort Reform Association named Pennsylvania, led by Phila. CCP, as the #1 Judicial Hellhole in the country.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 plaintiff verdicts in 2024, juries awarded $3,300,000,000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580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B057A-D73B-DE95-24E6-32C87F026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0254D-6FD5-3C89-0E90-691B43175E35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AEAF6-3CD0-F640-243F-0B14E8311697}"/>
              </a:ext>
            </a:extLst>
          </p:cNvPr>
          <p:cNvSpPr txBox="1"/>
          <p:nvPr/>
        </p:nvSpPr>
        <p:spPr>
          <a:xfrm>
            <a:off x="494727" y="905288"/>
            <a:ext cx="10821546" cy="3041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PaRCP 4003.5: DISCOVERY OF EXPERTS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McKeehan v. Milton S. Hershey Medical,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328 A.3d 1059 (Pa. Super. 2024)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Trial court orders disclosure of notes, recordings, photos, and videos of meetings </a:t>
            </a:r>
          </a:p>
          <a:p>
            <a:pPr lvl="1" indent="457200">
              <a:lnSpc>
                <a:spcPct val="107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plaintiffs and experts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Superior Court reverses  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 discovery is governed by restrictive provisions of PaRCP 4003.5 “Discovery of </a:t>
            </a:r>
          </a:p>
          <a:p>
            <a:pPr lvl="1" indent="457200">
              <a:lnSpc>
                <a:spcPct val="107000"/>
              </a:lnSpc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 Testimony.  Trial Preparation Material” </a:t>
            </a:r>
          </a:p>
        </p:txBody>
      </p:sp>
    </p:spTree>
    <p:extLst>
      <p:ext uri="{BB962C8B-B14F-4D97-AF65-F5344CB8AC3E}">
        <p14:creationId xmlns:p14="http://schemas.microsoft.com/office/powerpoint/2010/main" val="1438317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lose-up of a virus&#10;&#10;AI-generated content may be incorrect.">
            <a:extLst>
              <a:ext uri="{FF2B5EF4-FFF2-40B4-BE49-F238E27FC236}">
                <a16:creationId xmlns:a16="http://schemas.microsoft.com/office/drawing/2014/main" id="{FC9E87CF-8664-10C3-9C22-6A6668FBD7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22" r="1" b="10632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8C8F7-51F1-8740-3E55-F7787F8AB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9FE86D-C760-DF01-F42D-E12241AD5AA3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BB84B-98C2-43FF-CC29-779C147E4E6B}"/>
              </a:ext>
            </a:extLst>
          </p:cNvPr>
          <p:cNvSpPr txBox="1"/>
          <p:nvPr/>
        </p:nvSpPr>
        <p:spPr>
          <a:xfrm>
            <a:off x="685227" y="1276763"/>
            <a:ext cx="10821546" cy="238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FRUSTRATION OF PURPOSE AND RENT CLAIMS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Cedarbrook Plaza v. Schwartz,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320 A.3d 1211 (Pa. Super. 2024)</a:t>
            </a:r>
          </a:p>
          <a:p>
            <a:pPr marL="0" marR="0" lvl="0" indent="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Landlord sued Tenant for non-payment of rent starting at COVID shutdown</a:t>
            </a:r>
          </a:p>
          <a:p>
            <a:pPr lvl="1" indent="457200">
              <a:lnSpc>
                <a:spcPct val="107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“Frustration of purpose” legal defense not applicable</a:t>
            </a:r>
          </a:p>
          <a:p>
            <a:pPr marL="0" marR="0" lvl="0" indent="4572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9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84128-9D09-585E-2ABD-C246E519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106E93-22B0-FDDC-A19F-097CCC9BD80B}"/>
              </a:ext>
            </a:extLst>
          </p:cNvPr>
          <p:cNvSpPr txBox="1"/>
          <p:nvPr/>
        </p:nvSpPr>
        <p:spPr>
          <a:xfrm>
            <a:off x="2405062" y="1382189"/>
            <a:ext cx="738187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American Tort Reform Association named Pennsylvania, led by Phila. CCP, as the #1 Judicial Hellhole in the country.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100 plaintiff verdicts, juries awarded $3,300,000,000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context, 3,300,000,000 minutes = 6,274 years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38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E8FC-5415-59C5-D605-977C97DC9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11B5E9-D8AD-3274-49DA-42F7AF9AD2E8}"/>
              </a:ext>
            </a:extLst>
          </p:cNvPr>
          <p:cNvSpPr txBox="1"/>
          <p:nvPr/>
        </p:nvSpPr>
        <p:spPr>
          <a:xfrm>
            <a:off x="2405062" y="1410764"/>
            <a:ext cx="738187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American Tort Reform Association named Pennsylvania, led by Phila. CCP, as the #1 Judicial Hellhole in the country.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100 plaintiff verdicts, juries awarded $3,300,000,000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context, 3,300,000,000 minutes = 6,274 years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context, 3,300,000,000 inches = 52,000 miles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8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DC777-40ED-C5FA-C6DB-963EDEAA5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68ED14-4DD5-4369-A688-5803B365FCB0}"/>
              </a:ext>
            </a:extLst>
          </p:cNvPr>
          <p:cNvSpPr txBox="1"/>
          <p:nvPr/>
        </p:nvSpPr>
        <p:spPr>
          <a:xfrm>
            <a:off x="2405062" y="1382189"/>
            <a:ext cx="7381875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American Tort Reform Association named Pennsylvania, led by Phila. CCP, as the #1 Judicial Hellhole in the country.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100 plaintiff verdicts, juries awarded $3,300,000,000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context, 3,300,000,000 minutes = 6,274 years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context, 3,300,000,000 inches = 52,000 miles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600 new medmal filings, up 50% since change of venue rules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91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DC778F-EF1A-4C1B-B1AD-BA37A74E5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FCDB4-670C-4568-96EE-093382A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EAB35B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38C81-CEA9-45D2-B08A-8CB9A8B4F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1" r="1" b="1779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062B04-75A1-4E1E-BEC9-A02A71B53C36}"/>
              </a:ext>
            </a:extLst>
          </p:cNvPr>
          <p:cNvSpPr txBox="1"/>
          <p:nvPr/>
        </p:nvSpPr>
        <p:spPr>
          <a:xfrm>
            <a:off x="263550" y="171880"/>
            <a:ext cx="11664902" cy="584775"/>
          </a:xfrm>
          <a:prstGeom prst="rect">
            <a:avLst/>
          </a:prstGeom>
          <a:noFill/>
          <a:ln w="60325" cmpd="thickThin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WORKERS’ COMPENSATION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F7A02-9961-EF3F-6E9F-F42446511CE5}"/>
              </a:ext>
            </a:extLst>
          </p:cNvPr>
          <p:cNvSpPr txBox="1"/>
          <p:nvPr/>
        </p:nvSpPr>
        <p:spPr>
          <a:xfrm>
            <a:off x="1138237" y="1238250"/>
            <a:ext cx="99155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CANNABIS OIL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Schmidt v. Schmidt Kirifides &amp; Rassias, PC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-- A.3d – (Pa. 2025)</a:t>
            </a:r>
          </a:p>
          <a:p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WC claimant’s attorney alleges injury while loading a trial bag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OxyContin and Oxycodone then adds cannabis oil, a dietary supplement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Split Cmwlth Court finds reimbursement coverage with no cost containment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Supreme Court affirms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06706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2746</Words>
  <Application>Microsoft Office PowerPoint</Application>
  <PresentationFormat>Widescreen</PresentationFormat>
  <Paragraphs>349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Hunger, Edie</dc:creator>
  <cp:lastModifiedBy>Hunger, Edie</cp:lastModifiedBy>
  <cp:revision>18</cp:revision>
  <dcterms:created xsi:type="dcterms:W3CDTF">2024-04-24T19:21:34Z</dcterms:created>
  <dcterms:modified xsi:type="dcterms:W3CDTF">2025-04-11T15:13:51Z</dcterms:modified>
</cp:coreProperties>
</file>