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 id="2147483774" r:id="rId2"/>
    <p:sldMasterId id="2147483786" r:id="rId3"/>
  </p:sldMasterIdLst>
  <p:notesMasterIdLst>
    <p:notesMasterId r:id="rId23"/>
  </p:notesMasterIdLst>
  <p:sldIdLst>
    <p:sldId id="375" r:id="rId4"/>
    <p:sldId id="374" r:id="rId5"/>
    <p:sldId id="376" r:id="rId6"/>
    <p:sldId id="377" r:id="rId7"/>
    <p:sldId id="378" r:id="rId8"/>
    <p:sldId id="257" r:id="rId9"/>
    <p:sldId id="256" r:id="rId10"/>
    <p:sldId id="362" r:id="rId11"/>
    <p:sldId id="364" r:id="rId12"/>
    <p:sldId id="347" r:id="rId13"/>
    <p:sldId id="365" r:id="rId14"/>
    <p:sldId id="366" r:id="rId15"/>
    <p:sldId id="367" r:id="rId16"/>
    <p:sldId id="368" r:id="rId17"/>
    <p:sldId id="369" r:id="rId18"/>
    <p:sldId id="370" r:id="rId19"/>
    <p:sldId id="363" r:id="rId20"/>
    <p:sldId id="373" r:id="rId21"/>
    <p:sldId id="307" r:id="rId22"/>
  </p:sldIdLst>
  <p:sldSz cx="9144000" cy="6858000" type="screen4x3"/>
  <p:notesSz cx="7010400" cy="9236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72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367552-1683-45E9-8576-B5508090F219}" v="5" dt="2025-09-17T15:12:59.750"/>
    <p1510:client id="{893856EC-9753-4F99-AC8F-C085E4584C8A}" v="377" dt="2025-09-18T05:57:25.826"/>
    <p1510:client id="{EDBE35D0-29C5-BBA3-E3EC-05BD29437D07}" v="227" dt="2025-09-17T21:39:29.942"/>
    <p1510:client id="{F7B2D17F-3F47-4574-9F83-C435BAD08660}" v="89" dt="2025-09-18T00:06:30.1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84"/>
  </p:normalViewPr>
  <p:slideViewPr>
    <p:cSldViewPr snapToGrid="0">
      <p:cViewPr varScale="1">
        <p:scale>
          <a:sx n="114" d="100"/>
          <a:sy n="114" d="100"/>
        </p:scale>
        <p:origin x="158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A4BBF6-3F96-42C8-A690-7817E70A4E46}"/>
              </a:ext>
            </a:extLst>
          </p:cNvPr>
          <p:cNvSpPr>
            <a:spLocks noGrp="1"/>
          </p:cNvSpPr>
          <p:nvPr>
            <p:ph type="hdr" sz="quarter"/>
          </p:nvPr>
        </p:nvSpPr>
        <p:spPr>
          <a:xfrm>
            <a:off x="0" y="0"/>
            <a:ext cx="3037840" cy="463407"/>
          </a:xfrm>
          <a:prstGeom prst="rect">
            <a:avLst/>
          </a:prstGeom>
        </p:spPr>
        <p:txBody>
          <a:bodyPr vert="horz" lIns="93177" tIns="46589" rIns="93177" bIns="46589" rtlCol="0"/>
          <a:lstStyle>
            <a:lvl1pPr algn="l">
              <a:defRPr sz="1200" smtClean="0"/>
            </a:lvl1pPr>
          </a:lstStyle>
          <a:p>
            <a:pPr>
              <a:defRPr/>
            </a:pPr>
            <a:endParaRPr lang="en-US"/>
          </a:p>
        </p:txBody>
      </p:sp>
      <p:sp>
        <p:nvSpPr>
          <p:cNvPr id="3" name="Date Placeholder 2">
            <a:extLst>
              <a:ext uri="{FF2B5EF4-FFF2-40B4-BE49-F238E27FC236}">
                <a16:creationId xmlns:a16="http://schemas.microsoft.com/office/drawing/2014/main" id="{EAD1A7B7-F6BA-4DE9-8063-0479C13D15DE}"/>
              </a:ext>
            </a:extLst>
          </p:cNvPr>
          <p:cNvSpPr>
            <a:spLocks noGrp="1"/>
          </p:cNvSpPr>
          <p:nvPr>
            <p:ph type="dt" idx="1"/>
          </p:nvPr>
        </p:nvSpPr>
        <p:spPr>
          <a:xfrm>
            <a:off x="3970938" y="0"/>
            <a:ext cx="3037840" cy="463407"/>
          </a:xfrm>
          <a:prstGeom prst="rect">
            <a:avLst/>
          </a:prstGeom>
        </p:spPr>
        <p:txBody>
          <a:bodyPr vert="horz" lIns="93177" tIns="46589" rIns="93177" bIns="46589" rtlCol="0"/>
          <a:lstStyle>
            <a:lvl1pPr algn="r">
              <a:defRPr sz="1200" smtClean="0"/>
            </a:lvl1pPr>
          </a:lstStyle>
          <a:p>
            <a:pPr>
              <a:defRPr/>
            </a:pPr>
            <a:fld id="{FD6539D5-5CCE-4DC8-BBEF-483FBC56ECEE}" type="datetimeFigureOut">
              <a:rPr lang="en-US"/>
              <a:pPr>
                <a:defRPr/>
              </a:pPr>
              <a:t>9/22/25</a:t>
            </a:fld>
            <a:endParaRPr lang="en-US"/>
          </a:p>
        </p:txBody>
      </p:sp>
      <p:sp>
        <p:nvSpPr>
          <p:cNvPr id="4" name="Slide Image Placeholder 3">
            <a:extLst>
              <a:ext uri="{FF2B5EF4-FFF2-40B4-BE49-F238E27FC236}">
                <a16:creationId xmlns:a16="http://schemas.microsoft.com/office/drawing/2014/main" id="{C25A3EE3-434A-42ED-93EA-DE8EA3CBBBF9}"/>
              </a:ext>
            </a:extLst>
          </p:cNvPr>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05FDD90A-7D10-46DC-B53D-8E4C156DF109}"/>
              </a:ext>
            </a:extLst>
          </p:cNvPr>
          <p:cNvSpPr>
            <a:spLocks noGrp="1"/>
          </p:cNvSpPr>
          <p:nvPr>
            <p:ph type="body" sz="quarter" idx="3"/>
          </p:nvPr>
        </p:nvSpPr>
        <p:spPr>
          <a:xfrm>
            <a:off x="701040" y="4444861"/>
            <a:ext cx="5608320" cy="3636705"/>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8DEA718-09E8-4E06-B35F-6CDFE4DA97C8}"/>
              </a:ext>
            </a:extLst>
          </p:cNvPr>
          <p:cNvSpPr>
            <a:spLocks noGrp="1"/>
          </p:cNvSpPr>
          <p:nvPr>
            <p:ph type="ftr" sz="quarter" idx="4"/>
          </p:nvPr>
        </p:nvSpPr>
        <p:spPr>
          <a:xfrm>
            <a:off x="0" y="8772670"/>
            <a:ext cx="3037840" cy="463406"/>
          </a:xfrm>
          <a:prstGeom prst="rect">
            <a:avLst/>
          </a:prstGeom>
        </p:spPr>
        <p:txBody>
          <a:bodyPr vert="horz" lIns="93177" tIns="46589" rIns="93177" bIns="46589" rtlCol="0" anchor="b"/>
          <a:lstStyle>
            <a:lvl1pPr algn="l">
              <a:defRPr sz="1200" smtClean="0"/>
            </a:lvl1pPr>
          </a:lstStyle>
          <a:p>
            <a:pPr>
              <a:defRPr/>
            </a:pPr>
            <a:endParaRPr lang="en-US"/>
          </a:p>
        </p:txBody>
      </p:sp>
      <p:sp>
        <p:nvSpPr>
          <p:cNvPr id="7" name="Slide Number Placeholder 6">
            <a:extLst>
              <a:ext uri="{FF2B5EF4-FFF2-40B4-BE49-F238E27FC236}">
                <a16:creationId xmlns:a16="http://schemas.microsoft.com/office/drawing/2014/main" id="{AC3A2BCB-6BBA-4399-A1F8-925AFC95359B}"/>
              </a:ext>
            </a:extLst>
          </p:cNvPr>
          <p:cNvSpPr>
            <a:spLocks noGrp="1"/>
          </p:cNvSpPr>
          <p:nvPr>
            <p:ph type="sldNum" sz="quarter" idx="5"/>
          </p:nvPr>
        </p:nvSpPr>
        <p:spPr>
          <a:xfrm>
            <a:off x="3970938" y="8772670"/>
            <a:ext cx="3037840" cy="463406"/>
          </a:xfrm>
          <a:prstGeom prst="rect">
            <a:avLst/>
          </a:prstGeom>
        </p:spPr>
        <p:txBody>
          <a:bodyPr vert="horz" lIns="93177" tIns="46589" rIns="93177" bIns="46589" rtlCol="0" anchor="b"/>
          <a:lstStyle>
            <a:lvl1pPr algn="r">
              <a:defRPr sz="1200" smtClean="0"/>
            </a:lvl1pPr>
          </a:lstStyle>
          <a:p>
            <a:pPr>
              <a:defRPr/>
            </a:pPr>
            <a:fld id="{C990EC71-43FB-4DB8-9F32-26E7875843E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990EC71-43FB-4DB8-9F32-26E7875843E3}" type="slidenum">
              <a:rPr lang="en-US" smtClean="0"/>
              <a:pPr>
                <a:defRPr/>
              </a:pPr>
              <a:t>7</a:t>
            </a:fld>
            <a:endParaRPr lang="en-US"/>
          </a:p>
        </p:txBody>
      </p:sp>
    </p:spTree>
    <p:extLst>
      <p:ext uri="{BB962C8B-B14F-4D97-AF65-F5344CB8AC3E}">
        <p14:creationId xmlns:p14="http://schemas.microsoft.com/office/powerpoint/2010/main" val="2877025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a:cs typeface="Calibri"/>
            </a:endParaRPr>
          </a:p>
        </p:txBody>
      </p:sp>
      <p:sp>
        <p:nvSpPr>
          <p:cNvPr id="4" name="Slide Number Placeholder 3"/>
          <p:cNvSpPr>
            <a:spLocks noGrp="1"/>
          </p:cNvSpPr>
          <p:nvPr>
            <p:ph type="sldNum" sz="quarter" idx="5"/>
          </p:nvPr>
        </p:nvSpPr>
        <p:spPr/>
        <p:txBody>
          <a:bodyPr/>
          <a:lstStyle/>
          <a:p>
            <a:pPr>
              <a:defRPr/>
            </a:pPr>
            <a:fld id="{C990EC71-43FB-4DB8-9F32-26E7875843E3}" type="slidenum">
              <a:rPr lang="en-US"/>
              <a:pPr>
                <a:defRPr/>
              </a:pPr>
              <a:t>16</a:t>
            </a:fld>
            <a:endParaRPr lang="en-US"/>
          </a:p>
        </p:txBody>
      </p:sp>
    </p:spTree>
    <p:extLst>
      <p:ext uri="{BB962C8B-B14F-4D97-AF65-F5344CB8AC3E}">
        <p14:creationId xmlns:p14="http://schemas.microsoft.com/office/powerpoint/2010/main" val="2106053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a:cs typeface="Calibri"/>
            </a:endParaRPr>
          </a:p>
        </p:txBody>
      </p:sp>
      <p:sp>
        <p:nvSpPr>
          <p:cNvPr id="4" name="Slide Number Placeholder 3"/>
          <p:cNvSpPr>
            <a:spLocks noGrp="1"/>
          </p:cNvSpPr>
          <p:nvPr>
            <p:ph type="sldNum" sz="quarter" idx="5"/>
          </p:nvPr>
        </p:nvSpPr>
        <p:spPr/>
        <p:txBody>
          <a:bodyPr/>
          <a:lstStyle/>
          <a:p>
            <a:pPr>
              <a:defRPr/>
            </a:pPr>
            <a:fld id="{C990EC71-43FB-4DB8-9F32-26E7875843E3}" type="slidenum">
              <a:rPr lang="en-US"/>
              <a:pPr>
                <a:defRPr/>
              </a:pPr>
              <a:t>17</a:t>
            </a:fld>
            <a:endParaRPr lang="en-US"/>
          </a:p>
        </p:txBody>
      </p:sp>
    </p:spTree>
    <p:extLst>
      <p:ext uri="{BB962C8B-B14F-4D97-AF65-F5344CB8AC3E}">
        <p14:creationId xmlns:p14="http://schemas.microsoft.com/office/powerpoint/2010/main" val="3633107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a:cs typeface="Calibri"/>
            </a:endParaRPr>
          </a:p>
        </p:txBody>
      </p:sp>
      <p:sp>
        <p:nvSpPr>
          <p:cNvPr id="4" name="Slide Number Placeholder 3"/>
          <p:cNvSpPr>
            <a:spLocks noGrp="1"/>
          </p:cNvSpPr>
          <p:nvPr>
            <p:ph type="sldNum" sz="quarter" idx="5"/>
          </p:nvPr>
        </p:nvSpPr>
        <p:spPr/>
        <p:txBody>
          <a:bodyPr/>
          <a:lstStyle/>
          <a:p>
            <a:pPr>
              <a:defRPr/>
            </a:pPr>
            <a:fld id="{C990EC71-43FB-4DB8-9F32-26E7875843E3}" type="slidenum">
              <a:rPr lang="en-US"/>
              <a:pPr>
                <a:defRPr/>
              </a:pPr>
              <a:t>18</a:t>
            </a:fld>
            <a:endParaRPr lang="en-US"/>
          </a:p>
        </p:txBody>
      </p:sp>
    </p:spTree>
    <p:extLst>
      <p:ext uri="{BB962C8B-B14F-4D97-AF65-F5344CB8AC3E}">
        <p14:creationId xmlns:p14="http://schemas.microsoft.com/office/powerpoint/2010/main" val="2944728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a:cs typeface="Calibri"/>
            </a:endParaRPr>
          </a:p>
        </p:txBody>
      </p:sp>
      <p:sp>
        <p:nvSpPr>
          <p:cNvPr id="4" name="Slide Number Placeholder 3"/>
          <p:cNvSpPr>
            <a:spLocks noGrp="1"/>
          </p:cNvSpPr>
          <p:nvPr>
            <p:ph type="sldNum" sz="quarter" idx="5"/>
          </p:nvPr>
        </p:nvSpPr>
        <p:spPr/>
        <p:txBody>
          <a:bodyPr/>
          <a:lstStyle/>
          <a:p>
            <a:pPr>
              <a:defRPr/>
            </a:pPr>
            <a:fld id="{C990EC71-43FB-4DB8-9F32-26E7875843E3}" type="slidenum">
              <a:rPr lang="en-US"/>
              <a:pPr>
                <a:defRPr/>
              </a:pPr>
              <a:t>8</a:t>
            </a:fld>
            <a:endParaRPr lang="en-US"/>
          </a:p>
        </p:txBody>
      </p:sp>
    </p:spTree>
    <p:extLst>
      <p:ext uri="{BB962C8B-B14F-4D97-AF65-F5344CB8AC3E}">
        <p14:creationId xmlns:p14="http://schemas.microsoft.com/office/powerpoint/2010/main" val="2952141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a:cs typeface="Calibri"/>
            </a:endParaRPr>
          </a:p>
        </p:txBody>
      </p:sp>
      <p:sp>
        <p:nvSpPr>
          <p:cNvPr id="4" name="Slide Number Placeholder 3"/>
          <p:cNvSpPr>
            <a:spLocks noGrp="1"/>
          </p:cNvSpPr>
          <p:nvPr>
            <p:ph type="sldNum" sz="quarter" idx="5"/>
          </p:nvPr>
        </p:nvSpPr>
        <p:spPr/>
        <p:txBody>
          <a:bodyPr/>
          <a:lstStyle/>
          <a:p>
            <a:pPr>
              <a:defRPr/>
            </a:pPr>
            <a:fld id="{C990EC71-43FB-4DB8-9F32-26E7875843E3}" type="slidenum">
              <a:rPr lang="en-US"/>
              <a:pPr>
                <a:defRPr/>
              </a:pPr>
              <a:t>9</a:t>
            </a:fld>
            <a:endParaRPr lang="en-US"/>
          </a:p>
        </p:txBody>
      </p:sp>
    </p:spTree>
    <p:extLst>
      <p:ext uri="{BB962C8B-B14F-4D97-AF65-F5344CB8AC3E}">
        <p14:creationId xmlns:p14="http://schemas.microsoft.com/office/powerpoint/2010/main" val="3760075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a:cs typeface="Calibri"/>
            </a:endParaRPr>
          </a:p>
        </p:txBody>
      </p:sp>
      <p:sp>
        <p:nvSpPr>
          <p:cNvPr id="4" name="Slide Number Placeholder 3"/>
          <p:cNvSpPr>
            <a:spLocks noGrp="1"/>
          </p:cNvSpPr>
          <p:nvPr>
            <p:ph type="sldNum" sz="quarter" idx="5"/>
          </p:nvPr>
        </p:nvSpPr>
        <p:spPr/>
        <p:txBody>
          <a:bodyPr/>
          <a:lstStyle/>
          <a:p>
            <a:pPr>
              <a:defRPr/>
            </a:pPr>
            <a:fld id="{C990EC71-43FB-4DB8-9F32-26E7875843E3}" type="slidenum">
              <a:rPr lang="en-US"/>
              <a:pPr>
                <a:defRPr/>
              </a:pPr>
              <a:t>10</a:t>
            </a:fld>
            <a:endParaRPr lang="en-US"/>
          </a:p>
        </p:txBody>
      </p:sp>
    </p:spTree>
    <p:extLst>
      <p:ext uri="{BB962C8B-B14F-4D97-AF65-F5344CB8AC3E}">
        <p14:creationId xmlns:p14="http://schemas.microsoft.com/office/powerpoint/2010/main" val="3719896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a:cs typeface="Calibri"/>
            </a:endParaRPr>
          </a:p>
        </p:txBody>
      </p:sp>
      <p:sp>
        <p:nvSpPr>
          <p:cNvPr id="4" name="Slide Number Placeholder 3"/>
          <p:cNvSpPr>
            <a:spLocks noGrp="1"/>
          </p:cNvSpPr>
          <p:nvPr>
            <p:ph type="sldNum" sz="quarter" idx="5"/>
          </p:nvPr>
        </p:nvSpPr>
        <p:spPr/>
        <p:txBody>
          <a:bodyPr/>
          <a:lstStyle/>
          <a:p>
            <a:pPr>
              <a:defRPr/>
            </a:pPr>
            <a:fld id="{C990EC71-43FB-4DB8-9F32-26E7875843E3}" type="slidenum">
              <a:rPr lang="en-US"/>
              <a:pPr>
                <a:defRPr/>
              </a:pPr>
              <a:t>11</a:t>
            </a:fld>
            <a:endParaRPr lang="en-US"/>
          </a:p>
        </p:txBody>
      </p:sp>
    </p:spTree>
    <p:extLst>
      <p:ext uri="{BB962C8B-B14F-4D97-AF65-F5344CB8AC3E}">
        <p14:creationId xmlns:p14="http://schemas.microsoft.com/office/powerpoint/2010/main" val="2334924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a:cs typeface="Calibri"/>
            </a:endParaRPr>
          </a:p>
        </p:txBody>
      </p:sp>
      <p:sp>
        <p:nvSpPr>
          <p:cNvPr id="4" name="Slide Number Placeholder 3"/>
          <p:cNvSpPr>
            <a:spLocks noGrp="1"/>
          </p:cNvSpPr>
          <p:nvPr>
            <p:ph type="sldNum" sz="quarter" idx="5"/>
          </p:nvPr>
        </p:nvSpPr>
        <p:spPr/>
        <p:txBody>
          <a:bodyPr/>
          <a:lstStyle/>
          <a:p>
            <a:pPr>
              <a:defRPr/>
            </a:pPr>
            <a:fld id="{C990EC71-43FB-4DB8-9F32-26E7875843E3}" type="slidenum">
              <a:rPr lang="en-US"/>
              <a:pPr>
                <a:defRPr/>
              </a:pPr>
              <a:t>12</a:t>
            </a:fld>
            <a:endParaRPr lang="en-US"/>
          </a:p>
        </p:txBody>
      </p:sp>
    </p:spTree>
    <p:extLst>
      <p:ext uri="{BB962C8B-B14F-4D97-AF65-F5344CB8AC3E}">
        <p14:creationId xmlns:p14="http://schemas.microsoft.com/office/powerpoint/2010/main" val="982760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a:cs typeface="Calibri"/>
            </a:endParaRPr>
          </a:p>
        </p:txBody>
      </p:sp>
      <p:sp>
        <p:nvSpPr>
          <p:cNvPr id="4" name="Slide Number Placeholder 3"/>
          <p:cNvSpPr>
            <a:spLocks noGrp="1"/>
          </p:cNvSpPr>
          <p:nvPr>
            <p:ph type="sldNum" sz="quarter" idx="5"/>
          </p:nvPr>
        </p:nvSpPr>
        <p:spPr/>
        <p:txBody>
          <a:bodyPr/>
          <a:lstStyle/>
          <a:p>
            <a:pPr>
              <a:defRPr/>
            </a:pPr>
            <a:fld id="{C990EC71-43FB-4DB8-9F32-26E7875843E3}" type="slidenum">
              <a:rPr lang="en-US"/>
              <a:pPr>
                <a:defRPr/>
              </a:pPr>
              <a:t>13</a:t>
            </a:fld>
            <a:endParaRPr lang="en-US"/>
          </a:p>
        </p:txBody>
      </p:sp>
    </p:spTree>
    <p:extLst>
      <p:ext uri="{BB962C8B-B14F-4D97-AF65-F5344CB8AC3E}">
        <p14:creationId xmlns:p14="http://schemas.microsoft.com/office/powerpoint/2010/main" val="4061220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a:cs typeface="Calibri"/>
            </a:endParaRPr>
          </a:p>
        </p:txBody>
      </p:sp>
      <p:sp>
        <p:nvSpPr>
          <p:cNvPr id="4" name="Slide Number Placeholder 3"/>
          <p:cNvSpPr>
            <a:spLocks noGrp="1"/>
          </p:cNvSpPr>
          <p:nvPr>
            <p:ph type="sldNum" sz="quarter" idx="5"/>
          </p:nvPr>
        </p:nvSpPr>
        <p:spPr/>
        <p:txBody>
          <a:bodyPr/>
          <a:lstStyle/>
          <a:p>
            <a:pPr>
              <a:defRPr/>
            </a:pPr>
            <a:fld id="{C990EC71-43FB-4DB8-9F32-26E7875843E3}" type="slidenum">
              <a:rPr lang="en-US"/>
              <a:pPr>
                <a:defRPr/>
              </a:pPr>
              <a:t>14</a:t>
            </a:fld>
            <a:endParaRPr lang="en-US"/>
          </a:p>
        </p:txBody>
      </p:sp>
    </p:spTree>
    <p:extLst>
      <p:ext uri="{BB962C8B-B14F-4D97-AF65-F5344CB8AC3E}">
        <p14:creationId xmlns:p14="http://schemas.microsoft.com/office/powerpoint/2010/main" val="962509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a:cs typeface="Calibri"/>
            </a:endParaRPr>
          </a:p>
        </p:txBody>
      </p:sp>
      <p:sp>
        <p:nvSpPr>
          <p:cNvPr id="4" name="Slide Number Placeholder 3"/>
          <p:cNvSpPr>
            <a:spLocks noGrp="1"/>
          </p:cNvSpPr>
          <p:nvPr>
            <p:ph type="sldNum" sz="quarter" idx="5"/>
          </p:nvPr>
        </p:nvSpPr>
        <p:spPr/>
        <p:txBody>
          <a:bodyPr/>
          <a:lstStyle/>
          <a:p>
            <a:pPr>
              <a:defRPr/>
            </a:pPr>
            <a:fld id="{C990EC71-43FB-4DB8-9F32-26E7875843E3}" type="slidenum">
              <a:rPr lang="en-US"/>
              <a:pPr>
                <a:defRPr/>
              </a:pPr>
              <a:t>15</a:t>
            </a:fld>
            <a:endParaRPr lang="en-US"/>
          </a:p>
        </p:txBody>
      </p:sp>
    </p:spTree>
    <p:extLst>
      <p:ext uri="{BB962C8B-B14F-4D97-AF65-F5344CB8AC3E}">
        <p14:creationId xmlns:p14="http://schemas.microsoft.com/office/powerpoint/2010/main" val="3663095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CFDD20AE-F16D-43C8-ABB8-7E98684B2701}"/>
              </a:ext>
            </a:extLst>
          </p:cNvPr>
          <p:cNvGrpSpPr>
            <a:grpSpLocks/>
          </p:cNvGrpSpPr>
          <p:nvPr/>
        </p:nvGrpSpPr>
        <p:grpSpPr bwMode="auto">
          <a:xfrm>
            <a:off x="-7938" y="-7938"/>
            <a:ext cx="9170988" cy="6873876"/>
            <a:chOff x="-8466" y="-8468"/>
            <a:chExt cx="9171316" cy="6874935"/>
          </a:xfrm>
        </p:grpSpPr>
        <p:cxnSp>
          <p:nvCxnSpPr>
            <p:cNvPr id="5" name="Straight Connector 4">
              <a:extLst>
                <a:ext uri="{FF2B5EF4-FFF2-40B4-BE49-F238E27FC236}">
                  <a16:creationId xmlns:a16="http://schemas.microsoft.com/office/drawing/2014/main" id="{042C23CB-6B09-4AC7-89E3-762751B5899E}"/>
                </a:ext>
              </a:extLst>
            </p:cNvPr>
            <p:cNvCxnSpPr/>
            <p:nvPr/>
          </p:nvCxnSpPr>
          <p:spPr>
            <a:xfrm flipV="1">
              <a:off x="5130456"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93DE8183-E11B-40AA-A450-9F63CA535E36}"/>
                </a:ext>
              </a:extLst>
            </p:cNvPr>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 name="Freeform 20">
              <a:extLst>
                <a:ext uri="{FF2B5EF4-FFF2-40B4-BE49-F238E27FC236}">
                  <a16:creationId xmlns:a16="http://schemas.microsoft.com/office/drawing/2014/main" id="{18B4AFB2-2AC6-4C0C-95CE-8FE893CE00C5}"/>
                </a:ext>
              </a:extLst>
            </p:cNvPr>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21">
              <a:extLst>
                <a:ext uri="{FF2B5EF4-FFF2-40B4-BE49-F238E27FC236}">
                  <a16:creationId xmlns:a16="http://schemas.microsoft.com/office/drawing/2014/main" id="{1E725DCF-7D42-4567-91DD-D1715B6C28C7}"/>
                </a:ext>
              </a:extLst>
            </p:cNvPr>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2">
              <a:extLst>
                <a:ext uri="{FF2B5EF4-FFF2-40B4-BE49-F238E27FC236}">
                  <a16:creationId xmlns:a16="http://schemas.microsoft.com/office/drawing/2014/main" id="{17B23D8F-8B40-487C-BE59-D0D0935E1891}"/>
                </a:ext>
              </a:extLst>
            </p:cNvPr>
            <p:cNvSpPr/>
            <p:nvPr/>
          </p:nvSpPr>
          <p:spPr>
            <a:xfrm>
              <a:off x="6638635"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3">
              <a:extLst>
                <a:ext uri="{FF2B5EF4-FFF2-40B4-BE49-F238E27FC236}">
                  <a16:creationId xmlns:a16="http://schemas.microsoft.com/office/drawing/2014/main" id="{863124D7-698F-4784-8D9D-2C7106B3484D}"/>
                </a:ext>
              </a:extLst>
            </p:cNvPr>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4">
              <a:extLst>
                <a:ext uri="{FF2B5EF4-FFF2-40B4-BE49-F238E27FC236}">
                  <a16:creationId xmlns:a16="http://schemas.microsoft.com/office/drawing/2014/main" id="{1F3F0125-3A74-4E79-8E19-52FB4AECDCEC}"/>
                </a:ext>
              </a:extLst>
            </p:cNvPr>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5">
              <a:extLst>
                <a:ext uri="{FF2B5EF4-FFF2-40B4-BE49-F238E27FC236}">
                  <a16:creationId xmlns:a16="http://schemas.microsoft.com/office/drawing/2014/main" id="{BA301EC9-66CB-46C5-959B-6E34CB603F86}"/>
                </a:ext>
              </a:extLst>
            </p:cNvPr>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6">
              <a:extLst>
                <a:ext uri="{FF2B5EF4-FFF2-40B4-BE49-F238E27FC236}">
                  <a16:creationId xmlns:a16="http://schemas.microsoft.com/office/drawing/2014/main" id="{1CAF02A8-94C1-41A9-A727-6FE841C042F6}"/>
                </a:ext>
              </a:extLst>
            </p:cNvPr>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a16="http://schemas.microsoft.com/office/drawing/2014/main" id="{DCAB5B28-8ECB-40D7-942C-655DB2C15CA5}"/>
                </a:ext>
              </a:extLst>
            </p:cNvPr>
            <p:cNvSpPr/>
            <p:nvPr/>
          </p:nvSpPr>
          <p:spPr>
            <a:xfrm>
              <a:off x="-8466" y="-8468"/>
              <a:ext cx="863632"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5" name="Date Placeholder 3">
            <a:extLst>
              <a:ext uri="{FF2B5EF4-FFF2-40B4-BE49-F238E27FC236}">
                <a16:creationId xmlns:a16="http://schemas.microsoft.com/office/drawing/2014/main" id="{D6D7284B-B794-4D26-9A61-7620613AD1C2}"/>
              </a:ext>
            </a:extLst>
          </p:cNvPr>
          <p:cNvSpPr>
            <a:spLocks noGrp="1"/>
          </p:cNvSpPr>
          <p:nvPr>
            <p:ph type="dt" sz="half" idx="10"/>
          </p:nvPr>
        </p:nvSpPr>
        <p:spPr/>
        <p:txBody>
          <a:bodyPr/>
          <a:lstStyle>
            <a:lvl1pPr>
              <a:defRPr/>
            </a:lvl1pPr>
          </a:lstStyle>
          <a:p>
            <a:pPr>
              <a:defRPr/>
            </a:pPr>
            <a:endParaRPr lang="en-US"/>
          </a:p>
        </p:txBody>
      </p:sp>
      <p:sp>
        <p:nvSpPr>
          <p:cNvPr id="16" name="Footer Placeholder 4">
            <a:extLst>
              <a:ext uri="{FF2B5EF4-FFF2-40B4-BE49-F238E27FC236}">
                <a16:creationId xmlns:a16="http://schemas.microsoft.com/office/drawing/2014/main" id="{41CC859C-B600-414A-9B55-E4B8C6031354}"/>
              </a:ext>
            </a:extLst>
          </p:cNvPr>
          <p:cNvSpPr>
            <a:spLocks noGrp="1"/>
          </p:cNvSpPr>
          <p:nvPr>
            <p:ph type="ftr" sz="quarter" idx="11"/>
          </p:nvPr>
        </p:nvSpPr>
        <p:spPr/>
        <p:txBody>
          <a:bodyPr/>
          <a:lstStyle>
            <a:lvl1pPr>
              <a:defRPr/>
            </a:lvl1pPr>
          </a:lstStyle>
          <a:p>
            <a:pPr>
              <a:defRPr/>
            </a:pPr>
            <a:r>
              <a:rPr lang="en-US"/>
              <a:t>Confidential and/or pre-decisional deliberative materials. Not for circulation.</a:t>
            </a:r>
          </a:p>
        </p:txBody>
      </p:sp>
      <p:sp>
        <p:nvSpPr>
          <p:cNvPr id="17" name="Slide Number Placeholder 5">
            <a:extLst>
              <a:ext uri="{FF2B5EF4-FFF2-40B4-BE49-F238E27FC236}">
                <a16:creationId xmlns:a16="http://schemas.microsoft.com/office/drawing/2014/main" id="{6A629523-2C2D-4FE0-BB1D-226347C4538E}"/>
              </a:ext>
            </a:extLst>
          </p:cNvPr>
          <p:cNvSpPr>
            <a:spLocks noGrp="1"/>
          </p:cNvSpPr>
          <p:nvPr>
            <p:ph type="sldNum" sz="quarter" idx="12"/>
          </p:nvPr>
        </p:nvSpPr>
        <p:spPr/>
        <p:txBody>
          <a:bodyPr/>
          <a:lstStyle>
            <a:lvl1pPr>
              <a:defRPr/>
            </a:lvl1pPr>
          </a:lstStyle>
          <a:p>
            <a:pPr>
              <a:defRPr/>
            </a:pPr>
            <a:fld id="{8AC2B659-AA60-4172-8242-A0E841257D59}" type="slidenum">
              <a:rPr lang="en-US" altLang="en-US"/>
              <a:pPr>
                <a:defRPr/>
              </a:pPr>
              <a:t>‹#›</a:t>
            </a:fld>
            <a:endParaRPr lang="en-US" altLang="en-US"/>
          </a:p>
        </p:txBody>
      </p:sp>
    </p:spTree>
    <p:extLst>
      <p:ext uri="{BB962C8B-B14F-4D97-AF65-F5344CB8AC3E}">
        <p14:creationId xmlns:p14="http://schemas.microsoft.com/office/powerpoint/2010/main" val="1179935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8E2EB-7A24-4449-81F8-C39B5437D0B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D3A312-597B-48EC-A1F0-9D20BF78EAA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AA9FC2-96AF-4F55-9F96-8FCE5E2C172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925E773-8D8B-4F48-914B-34D4E26DFF67}"/>
              </a:ext>
            </a:extLst>
          </p:cNvPr>
          <p:cNvSpPr>
            <a:spLocks noGrp="1"/>
          </p:cNvSpPr>
          <p:nvPr>
            <p:ph type="ftr" sz="quarter" idx="11"/>
          </p:nvPr>
        </p:nvSpPr>
        <p:spPr/>
        <p:txBody>
          <a:bodyPr/>
          <a:lstStyle/>
          <a:p>
            <a:r>
              <a:rPr lang="en-US"/>
              <a:t>Confidential and/or pre-decisional deliberative materials. Not for circulation.</a:t>
            </a:r>
          </a:p>
        </p:txBody>
      </p:sp>
      <p:sp>
        <p:nvSpPr>
          <p:cNvPr id="6" name="Slide Number Placeholder 5">
            <a:extLst>
              <a:ext uri="{FF2B5EF4-FFF2-40B4-BE49-F238E27FC236}">
                <a16:creationId xmlns:a16="http://schemas.microsoft.com/office/drawing/2014/main" id="{EBA1C2AF-DB10-4ACF-9B15-227F26602C93}"/>
              </a:ext>
            </a:extLst>
          </p:cNvPr>
          <p:cNvSpPr>
            <a:spLocks noGrp="1"/>
          </p:cNvSpPr>
          <p:nvPr>
            <p:ph type="sldNum" sz="quarter" idx="12"/>
          </p:nvPr>
        </p:nvSpPr>
        <p:spPr/>
        <p:txBody>
          <a:bodyPr/>
          <a:lstStyle/>
          <a:p>
            <a:fld id="{DC323F99-11E3-4B42-B2DB-F63585CC92EC}" type="slidenum">
              <a:rPr lang="en-US" smtClean="0"/>
              <a:t>‹#›</a:t>
            </a:fld>
            <a:endParaRPr lang="en-US"/>
          </a:p>
        </p:txBody>
      </p:sp>
    </p:spTree>
    <p:extLst>
      <p:ext uri="{BB962C8B-B14F-4D97-AF65-F5344CB8AC3E}">
        <p14:creationId xmlns:p14="http://schemas.microsoft.com/office/powerpoint/2010/main" val="3774214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9A28B-CCB8-45A3-B4CC-C2F1058E4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6DB8D3-DA8F-47B5-8B90-BCBCA3CDCB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861FDD-D32C-4299-8A34-3FFF1910B4C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74B2CE1-9B4A-4FCA-9A78-7B064192904C}"/>
              </a:ext>
            </a:extLst>
          </p:cNvPr>
          <p:cNvSpPr>
            <a:spLocks noGrp="1"/>
          </p:cNvSpPr>
          <p:nvPr>
            <p:ph type="ftr" sz="quarter" idx="11"/>
          </p:nvPr>
        </p:nvSpPr>
        <p:spPr/>
        <p:txBody>
          <a:bodyPr/>
          <a:lstStyle/>
          <a:p>
            <a:r>
              <a:rPr lang="en-US"/>
              <a:t>Confidential and/or pre-decisional deliberative materials. Not for circulation.</a:t>
            </a:r>
          </a:p>
        </p:txBody>
      </p:sp>
      <p:sp>
        <p:nvSpPr>
          <p:cNvPr id="6" name="Slide Number Placeholder 5">
            <a:extLst>
              <a:ext uri="{FF2B5EF4-FFF2-40B4-BE49-F238E27FC236}">
                <a16:creationId xmlns:a16="http://schemas.microsoft.com/office/drawing/2014/main" id="{9A6595EF-1B51-4338-BBF4-B9B5614A5210}"/>
              </a:ext>
            </a:extLst>
          </p:cNvPr>
          <p:cNvSpPr>
            <a:spLocks noGrp="1"/>
          </p:cNvSpPr>
          <p:nvPr>
            <p:ph type="sldNum" sz="quarter" idx="12"/>
          </p:nvPr>
        </p:nvSpPr>
        <p:spPr/>
        <p:txBody>
          <a:bodyPr/>
          <a:lstStyle/>
          <a:p>
            <a:fld id="{DC323F99-11E3-4B42-B2DB-F63585CC92EC}" type="slidenum">
              <a:rPr lang="en-US" smtClean="0"/>
              <a:t>‹#›</a:t>
            </a:fld>
            <a:endParaRPr lang="en-US"/>
          </a:p>
        </p:txBody>
      </p:sp>
    </p:spTree>
    <p:extLst>
      <p:ext uri="{BB962C8B-B14F-4D97-AF65-F5344CB8AC3E}">
        <p14:creationId xmlns:p14="http://schemas.microsoft.com/office/powerpoint/2010/main" val="3552348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43B4B-F76A-498D-A350-7DE9262E225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02BD71-7599-4451-A655-5B615C1323E6}"/>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C91443-BB54-42B1-BD4E-CC69848B7C3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773EB88-74AD-48D4-989C-7C779181C20C}"/>
              </a:ext>
            </a:extLst>
          </p:cNvPr>
          <p:cNvSpPr>
            <a:spLocks noGrp="1"/>
          </p:cNvSpPr>
          <p:nvPr>
            <p:ph type="ftr" sz="quarter" idx="11"/>
          </p:nvPr>
        </p:nvSpPr>
        <p:spPr/>
        <p:txBody>
          <a:bodyPr/>
          <a:lstStyle/>
          <a:p>
            <a:r>
              <a:rPr lang="en-US"/>
              <a:t>Confidential and/or pre-decisional deliberative materials. Not for circulation.</a:t>
            </a:r>
          </a:p>
        </p:txBody>
      </p:sp>
      <p:sp>
        <p:nvSpPr>
          <p:cNvPr id="6" name="Slide Number Placeholder 5">
            <a:extLst>
              <a:ext uri="{FF2B5EF4-FFF2-40B4-BE49-F238E27FC236}">
                <a16:creationId xmlns:a16="http://schemas.microsoft.com/office/drawing/2014/main" id="{2029E2B0-BA0B-4056-875C-8DE2DF0D66BC}"/>
              </a:ext>
            </a:extLst>
          </p:cNvPr>
          <p:cNvSpPr>
            <a:spLocks noGrp="1"/>
          </p:cNvSpPr>
          <p:nvPr>
            <p:ph type="sldNum" sz="quarter" idx="12"/>
          </p:nvPr>
        </p:nvSpPr>
        <p:spPr/>
        <p:txBody>
          <a:bodyPr/>
          <a:lstStyle/>
          <a:p>
            <a:fld id="{DC323F99-11E3-4B42-B2DB-F63585CC92EC}" type="slidenum">
              <a:rPr lang="en-US" smtClean="0"/>
              <a:t>‹#›</a:t>
            </a:fld>
            <a:endParaRPr lang="en-US"/>
          </a:p>
        </p:txBody>
      </p:sp>
    </p:spTree>
    <p:extLst>
      <p:ext uri="{BB962C8B-B14F-4D97-AF65-F5344CB8AC3E}">
        <p14:creationId xmlns:p14="http://schemas.microsoft.com/office/powerpoint/2010/main" val="1476625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3C429-6031-4930-8548-062B499E0E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EE5D46-71B8-474A-8808-38282E7C1162}"/>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D60DD4-2BE7-4BC1-B25B-29E2E177BF07}"/>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0E3E62-E09D-4791-9581-1A91EF71CD3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538EC58-F94A-4FB5-878A-D7A23D9197E8}"/>
              </a:ext>
            </a:extLst>
          </p:cNvPr>
          <p:cNvSpPr>
            <a:spLocks noGrp="1"/>
          </p:cNvSpPr>
          <p:nvPr>
            <p:ph type="ftr" sz="quarter" idx="11"/>
          </p:nvPr>
        </p:nvSpPr>
        <p:spPr/>
        <p:txBody>
          <a:bodyPr/>
          <a:lstStyle/>
          <a:p>
            <a:r>
              <a:rPr lang="en-US"/>
              <a:t>Confidential and/or pre-decisional deliberative materials. Not for circulation.</a:t>
            </a:r>
          </a:p>
        </p:txBody>
      </p:sp>
      <p:sp>
        <p:nvSpPr>
          <p:cNvPr id="7" name="Slide Number Placeholder 6">
            <a:extLst>
              <a:ext uri="{FF2B5EF4-FFF2-40B4-BE49-F238E27FC236}">
                <a16:creationId xmlns:a16="http://schemas.microsoft.com/office/drawing/2014/main" id="{BCC0912D-4526-4F50-A8B1-2EE2401E8474}"/>
              </a:ext>
            </a:extLst>
          </p:cNvPr>
          <p:cNvSpPr>
            <a:spLocks noGrp="1"/>
          </p:cNvSpPr>
          <p:nvPr>
            <p:ph type="sldNum" sz="quarter" idx="12"/>
          </p:nvPr>
        </p:nvSpPr>
        <p:spPr/>
        <p:txBody>
          <a:bodyPr/>
          <a:lstStyle/>
          <a:p>
            <a:fld id="{DC323F99-11E3-4B42-B2DB-F63585CC92EC}" type="slidenum">
              <a:rPr lang="en-US" smtClean="0"/>
              <a:t>‹#›</a:t>
            </a:fld>
            <a:endParaRPr lang="en-US"/>
          </a:p>
        </p:txBody>
      </p:sp>
    </p:spTree>
    <p:extLst>
      <p:ext uri="{BB962C8B-B14F-4D97-AF65-F5344CB8AC3E}">
        <p14:creationId xmlns:p14="http://schemas.microsoft.com/office/powerpoint/2010/main" val="19464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4BFB1-679B-4A19-8B24-121D09753CA0}"/>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6B4CDF-0EB7-4D5C-8356-4410F478018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CF3BAA-81CF-4160-AE2A-2E3A2240327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23F668-EBF4-4A90-BE94-C1C52CEF1CA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BB7FEA-EE1D-40FD-A2D4-52E4500CE59D}"/>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7302DA-6F30-4E5C-80BC-861DF5F97A60}"/>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87F0B7C1-35E4-49E5-8087-C58BC3B568D3}"/>
              </a:ext>
            </a:extLst>
          </p:cNvPr>
          <p:cNvSpPr>
            <a:spLocks noGrp="1"/>
          </p:cNvSpPr>
          <p:nvPr>
            <p:ph type="ftr" sz="quarter" idx="11"/>
          </p:nvPr>
        </p:nvSpPr>
        <p:spPr/>
        <p:txBody>
          <a:bodyPr/>
          <a:lstStyle/>
          <a:p>
            <a:r>
              <a:rPr lang="en-US"/>
              <a:t>Confidential and/or pre-decisional deliberative materials. Not for circulation.</a:t>
            </a:r>
          </a:p>
        </p:txBody>
      </p:sp>
      <p:sp>
        <p:nvSpPr>
          <p:cNvPr id="9" name="Slide Number Placeholder 8">
            <a:extLst>
              <a:ext uri="{FF2B5EF4-FFF2-40B4-BE49-F238E27FC236}">
                <a16:creationId xmlns:a16="http://schemas.microsoft.com/office/drawing/2014/main" id="{8DD2A6D9-4142-4986-8E7F-238E84FBFE1F}"/>
              </a:ext>
            </a:extLst>
          </p:cNvPr>
          <p:cNvSpPr>
            <a:spLocks noGrp="1"/>
          </p:cNvSpPr>
          <p:nvPr>
            <p:ph type="sldNum" sz="quarter" idx="12"/>
          </p:nvPr>
        </p:nvSpPr>
        <p:spPr/>
        <p:txBody>
          <a:bodyPr/>
          <a:lstStyle/>
          <a:p>
            <a:fld id="{DC323F99-11E3-4B42-B2DB-F63585CC92EC}" type="slidenum">
              <a:rPr lang="en-US" smtClean="0"/>
              <a:t>‹#›</a:t>
            </a:fld>
            <a:endParaRPr lang="en-US"/>
          </a:p>
        </p:txBody>
      </p:sp>
    </p:spTree>
    <p:extLst>
      <p:ext uri="{BB962C8B-B14F-4D97-AF65-F5344CB8AC3E}">
        <p14:creationId xmlns:p14="http://schemas.microsoft.com/office/powerpoint/2010/main" val="1067972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153CA-4DFD-4B78-BC7D-1CE35F858B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7C252C-80CE-48F9-A826-7D5A24A83E97}"/>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CA7872E-33CF-4331-8945-5B5EAA2B607A}"/>
              </a:ext>
            </a:extLst>
          </p:cNvPr>
          <p:cNvSpPr>
            <a:spLocks noGrp="1"/>
          </p:cNvSpPr>
          <p:nvPr>
            <p:ph type="ftr" sz="quarter" idx="11"/>
          </p:nvPr>
        </p:nvSpPr>
        <p:spPr/>
        <p:txBody>
          <a:bodyPr/>
          <a:lstStyle/>
          <a:p>
            <a:r>
              <a:rPr lang="en-US"/>
              <a:t>Confidential and/or pre-decisional deliberative materials. Not for circulation.</a:t>
            </a:r>
          </a:p>
        </p:txBody>
      </p:sp>
      <p:sp>
        <p:nvSpPr>
          <p:cNvPr id="5" name="Slide Number Placeholder 4">
            <a:extLst>
              <a:ext uri="{FF2B5EF4-FFF2-40B4-BE49-F238E27FC236}">
                <a16:creationId xmlns:a16="http://schemas.microsoft.com/office/drawing/2014/main" id="{D024FB5B-1490-43D9-9252-382FB7CD1E29}"/>
              </a:ext>
            </a:extLst>
          </p:cNvPr>
          <p:cNvSpPr>
            <a:spLocks noGrp="1"/>
          </p:cNvSpPr>
          <p:nvPr>
            <p:ph type="sldNum" sz="quarter" idx="12"/>
          </p:nvPr>
        </p:nvSpPr>
        <p:spPr/>
        <p:txBody>
          <a:bodyPr/>
          <a:lstStyle/>
          <a:p>
            <a:fld id="{DC323F99-11E3-4B42-B2DB-F63585CC92EC}" type="slidenum">
              <a:rPr lang="en-US" smtClean="0"/>
              <a:t>‹#›</a:t>
            </a:fld>
            <a:endParaRPr lang="en-US"/>
          </a:p>
        </p:txBody>
      </p:sp>
    </p:spTree>
    <p:extLst>
      <p:ext uri="{BB962C8B-B14F-4D97-AF65-F5344CB8AC3E}">
        <p14:creationId xmlns:p14="http://schemas.microsoft.com/office/powerpoint/2010/main" val="3002703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C1D2CB-BFE3-4AA7-B44D-80A65F2998E4}"/>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272DE34-72B8-48F0-8C00-5AF5F8BFADC3}"/>
              </a:ext>
            </a:extLst>
          </p:cNvPr>
          <p:cNvSpPr>
            <a:spLocks noGrp="1"/>
          </p:cNvSpPr>
          <p:nvPr>
            <p:ph type="ftr" sz="quarter" idx="11"/>
          </p:nvPr>
        </p:nvSpPr>
        <p:spPr/>
        <p:txBody>
          <a:bodyPr/>
          <a:lstStyle/>
          <a:p>
            <a:r>
              <a:rPr lang="en-US"/>
              <a:t>Confidential and/or pre-decisional deliberative materials. Not for circulation.</a:t>
            </a:r>
          </a:p>
        </p:txBody>
      </p:sp>
      <p:sp>
        <p:nvSpPr>
          <p:cNvPr id="4" name="Slide Number Placeholder 3">
            <a:extLst>
              <a:ext uri="{FF2B5EF4-FFF2-40B4-BE49-F238E27FC236}">
                <a16:creationId xmlns:a16="http://schemas.microsoft.com/office/drawing/2014/main" id="{82B20053-E94A-43AD-B053-94561313B3D7}"/>
              </a:ext>
            </a:extLst>
          </p:cNvPr>
          <p:cNvSpPr>
            <a:spLocks noGrp="1"/>
          </p:cNvSpPr>
          <p:nvPr>
            <p:ph type="sldNum" sz="quarter" idx="12"/>
          </p:nvPr>
        </p:nvSpPr>
        <p:spPr/>
        <p:txBody>
          <a:bodyPr/>
          <a:lstStyle/>
          <a:p>
            <a:fld id="{DC323F99-11E3-4B42-B2DB-F63585CC92EC}" type="slidenum">
              <a:rPr lang="en-US" smtClean="0"/>
              <a:t>‹#›</a:t>
            </a:fld>
            <a:endParaRPr lang="en-US"/>
          </a:p>
        </p:txBody>
      </p:sp>
    </p:spTree>
    <p:extLst>
      <p:ext uri="{BB962C8B-B14F-4D97-AF65-F5344CB8AC3E}">
        <p14:creationId xmlns:p14="http://schemas.microsoft.com/office/powerpoint/2010/main" val="1385785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F4F9E-1283-469F-9C6A-2787087A351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5FB0FC-53A9-4FE6-80CC-FC5EA4D2031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F99C86-5A4E-456C-9411-40BCB60E1D3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1B6886-7C44-4252-B00D-E7A4CDA7B1F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29E5BAF-DDA0-4594-81CD-93E2999FD3EE}"/>
              </a:ext>
            </a:extLst>
          </p:cNvPr>
          <p:cNvSpPr>
            <a:spLocks noGrp="1"/>
          </p:cNvSpPr>
          <p:nvPr>
            <p:ph type="ftr" sz="quarter" idx="11"/>
          </p:nvPr>
        </p:nvSpPr>
        <p:spPr/>
        <p:txBody>
          <a:bodyPr/>
          <a:lstStyle/>
          <a:p>
            <a:r>
              <a:rPr lang="en-US"/>
              <a:t>Confidential and/or pre-decisional deliberative materials. Not for circulation.</a:t>
            </a:r>
          </a:p>
        </p:txBody>
      </p:sp>
      <p:sp>
        <p:nvSpPr>
          <p:cNvPr id="7" name="Slide Number Placeholder 6">
            <a:extLst>
              <a:ext uri="{FF2B5EF4-FFF2-40B4-BE49-F238E27FC236}">
                <a16:creationId xmlns:a16="http://schemas.microsoft.com/office/drawing/2014/main" id="{CBE9A829-7834-4644-81D2-946CDD386311}"/>
              </a:ext>
            </a:extLst>
          </p:cNvPr>
          <p:cNvSpPr>
            <a:spLocks noGrp="1"/>
          </p:cNvSpPr>
          <p:nvPr>
            <p:ph type="sldNum" sz="quarter" idx="12"/>
          </p:nvPr>
        </p:nvSpPr>
        <p:spPr/>
        <p:txBody>
          <a:bodyPr/>
          <a:lstStyle/>
          <a:p>
            <a:fld id="{DC323F99-11E3-4B42-B2DB-F63585CC92EC}" type="slidenum">
              <a:rPr lang="en-US" smtClean="0"/>
              <a:t>‹#›</a:t>
            </a:fld>
            <a:endParaRPr lang="en-US"/>
          </a:p>
        </p:txBody>
      </p:sp>
    </p:spTree>
    <p:extLst>
      <p:ext uri="{BB962C8B-B14F-4D97-AF65-F5344CB8AC3E}">
        <p14:creationId xmlns:p14="http://schemas.microsoft.com/office/powerpoint/2010/main" val="4144197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909DC-7C69-49DF-B360-5D35D5A18C2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276C02-5763-4DCF-930F-67FE0CB6E9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6101DA-176E-49C6-9997-5A470FD8F9A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EE14CB-F186-4053-9839-ED78350FFF9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F6F1457-7D7C-4B3E-90C6-4BE39D480429}"/>
              </a:ext>
            </a:extLst>
          </p:cNvPr>
          <p:cNvSpPr>
            <a:spLocks noGrp="1"/>
          </p:cNvSpPr>
          <p:nvPr>
            <p:ph type="ftr" sz="quarter" idx="11"/>
          </p:nvPr>
        </p:nvSpPr>
        <p:spPr/>
        <p:txBody>
          <a:bodyPr/>
          <a:lstStyle/>
          <a:p>
            <a:r>
              <a:rPr lang="en-US"/>
              <a:t>Confidential and/or pre-decisional deliberative materials. Not for circulation.</a:t>
            </a:r>
          </a:p>
        </p:txBody>
      </p:sp>
      <p:sp>
        <p:nvSpPr>
          <p:cNvPr id="7" name="Slide Number Placeholder 6">
            <a:extLst>
              <a:ext uri="{FF2B5EF4-FFF2-40B4-BE49-F238E27FC236}">
                <a16:creationId xmlns:a16="http://schemas.microsoft.com/office/drawing/2014/main" id="{2BC41464-E91A-45BD-A13B-030422D77472}"/>
              </a:ext>
            </a:extLst>
          </p:cNvPr>
          <p:cNvSpPr>
            <a:spLocks noGrp="1"/>
          </p:cNvSpPr>
          <p:nvPr>
            <p:ph type="sldNum" sz="quarter" idx="12"/>
          </p:nvPr>
        </p:nvSpPr>
        <p:spPr/>
        <p:txBody>
          <a:bodyPr/>
          <a:lstStyle/>
          <a:p>
            <a:fld id="{DC323F99-11E3-4B42-B2DB-F63585CC92EC}" type="slidenum">
              <a:rPr lang="en-US" smtClean="0"/>
              <a:t>‹#›</a:t>
            </a:fld>
            <a:endParaRPr lang="en-US"/>
          </a:p>
        </p:txBody>
      </p:sp>
    </p:spTree>
    <p:extLst>
      <p:ext uri="{BB962C8B-B14F-4D97-AF65-F5344CB8AC3E}">
        <p14:creationId xmlns:p14="http://schemas.microsoft.com/office/powerpoint/2010/main" val="3015519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19174-7710-45EB-8128-5421B8018A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58F175-2152-442D-B7C1-D7D0D6C688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AE9119-F537-46D4-A8EC-8AEB85C1D9C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79567A1-C647-44C2-9CB2-DED8360648B0}"/>
              </a:ext>
            </a:extLst>
          </p:cNvPr>
          <p:cNvSpPr>
            <a:spLocks noGrp="1"/>
          </p:cNvSpPr>
          <p:nvPr>
            <p:ph type="ftr" sz="quarter" idx="11"/>
          </p:nvPr>
        </p:nvSpPr>
        <p:spPr/>
        <p:txBody>
          <a:bodyPr/>
          <a:lstStyle/>
          <a:p>
            <a:r>
              <a:rPr lang="en-US"/>
              <a:t>Confidential and/or pre-decisional deliberative materials. Not for circulation.</a:t>
            </a:r>
          </a:p>
        </p:txBody>
      </p:sp>
      <p:sp>
        <p:nvSpPr>
          <p:cNvPr id="6" name="Slide Number Placeholder 5">
            <a:extLst>
              <a:ext uri="{FF2B5EF4-FFF2-40B4-BE49-F238E27FC236}">
                <a16:creationId xmlns:a16="http://schemas.microsoft.com/office/drawing/2014/main" id="{19998D8C-271D-4BB0-9308-7DA3EE0032FF}"/>
              </a:ext>
            </a:extLst>
          </p:cNvPr>
          <p:cNvSpPr>
            <a:spLocks noGrp="1"/>
          </p:cNvSpPr>
          <p:nvPr>
            <p:ph type="sldNum" sz="quarter" idx="12"/>
          </p:nvPr>
        </p:nvSpPr>
        <p:spPr/>
        <p:txBody>
          <a:bodyPr/>
          <a:lstStyle/>
          <a:p>
            <a:fld id="{DC323F99-11E3-4B42-B2DB-F63585CC92EC}" type="slidenum">
              <a:rPr lang="en-US" smtClean="0"/>
              <a:t>‹#›</a:t>
            </a:fld>
            <a:endParaRPr lang="en-US"/>
          </a:p>
        </p:txBody>
      </p:sp>
    </p:spTree>
    <p:extLst>
      <p:ext uri="{BB962C8B-B14F-4D97-AF65-F5344CB8AC3E}">
        <p14:creationId xmlns:p14="http://schemas.microsoft.com/office/powerpoint/2010/main" val="2603578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7">
            <a:extLst>
              <a:ext uri="{FF2B5EF4-FFF2-40B4-BE49-F238E27FC236}">
                <a16:creationId xmlns:a16="http://schemas.microsoft.com/office/drawing/2014/main" id="{960496D9-92ED-4A32-A4CA-5122DB418B2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94488" y="6040438"/>
            <a:ext cx="223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A3FF43E-8AD3-4C15-B98B-B082623E396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CBF7705-4948-4599-97AB-10CF6CE44DD1}"/>
              </a:ext>
            </a:extLst>
          </p:cNvPr>
          <p:cNvSpPr>
            <a:spLocks noGrp="1"/>
          </p:cNvSpPr>
          <p:nvPr>
            <p:ph type="ftr" sz="quarter" idx="11"/>
          </p:nvPr>
        </p:nvSpPr>
        <p:spPr/>
        <p:txBody>
          <a:bodyPr/>
          <a:lstStyle>
            <a:lvl1pPr>
              <a:defRPr/>
            </a:lvl1pPr>
          </a:lstStyle>
          <a:p>
            <a:pPr>
              <a:defRPr/>
            </a:pPr>
            <a:r>
              <a:rPr lang="en-US"/>
              <a:t>Confidential and/or pre-decisional deliberative materials. Not for circulation.</a:t>
            </a:r>
          </a:p>
        </p:txBody>
      </p:sp>
      <p:sp>
        <p:nvSpPr>
          <p:cNvPr id="7" name="Slide Number Placeholder 5">
            <a:extLst>
              <a:ext uri="{FF2B5EF4-FFF2-40B4-BE49-F238E27FC236}">
                <a16:creationId xmlns:a16="http://schemas.microsoft.com/office/drawing/2014/main" id="{4E741A8B-1994-488F-8B78-5240AFA323CF}"/>
              </a:ext>
            </a:extLst>
          </p:cNvPr>
          <p:cNvSpPr>
            <a:spLocks noGrp="1"/>
          </p:cNvSpPr>
          <p:nvPr>
            <p:ph type="sldNum" sz="quarter" idx="12"/>
          </p:nvPr>
        </p:nvSpPr>
        <p:spPr>
          <a:xfrm>
            <a:off x="0" y="6456932"/>
            <a:ext cx="344488" cy="365125"/>
          </a:xfrm>
        </p:spPr>
        <p:txBody>
          <a:bodyPr/>
          <a:lstStyle>
            <a:lvl1pPr>
              <a:defRPr/>
            </a:lvl1pPr>
          </a:lstStyle>
          <a:p>
            <a:pPr>
              <a:defRPr/>
            </a:pPr>
            <a:fld id="{EAEAFECF-A5B2-4226-A7C2-BC3C8D2FFF64}" type="slidenum">
              <a:rPr lang="en-US" altLang="en-US"/>
              <a:pPr>
                <a:defRPr/>
              </a:pPr>
              <a:t>‹#›</a:t>
            </a:fld>
            <a:endParaRPr lang="en-US" altLang="en-US"/>
          </a:p>
        </p:txBody>
      </p:sp>
    </p:spTree>
    <p:extLst>
      <p:ext uri="{BB962C8B-B14F-4D97-AF65-F5344CB8AC3E}">
        <p14:creationId xmlns:p14="http://schemas.microsoft.com/office/powerpoint/2010/main" val="22512960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2763AF-04D6-43E9-8011-B22E6DD29F2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AC92CE-252F-48AE-9E99-A23871E4D53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46DA4-E58A-46A4-B25E-BCCC3B85367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1422E2C-F450-4D33-8C96-96BBB46D4A7C}"/>
              </a:ext>
            </a:extLst>
          </p:cNvPr>
          <p:cNvSpPr>
            <a:spLocks noGrp="1"/>
          </p:cNvSpPr>
          <p:nvPr>
            <p:ph type="ftr" sz="quarter" idx="11"/>
          </p:nvPr>
        </p:nvSpPr>
        <p:spPr/>
        <p:txBody>
          <a:bodyPr/>
          <a:lstStyle/>
          <a:p>
            <a:r>
              <a:rPr lang="en-US"/>
              <a:t>Confidential and/or pre-decisional deliberative materials. Not for circulation.</a:t>
            </a:r>
          </a:p>
        </p:txBody>
      </p:sp>
      <p:sp>
        <p:nvSpPr>
          <p:cNvPr id="6" name="Slide Number Placeholder 5">
            <a:extLst>
              <a:ext uri="{FF2B5EF4-FFF2-40B4-BE49-F238E27FC236}">
                <a16:creationId xmlns:a16="http://schemas.microsoft.com/office/drawing/2014/main" id="{B5291B93-7734-4CE5-82EF-A31CDEFA5442}"/>
              </a:ext>
            </a:extLst>
          </p:cNvPr>
          <p:cNvSpPr>
            <a:spLocks noGrp="1"/>
          </p:cNvSpPr>
          <p:nvPr>
            <p:ph type="sldNum" sz="quarter" idx="12"/>
          </p:nvPr>
        </p:nvSpPr>
        <p:spPr/>
        <p:txBody>
          <a:bodyPr/>
          <a:lstStyle/>
          <a:p>
            <a:fld id="{DC323F99-11E3-4B42-B2DB-F63585CC92EC}" type="slidenum">
              <a:rPr lang="en-US" smtClean="0"/>
              <a:t>‹#›</a:t>
            </a:fld>
            <a:endParaRPr lang="en-US"/>
          </a:p>
        </p:txBody>
      </p:sp>
    </p:spTree>
    <p:extLst>
      <p:ext uri="{BB962C8B-B14F-4D97-AF65-F5344CB8AC3E}">
        <p14:creationId xmlns:p14="http://schemas.microsoft.com/office/powerpoint/2010/main" val="4041928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6D17E-D69F-4A48-FFF8-6FA9A917624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3F2E726-B8A1-34E8-44A2-85C6D1217B6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78EB064-A149-1552-4FC6-58DA7BED842F}"/>
              </a:ext>
            </a:extLst>
          </p:cNvPr>
          <p:cNvSpPr>
            <a:spLocks noGrp="1"/>
          </p:cNvSpPr>
          <p:nvPr>
            <p:ph type="dt" sz="half" idx="10"/>
          </p:nvPr>
        </p:nvSpPr>
        <p:spPr/>
        <p:txBody>
          <a:bodyPr/>
          <a:lstStyle/>
          <a:p>
            <a:fld id="{C2EE0468-FD09-45AD-B3D3-10A22E7BD87D}" type="datetimeFigureOut">
              <a:rPr lang="en-US" smtClean="0"/>
              <a:t>9/22/25</a:t>
            </a:fld>
            <a:endParaRPr lang="en-US"/>
          </a:p>
        </p:txBody>
      </p:sp>
      <p:sp>
        <p:nvSpPr>
          <p:cNvPr id="5" name="Footer Placeholder 4">
            <a:extLst>
              <a:ext uri="{FF2B5EF4-FFF2-40B4-BE49-F238E27FC236}">
                <a16:creationId xmlns:a16="http://schemas.microsoft.com/office/drawing/2014/main" id="{56711539-9638-7335-7215-61408724C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5D4ACF-761A-21BD-9511-8D6B39E32152}"/>
              </a:ext>
            </a:extLst>
          </p:cNvPr>
          <p:cNvSpPr>
            <a:spLocks noGrp="1"/>
          </p:cNvSpPr>
          <p:nvPr>
            <p:ph type="sldNum" sz="quarter" idx="12"/>
          </p:nvPr>
        </p:nvSpPr>
        <p:spPr/>
        <p:txBody>
          <a:bodyPr/>
          <a:lstStyle/>
          <a:p>
            <a:fld id="{552F8F23-0D0D-40B1-B963-011E976845A6}" type="slidenum">
              <a:rPr lang="en-US" smtClean="0"/>
              <a:t>‹#›</a:t>
            </a:fld>
            <a:endParaRPr lang="en-US"/>
          </a:p>
        </p:txBody>
      </p:sp>
    </p:spTree>
    <p:extLst>
      <p:ext uri="{BB962C8B-B14F-4D97-AF65-F5344CB8AC3E}">
        <p14:creationId xmlns:p14="http://schemas.microsoft.com/office/powerpoint/2010/main" val="1673085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34D4D-4334-5566-60BD-95249ACB27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0E10A1-47EA-A2F6-6771-B003A0BA97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47DBA7-0F18-7DAD-C608-2E9C5BCD5871}"/>
              </a:ext>
            </a:extLst>
          </p:cNvPr>
          <p:cNvSpPr>
            <a:spLocks noGrp="1"/>
          </p:cNvSpPr>
          <p:nvPr>
            <p:ph type="dt" sz="half" idx="10"/>
          </p:nvPr>
        </p:nvSpPr>
        <p:spPr/>
        <p:txBody>
          <a:bodyPr/>
          <a:lstStyle/>
          <a:p>
            <a:fld id="{C2EE0468-FD09-45AD-B3D3-10A22E7BD87D}" type="datetimeFigureOut">
              <a:rPr lang="en-US" smtClean="0"/>
              <a:t>9/22/25</a:t>
            </a:fld>
            <a:endParaRPr lang="en-US"/>
          </a:p>
        </p:txBody>
      </p:sp>
      <p:sp>
        <p:nvSpPr>
          <p:cNvPr id="5" name="Footer Placeholder 4">
            <a:extLst>
              <a:ext uri="{FF2B5EF4-FFF2-40B4-BE49-F238E27FC236}">
                <a16:creationId xmlns:a16="http://schemas.microsoft.com/office/drawing/2014/main" id="{6D9C8B2A-6172-635B-6FAA-BAB91A968B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A50E78-F726-9E5A-FB06-85734AE85238}"/>
              </a:ext>
            </a:extLst>
          </p:cNvPr>
          <p:cNvSpPr>
            <a:spLocks noGrp="1"/>
          </p:cNvSpPr>
          <p:nvPr>
            <p:ph type="sldNum" sz="quarter" idx="12"/>
          </p:nvPr>
        </p:nvSpPr>
        <p:spPr/>
        <p:txBody>
          <a:bodyPr/>
          <a:lstStyle/>
          <a:p>
            <a:fld id="{552F8F23-0D0D-40B1-B963-011E976845A6}" type="slidenum">
              <a:rPr lang="en-US" smtClean="0"/>
              <a:t>‹#›</a:t>
            </a:fld>
            <a:endParaRPr lang="en-US"/>
          </a:p>
        </p:txBody>
      </p:sp>
    </p:spTree>
    <p:extLst>
      <p:ext uri="{BB962C8B-B14F-4D97-AF65-F5344CB8AC3E}">
        <p14:creationId xmlns:p14="http://schemas.microsoft.com/office/powerpoint/2010/main" val="1203497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2DFE9-D8BF-2238-5EE8-D0B6545F7BA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AB107F7-B39E-B955-E4B0-E9119F0F982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1E0CE6-2C69-93D8-D76F-8EE4EA598CC2}"/>
              </a:ext>
            </a:extLst>
          </p:cNvPr>
          <p:cNvSpPr>
            <a:spLocks noGrp="1"/>
          </p:cNvSpPr>
          <p:nvPr>
            <p:ph type="dt" sz="half" idx="10"/>
          </p:nvPr>
        </p:nvSpPr>
        <p:spPr/>
        <p:txBody>
          <a:bodyPr/>
          <a:lstStyle/>
          <a:p>
            <a:fld id="{C2EE0468-FD09-45AD-B3D3-10A22E7BD87D}" type="datetimeFigureOut">
              <a:rPr lang="en-US" smtClean="0"/>
              <a:t>9/22/25</a:t>
            </a:fld>
            <a:endParaRPr lang="en-US"/>
          </a:p>
        </p:txBody>
      </p:sp>
      <p:sp>
        <p:nvSpPr>
          <p:cNvPr id="5" name="Footer Placeholder 4">
            <a:extLst>
              <a:ext uri="{FF2B5EF4-FFF2-40B4-BE49-F238E27FC236}">
                <a16:creationId xmlns:a16="http://schemas.microsoft.com/office/drawing/2014/main" id="{3AD99B6E-BD15-B0E4-8712-330F0F982B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6C8602-9A03-3735-57FD-A6ED0E60A907}"/>
              </a:ext>
            </a:extLst>
          </p:cNvPr>
          <p:cNvSpPr>
            <a:spLocks noGrp="1"/>
          </p:cNvSpPr>
          <p:nvPr>
            <p:ph type="sldNum" sz="quarter" idx="12"/>
          </p:nvPr>
        </p:nvSpPr>
        <p:spPr/>
        <p:txBody>
          <a:bodyPr/>
          <a:lstStyle/>
          <a:p>
            <a:fld id="{552F8F23-0D0D-40B1-B963-011E976845A6}" type="slidenum">
              <a:rPr lang="en-US" smtClean="0"/>
              <a:t>‹#›</a:t>
            </a:fld>
            <a:endParaRPr lang="en-US"/>
          </a:p>
        </p:txBody>
      </p:sp>
    </p:spTree>
    <p:extLst>
      <p:ext uri="{BB962C8B-B14F-4D97-AF65-F5344CB8AC3E}">
        <p14:creationId xmlns:p14="http://schemas.microsoft.com/office/powerpoint/2010/main" val="24116287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CF5D5-D32C-2557-887E-FE3194252C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7C87EF-B657-93CF-24FA-9C4E5610C20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3E9FC9-0B34-62EB-E991-D746501FE46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CB46C3-8D1D-CEE7-780C-DE392ABBB227}"/>
              </a:ext>
            </a:extLst>
          </p:cNvPr>
          <p:cNvSpPr>
            <a:spLocks noGrp="1"/>
          </p:cNvSpPr>
          <p:nvPr>
            <p:ph type="dt" sz="half" idx="10"/>
          </p:nvPr>
        </p:nvSpPr>
        <p:spPr/>
        <p:txBody>
          <a:bodyPr/>
          <a:lstStyle/>
          <a:p>
            <a:fld id="{C2EE0468-FD09-45AD-B3D3-10A22E7BD87D}" type="datetimeFigureOut">
              <a:rPr lang="en-US" smtClean="0"/>
              <a:t>9/22/25</a:t>
            </a:fld>
            <a:endParaRPr lang="en-US"/>
          </a:p>
        </p:txBody>
      </p:sp>
      <p:sp>
        <p:nvSpPr>
          <p:cNvPr id="6" name="Footer Placeholder 5">
            <a:extLst>
              <a:ext uri="{FF2B5EF4-FFF2-40B4-BE49-F238E27FC236}">
                <a16:creationId xmlns:a16="http://schemas.microsoft.com/office/drawing/2014/main" id="{25C0F5EA-3739-5AEB-7DD5-54C18DE1B5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CB0945-35C9-6485-4CB4-63EAB7E3DB01}"/>
              </a:ext>
            </a:extLst>
          </p:cNvPr>
          <p:cNvSpPr>
            <a:spLocks noGrp="1"/>
          </p:cNvSpPr>
          <p:nvPr>
            <p:ph type="sldNum" sz="quarter" idx="12"/>
          </p:nvPr>
        </p:nvSpPr>
        <p:spPr/>
        <p:txBody>
          <a:bodyPr/>
          <a:lstStyle/>
          <a:p>
            <a:fld id="{552F8F23-0D0D-40B1-B963-011E976845A6}" type="slidenum">
              <a:rPr lang="en-US" smtClean="0"/>
              <a:t>‹#›</a:t>
            </a:fld>
            <a:endParaRPr lang="en-US"/>
          </a:p>
        </p:txBody>
      </p:sp>
    </p:spTree>
    <p:extLst>
      <p:ext uri="{BB962C8B-B14F-4D97-AF65-F5344CB8AC3E}">
        <p14:creationId xmlns:p14="http://schemas.microsoft.com/office/powerpoint/2010/main" val="31357772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B464-A839-AEDD-5671-F836945B5E7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3FCE1D-8436-4E6E-23EE-7DDD91E6BB5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DDB31CA-AF3A-D602-2E06-812B2FE5285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E6745B-FE25-955E-0C34-CCB9B85DEC6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98A095C-AA62-F072-9DAE-FAEC4EF1FC6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21BE59-3CC1-9E6B-B47C-2B3264DFEC71}"/>
              </a:ext>
            </a:extLst>
          </p:cNvPr>
          <p:cNvSpPr>
            <a:spLocks noGrp="1"/>
          </p:cNvSpPr>
          <p:nvPr>
            <p:ph type="dt" sz="half" idx="10"/>
          </p:nvPr>
        </p:nvSpPr>
        <p:spPr/>
        <p:txBody>
          <a:bodyPr/>
          <a:lstStyle/>
          <a:p>
            <a:fld id="{C2EE0468-FD09-45AD-B3D3-10A22E7BD87D}" type="datetimeFigureOut">
              <a:rPr lang="en-US" smtClean="0"/>
              <a:t>9/22/25</a:t>
            </a:fld>
            <a:endParaRPr lang="en-US"/>
          </a:p>
        </p:txBody>
      </p:sp>
      <p:sp>
        <p:nvSpPr>
          <p:cNvPr id="8" name="Footer Placeholder 7">
            <a:extLst>
              <a:ext uri="{FF2B5EF4-FFF2-40B4-BE49-F238E27FC236}">
                <a16:creationId xmlns:a16="http://schemas.microsoft.com/office/drawing/2014/main" id="{7C96E3C1-01DB-D9C8-9046-8528193212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0D1039-4537-0146-367D-D44ED9A8DB96}"/>
              </a:ext>
            </a:extLst>
          </p:cNvPr>
          <p:cNvSpPr>
            <a:spLocks noGrp="1"/>
          </p:cNvSpPr>
          <p:nvPr>
            <p:ph type="sldNum" sz="quarter" idx="12"/>
          </p:nvPr>
        </p:nvSpPr>
        <p:spPr/>
        <p:txBody>
          <a:bodyPr/>
          <a:lstStyle/>
          <a:p>
            <a:fld id="{552F8F23-0D0D-40B1-B963-011E976845A6}" type="slidenum">
              <a:rPr lang="en-US" smtClean="0"/>
              <a:t>‹#›</a:t>
            </a:fld>
            <a:endParaRPr lang="en-US"/>
          </a:p>
        </p:txBody>
      </p:sp>
    </p:spTree>
    <p:extLst>
      <p:ext uri="{BB962C8B-B14F-4D97-AF65-F5344CB8AC3E}">
        <p14:creationId xmlns:p14="http://schemas.microsoft.com/office/powerpoint/2010/main" val="38353276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2F17D-542A-AD91-04BB-6D9578C99C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6D58B3-D895-7C6D-C4E3-9A6D7EFE4103}"/>
              </a:ext>
            </a:extLst>
          </p:cNvPr>
          <p:cNvSpPr>
            <a:spLocks noGrp="1"/>
          </p:cNvSpPr>
          <p:nvPr>
            <p:ph type="dt" sz="half" idx="10"/>
          </p:nvPr>
        </p:nvSpPr>
        <p:spPr/>
        <p:txBody>
          <a:bodyPr/>
          <a:lstStyle/>
          <a:p>
            <a:fld id="{C2EE0468-FD09-45AD-B3D3-10A22E7BD87D}" type="datetimeFigureOut">
              <a:rPr lang="en-US" smtClean="0"/>
              <a:t>9/22/25</a:t>
            </a:fld>
            <a:endParaRPr lang="en-US"/>
          </a:p>
        </p:txBody>
      </p:sp>
      <p:sp>
        <p:nvSpPr>
          <p:cNvPr id="4" name="Footer Placeholder 3">
            <a:extLst>
              <a:ext uri="{FF2B5EF4-FFF2-40B4-BE49-F238E27FC236}">
                <a16:creationId xmlns:a16="http://schemas.microsoft.com/office/drawing/2014/main" id="{B387A27B-643D-BBE8-AFEE-C1D5E12CE2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A39169-D90B-E5DD-BA99-214FEC8A33FE}"/>
              </a:ext>
            </a:extLst>
          </p:cNvPr>
          <p:cNvSpPr>
            <a:spLocks noGrp="1"/>
          </p:cNvSpPr>
          <p:nvPr>
            <p:ph type="sldNum" sz="quarter" idx="12"/>
          </p:nvPr>
        </p:nvSpPr>
        <p:spPr/>
        <p:txBody>
          <a:bodyPr/>
          <a:lstStyle/>
          <a:p>
            <a:fld id="{552F8F23-0D0D-40B1-B963-011E976845A6}" type="slidenum">
              <a:rPr lang="en-US" smtClean="0"/>
              <a:t>‹#›</a:t>
            </a:fld>
            <a:endParaRPr lang="en-US"/>
          </a:p>
        </p:txBody>
      </p:sp>
    </p:spTree>
    <p:extLst>
      <p:ext uri="{BB962C8B-B14F-4D97-AF65-F5344CB8AC3E}">
        <p14:creationId xmlns:p14="http://schemas.microsoft.com/office/powerpoint/2010/main" val="10929173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54147A-9FB8-0FF9-1AEC-C529D90CBAC8}"/>
              </a:ext>
            </a:extLst>
          </p:cNvPr>
          <p:cNvSpPr>
            <a:spLocks noGrp="1"/>
          </p:cNvSpPr>
          <p:nvPr>
            <p:ph type="dt" sz="half" idx="10"/>
          </p:nvPr>
        </p:nvSpPr>
        <p:spPr/>
        <p:txBody>
          <a:bodyPr/>
          <a:lstStyle/>
          <a:p>
            <a:fld id="{C2EE0468-FD09-45AD-B3D3-10A22E7BD87D}" type="datetimeFigureOut">
              <a:rPr lang="en-US" smtClean="0"/>
              <a:t>9/22/25</a:t>
            </a:fld>
            <a:endParaRPr lang="en-US"/>
          </a:p>
        </p:txBody>
      </p:sp>
      <p:sp>
        <p:nvSpPr>
          <p:cNvPr id="3" name="Footer Placeholder 2">
            <a:extLst>
              <a:ext uri="{FF2B5EF4-FFF2-40B4-BE49-F238E27FC236}">
                <a16:creationId xmlns:a16="http://schemas.microsoft.com/office/drawing/2014/main" id="{CB01F718-F62C-A926-431F-4B0BB6714C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F34E20-5061-BC8B-0E6E-BB5D2E17473E}"/>
              </a:ext>
            </a:extLst>
          </p:cNvPr>
          <p:cNvSpPr>
            <a:spLocks noGrp="1"/>
          </p:cNvSpPr>
          <p:nvPr>
            <p:ph type="sldNum" sz="quarter" idx="12"/>
          </p:nvPr>
        </p:nvSpPr>
        <p:spPr/>
        <p:txBody>
          <a:bodyPr/>
          <a:lstStyle/>
          <a:p>
            <a:fld id="{552F8F23-0D0D-40B1-B963-011E976845A6}" type="slidenum">
              <a:rPr lang="en-US" smtClean="0"/>
              <a:t>‹#›</a:t>
            </a:fld>
            <a:endParaRPr lang="en-US"/>
          </a:p>
        </p:txBody>
      </p:sp>
    </p:spTree>
    <p:extLst>
      <p:ext uri="{BB962C8B-B14F-4D97-AF65-F5344CB8AC3E}">
        <p14:creationId xmlns:p14="http://schemas.microsoft.com/office/powerpoint/2010/main" val="31888475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8457A-1033-7AF4-8E32-BE56347D7C5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75FB5B8-AC28-470C-4061-7D2644E4042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1C1313-28D3-DACC-E74C-02EFE0199AF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98D91A3-079D-3B6C-40A0-375FEF95F4C2}"/>
              </a:ext>
            </a:extLst>
          </p:cNvPr>
          <p:cNvSpPr>
            <a:spLocks noGrp="1"/>
          </p:cNvSpPr>
          <p:nvPr>
            <p:ph type="dt" sz="half" idx="10"/>
          </p:nvPr>
        </p:nvSpPr>
        <p:spPr/>
        <p:txBody>
          <a:bodyPr/>
          <a:lstStyle/>
          <a:p>
            <a:fld id="{C2EE0468-FD09-45AD-B3D3-10A22E7BD87D}" type="datetimeFigureOut">
              <a:rPr lang="en-US" smtClean="0"/>
              <a:t>9/22/25</a:t>
            </a:fld>
            <a:endParaRPr lang="en-US"/>
          </a:p>
        </p:txBody>
      </p:sp>
      <p:sp>
        <p:nvSpPr>
          <p:cNvPr id="6" name="Footer Placeholder 5">
            <a:extLst>
              <a:ext uri="{FF2B5EF4-FFF2-40B4-BE49-F238E27FC236}">
                <a16:creationId xmlns:a16="http://schemas.microsoft.com/office/drawing/2014/main" id="{553999D7-BA66-472C-86CB-AF83AB58A7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A0DA18-52E7-2D2F-A3E5-9451532AAB29}"/>
              </a:ext>
            </a:extLst>
          </p:cNvPr>
          <p:cNvSpPr>
            <a:spLocks noGrp="1"/>
          </p:cNvSpPr>
          <p:nvPr>
            <p:ph type="sldNum" sz="quarter" idx="12"/>
          </p:nvPr>
        </p:nvSpPr>
        <p:spPr/>
        <p:txBody>
          <a:bodyPr/>
          <a:lstStyle/>
          <a:p>
            <a:fld id="{552F8F23-0D0D-40B1-B963-011E976845A6}" type="slidenum">
              <a:rPr lang="en-US" smtClean="0"/>
              <a:t>‹#›</a:t>
            </a:fld>
            <a:endParaRPr lang="en-US"/>
          </a:p>
        </p:txBody>
      </p:sp>
    </p:spTree>
    <p:extLst>
      <p:ext uri="{BB962C8B-B14F-4D97-AF65-F5344CB8AC3E}">
        <p14:creationId xmlns:p14="http://schemas.microsoft.com/office/powerpoint/2010/main" val="32666081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84314-AB40-466B-2A50-D8A6D80B3DB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B3624DE-F8D1-E286-2672-599B2908A4C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3A29718-A13B-6B7D-9322-0C6ACDA5B37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5247743-D29A-E56A-B0D8-34372BC738A7}"/>
              </a:ext>
            </a:extLst>
          </p:cNvPr>
          <p:cNvSpPr>
            <a:spLocks noGrp="1"/>
          </p:cNvSpPr>
          <p:nvPr>
            <p:ph type="dt" sz="half" idx="10"/>
          </p:nvPr>
        </p:nvSpPr>
        <p:spPr/>
        <p:txBody>
          <a:bodyPr/>
          <a:lstStyle/>
          <a:p>
            <a:fld id="{C2EE0468-FD09-45AD-B3D3-10A22E7BD87D}" type="datetimeFigureOut">
              <a:rPr lang="en-US" smtClean="0"/>
              <a:t>9/22/25</a:t>
            </a:fld>
            <a:endParaRPr lang="en-US"/>
          </a:p>
        </p:txBody>
      </p:sp>
      <p:sp>
        <p:nvSpPr>
          <p:cNvPr id="6" name="Footer Placeholder 5">
            <a:extLst>
              <a:ext uri="{FF2B5EF4-FFF2-40B4-BE49-F238E27FC236}">
                <a16:creationId xmlns:a16="http://schemas.microsoft.com/office/drawing/2014/main" id="{673CC76A-98CE-231B-79C8-4B866483C5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A4BE1E-D018-D223-B5EB-8E0D9E33D9ED}"/>
              </a:ext>
            </a:extLst>
          </p:cNvPr>
          <p:cNvSpPr>
            <a:spLocks noGrp="1"/>
          </p:cNvSpPr>
          <p:nvPr>
            <p:ph type="sldNum" sz="quarter" idx="12"/>
          </p:nvPr>
        </p:nvSpPr>
        <p:spPr/>
        <p:txBody>
          <a:bodyPr/>
          <a:lstStyle/>
          <a:p>
            <a:fld id="{552F8F23-0D0D-40B1-B963-011E976845A6}" type="slidenum">
              <a:rPr lang="en-US" smtClean="0"/>
              <a:t>‹#›</a:t>
            </a:fld>
            <a:endParaRPr lang="en-US"/>
          </a:p>
        </p:txBody>
      </p:sp>
    </p:spTree>
    <p:extLst>
      <p:ext uri="{BB962C8B-B14F-4D97-AF65-F5344CB8AC3E}">
        <p14:creationId xmlns:p14="http://schemas.microsoft.com/office/powerpoint/2010/main" val="2778921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17">
            <a:extLst>
              <a:ext uri="{FF2B5EF4-FFF2-40B4-BE49-F238E27FC236}">
                <a16:creationId xmlns:a16="http://schemas.microsoft.com/office/drawing/2014/main" id="{26D387B6-7FB5-4847-BE13-3EB5334AB2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94488" y="6040438"/>
            <a:ext cx="223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5F2C183-029E-44EE-8762-E6141D907D9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C844481-DAC3-401A-97B4-C7351737A0EF}"/>
              </a:ext>
            </a:extLst>
          </p:cNvPr>
          <p:cNvSpPr>
            <a:spLocks noGrp="1"/>
          </p:cNvSpPr>
          <p:nvPr>
            <p:ph type="ftr" sz="quarter" idx="11"/>
          </p:nvPr>
        </p:nvSpPr>
        <p:spPr/>
        <p:txBody>
          <a:bodyPr/>
          <a:lstStyle>
            <a:lvl1pPr>
              <a:defRPr/>
            </a:lvl1pPr>
          </a:lstStyle>
          <a:p>
            <a:pPr>
              <a:defRPr/>
            </a:pPr>
            <a:r>
              <a:rPr lang="en-US"/>
              <a:t>Confidential and/or pre-decisional deliberative materials. Not for circulation.</a:t>
            </a:r>
          </a:p>
        </p:txBody>
      </p:sp>
      <p:sp>
        <p:nvSpPr>
          <p:cNvPr id="7" name="Slide Number Placeholder 5">
            <a:extLst>
              <a:ext uri="{FF2B5EF4-FFF2-40B4-BE49-F238E27FC236}">
                <a16:creationId xmlns:a16="http://schemas.microsoft.com/office/drawing/2014/main" id="{0C56A2D1-A080-41DB-A2BE-DA33007D8850}"/>
              </a:ext>
            </a:extLst>
          </p:cNvPr>
          <p:cNvSpPr>
            <a:spLocks noGrp="1"/>
          </p:cNvSpPr>
          <p:nvPr>
            <p:ph type="sldNum" sz="quarter" idx="12"/>
          </p:nvPr>
        </p:nvSpPr>
        <p:spPr/>
        <p:txBody>
          <a:bodyPr/>
          <a:lstStyle>
            <a:lvl1pPr>
              <a:defRPr/>
            </a:lvl1pPr>
          </a:lstStyle>
          <a:p>
            <a:pPr>
              <a:defRPr/>
            </a:pPr>
            <a:fld id="{F110EADF-8D40-4E2C-8B27-48599FB4B4A8}" type="slidenum">
              <a:rPr lang="en-US" altLang="en-US"/>
              <a:pPr>
                <a:defRPr/>
              </a:pPr>
              <a:t>‹#›</a:t>
            </a:fld>
            <a:endParaRPr lang="en-US" altLang="en-US"/>
          </a:p>
        </p:txBody>
      </p:sp>
    </p:spTree>
    <p:extLst>
      <p:ext uri="{BB962C8B-B14F-4D97-AF65-F5344CB8AC3E}">
        <p14:creationId xmlns:p14="http://schemas.microsoft.com/office/powerpoint/2010/main" val="41098307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D5425-5F92-1F7D-D0E3-787EA6367B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B9EAC2-F642-74A4-00A0-0ABE6AB0D9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D095B6-8084-9903-5466-ECF26BA75239}"/>
              </a:ext>
            </a:extLst>
          </p:cNvPr>
          <p:cNvSpPr>
            <a:spLocks noGrp="1"/>
          </p:cNvSpPr>
          <p:nvPr>
            <p:ph type="dt" sz="half" idx="10"/>
          </p:nvPr>
        </p:nvSpPr>
        <p:spPr/>
        <p:txBody>
          <a:bodyPr/>
          <a:lstStyle/>
          <a:p>
            <a:fld id="{C2EE0468-FD09-45AD-B3D3-10A22E7BD87D}" type="datetimeFigureOut">
              <a:rPr lang="en-US" smtClean="0"/>
              <a:t>9/22/25</a:t>
            </a:fld>
            <a:endParaRPr lang="en-US"/>
          </a:p>
        </p:txBody>
      </p:sp>
      <p:sp>
        <p:nvSpPr>
          <p:cNvPr id="5" name="Footer Placeholder 4">
            <a:extLst>
              <a:ext uri="{FF2B5EF4-FFF2-40B4-BE49-F238E27FC236}">
                <a16:creationId xmlns:a16="http://schemas.microsoft.com/office/drawing/2014/main" id="{C16A9290-39E6-E833-3D58-6E05BF83B0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80608A-9AA6-045A-A6DF-85F9B2DC4D59}"/>
              </a:ext>
            </a:extLst>
          </p:cNvPr>
          <p:cNvSpPr>
            <a:spLocks noGrp="1"/>
          </p:cNvSpPr>
          <p:nvPr>
            <p:ph type="sldNum" sz="quarter" idx="12"/>
          </p:nvPr>
        </p:nvSpPr>
        <p:spPr/>
        <p:txBody>
          <a:bodyPr/>
          <a:lstStyle/>
          <a:p>
            <a:fld id="{552F8F23-0D0D-40B1-B963-011E976845A6}" type="slidenum">
              <a:rPr lang="en-US" smtClean="0"/>
              <a:t>‹#›</a:t>
            </a:fld>
            <a:endParaRPr lang="en-US"/>
          </a:p>
        </p:txBody>
      </p:sp>
    </p:spTree>
    <p:extLst>
      <p:ext uri="{BB962C8B-B14F-4D97-AF65-F5344CB8AC3E}">
        <p14:creationId xmlns:p14="http://schemas.microsoft.com/office/powerpoint/2010/main" val="8565931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71E5C7-433C-B88D-B8DE-5EC0B3F4B5E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31A48C-55B6-3BB3-39FA-25422A3F5F4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A3F0AD-96BB-FE14-7CE4-289061592489}"/>
              </a:ext>
            </a:extLst>
          </p:cNvPr>
          <p:cNvSpPr>
            <a:spLocks noGrp="1"/>
          </p:cNvSpPr>
          <p:nvPr>
            <p:ph type="dt" sz="half" idx="10"/>
          </p:nvPr>
        </p:nvSpPr>
        <p:spPr/>
        <p:txBody>
          <a:bodyPr/>
          <a:lstStyle/>
          <a:p>
            <a:fld id="{C2EE0468-FD09-45AD-B3D3-10A22E7BD87D}" type="datetimeFigureOut">
              <a:rPr lang="en-US" smtClean="0"/>
              <a:t>9/22/25</a:t>
            </a:fld>
            <a:endParaRPr lang="en-US"/>
          </a:p>
        </p:txBody>
      </p:sp>
      <p:sp>
        <p:nvSpPr>
          <p:cNvPr id="5" name="Footer Placeholder 4">
            <a:extLst>
              <a:ext uri="{FF2B5EF4-FFF2-40B4-BE49-F238E27FC236}">
                <a16:creationId xmlns:a16="http://schemas.microsoft.com/office/drawing/2014/main" id="{758257FD-7937-C376-B2C8-5AAB67F02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480EDD-8788-00C6-B0F0-09888273E474}"/>
              </a:ext>
            </a:extLst>
          </p:cNvPr>
          <p:cNvSpPr>
            <a:spLocks noGrp="1"/>
          </p:cNvSpPr>
          <p:nvPr>
            <p:ph type="sldNum" sz="quarter" idx="12"/>
          </p:nvPr>
        </p:nvSpPr>
        <p:spPr/>
        <p:txBody>
          <a:bodyPr/>
          <a:lstStyle/>
          <a:p>
            <a:fld id="{552F8F23-0D0D-40B1-B963-011E976845A6}" type="slidenum">
              <a:rPr lang="en-US" smtClean="0"/>
              <a:t>‹#›</a:t>
            </a:fld>
            <a:endParaRPr lang="en-US"/>
          </a:p>
        </p:txBody>
      </p:sp>
    </p:spTree>
    <p:extLst>
      <p:ext uri="{BB962C8B-B14F-4D97-AF65-F5344CB8AC3E}">
        <p14:creationId xmlns:p14="http://schemas.microsoft.com/office/powerpoint/2010/main" val="3323401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17">
            <a:extLst>
              <a:ext uri="{FF2B5EF4-FFF2-40B4-BE49-F238E27FC236}">
                <a16:creationId xmlns:a16="http://schemas.microsoft.com/office/drawing/2014/main" id="{BCD2ABAC-7632-464F-BFE8-57E3AE3F8A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94488" y="6040438"/>
            <a:ext cx="223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a:extLst>
              <a:ext uri="{FF2B5EF4-FFF2-40B4-BE49-F238E27FC236}">
                <a16:creationId xmlns:a16="http://schemas.microsoft.com/office/drawing/2014/main" id="{33FC8FB1-FE46-4D1A-BBA1-EE596375C7AB}"/>
              </a:ext>
            </a:extLst>
          </p:cNvPr>
          <p:cNvSpPr>
            <a:spLocks noGrp="1"/>
          </p:cNvSpPr>
          <p:nvPr>
            <p:ph type="dt" sz="half" idx="10"/>
          </p:nvPr>
        </p:nvSpPr>
        <p:spPr/>
        <p:txBody>
          <a:bodyPr/>
          <a:lstStyle>
            <a:lvl1pPr>
              <a:defRPr/>
            </a:lvl1pPr>
          </a:lstStyle>
          <a:p>
            <a:pPr>
              <a:defRPr/>
            </a:pPr>
            <a:endParaRPr lang="en-US"/>
          </a:p>
        </p:txBody>
      </p:sp>
      <p:sp>
        <p:nvSpPr>
          <p:cNvPr id="5" name="Footer Placeholder 3">
            <a:extLst>
              <a:ext uri="{FF2B5EF4-FFF2-40B4-BE49-F238E27FC236}">
                <a16:creationId xmlns:a16="http://schemas.microsoft.com/office/drawing/2014/main" id="{97C89ED2-AE62-4080-9C37-3D0339DF1A32}"/>
              </a:ext>
            </a:extLst>
          </p:cNvPr>
          <p:cNvSpPr>
            <a:spLocks noGrp="1"/>
          </p:cNvSpPr>
          <p:nvPr>
            <p:ph type="ftr" sz="quarter" idx="11"/>
          </p:nvPr>
        </p:nvSpPr>
        <p:spPr/>
        <p:txBody>
          <a:bodyPr/>
          <a:lstStyle>
            <a:lvl1pPr>
              <a:defRPr/>
            </a:lvl1pPr>
          </a:lstStyle>
          <a:p>
            <a:pPr>
              <a:defRPr/>
            </a:pPr>
            <a:r>
              <a:rPr lang="en-US"/>
              <a:t>Confidential and/or pre-decisional deliberative materials. Not for circulation.</a:t>
            </a:r>
          </a:p>
        </p:txBody>
      </p:sp>
      <p:sp>
        <p:nvSpPr>
          <p:cNvPr id="6" name="Slide Number Placeholder 4">
            <a:extLst>
              <a:ext uri="{FF2B5EF4-FFF2-40B4-BE49-F238E27FC236}">
                <a16:creationId xmlns:a16="http://schemas.microsoft.com/office/drawing/2014/main" id="{EFA83F1B-F924-494E-A3E2-5321534F6393}"/>
              </a:ext>
            </a:extLst>
          </p:cNvPr>
          <p:cNvSpPr>
            <a:spLocks noGrp="1"/>
          </p:cNvSpPr>
          <p:nvPr>
            <p:ph type="sldNum" sz="quarter" idx="12"/>
          </p:nvPr>
        </p:nvSpPr>
        <p:spPr/>
        <p:txBody>
          <a:bodyPr/>
          <a:lstStyle>
            <a:lvl1pPr>
              <a:defRPr smtClean="0"/>
            </a:lvl1pPr>
          </a:lstStyle>
          <a:p>
            <a:pPr>
              <a:defRPr/>
            </a:pPr>
            <a:fld id="{C7C038C6-82AB-4E94-BF42-3DB6790EE5E8}" type="slidenum">
              <a:rPr lang="en-US" altLang="en-US"/>
              <a:pPr>
                <a:defRPr/>
              </a:pPr>
              <a:t>‹#›</a:t>
            </a:fld>
            <a:endParaRPr lang="en-US" altLang="en-US"/>
          </a:p>
        </p:txBody>
      </p:sp>
    </p:spTree>
    <p:extLst>
      <p:ext uri="{BB962C8B-B14F-4D97-AF65-F5344CB8AC3E}">
        <p14:creationId xmlns:p14="http://schemas.microsoft.com/office/powerpoint/2010/main" val="2799521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17">
            <a:extLst>
              <a:ext uri="{FF2B5EF4-FFF2-40B4-BE49-F238E27FC236}">
                <a16:creationId xmlns:a16="http://schemas.microsoft.com/office/drawing/2014/main" id="{56C21765-2D5C-4126-97FE-CBF71EAEBDF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94488" y="6040438"/>
            <a:ext cx="223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a:extLst>
              <a:ext uri="{FF2B5EF4-FFF2-40B4-BE49-F238E27FC236}">
                <a16:creationId xmlns:a16="http://schemas.microsoft.com/office/drawing/2014/main" id="{370E4E04-5922-4E76-9853-176E8F9D750D}"/>
              </a:ext>
            </a:extLst>
          </p:cNvPr>
          <p:cNvSpPr>
            <a:spLocks noGrp="1"/>
          </p:cNvSpPr>
          <p:nvPr>
            <p:ph type="dt" sz="half" idx="10"/>
          </p:nvPr>
        </p:nvSpPr>
        <p:spPr/>
        <p:txBody>
          <a:bodyPr/>
          <a:lstStyle>
            <a:lvl1pPr>
              <a:defRPr/>
            </a:lvl1pPr>
          </a:lstStyle>
          <a:p>
            <a:pPr>
              <a:defRPr/>
            </a:pPr>
            <a:endParaRPr lang="en-US"/>
          </a:p>
        </p:txBody>
      </p:sp>
      <p:sp>
        <p:nvSpPr>
          <p:cNvPr id="5" name="Footer Placeholder 3">
            <a:extLst>
              <a:ext uri="{FF2B5EF4-FFF2-40B4-BE49-F238E27FC236}">
                <a16:creationId xmlns:a16="http://schemas.microsoft.com/office/drawing/2014/main" id="{A54345EA-4A4A-4CEE-A7CD-BC81F4E2F617}"/>
              </a:ext>
            </a:extLst>
          </p:cNvPr>
          <p:cNvSpPr>
            <a:spLocks noGrp="1"/>
          </p:cNvSpPr>
          <p:nvPr>
            <p:ph type="ftr" sz="quarter" idx="11"/>
          </p:nvPr>
        </p:nvSpPr>
        <p:spPr/>
        <p:txBody>
          <a:bodyPr/>
          <a:lstStyle>
            <a:lvl1pPr>
              <a:defRPr/>
            </a:lvl1pPr>
          </a:lstStyle>
          <a:p>
            <a:pPr>
              <a:defRPr/>
            </a:pPr>
            <a:r>
              <a:rPr lang="en-US"/>
              <a:t>Confidential and/or pre-decisional deliberative materials. Not for circulation.</a:t>
            </a:r>
          </a:p>
        </p:txBody>
      </p:sp>
      <p:sp>
        <p:nvSpPr>
          <p:cNvPr id="6" name="Slide Number Placeholder 4">
            <a:extLst>
              <a:ext uri="{FF2B5EF4-FFF2-40B4-BE49-F238E27FC236}">
                <a16:creationId xmlns:a16="http://schemas.microsoft.com/office/drawing/2014/main" id="{5377FD78-92C9-458F-8388-B24A1EDF7B7A}"/>
              </a:ext>
            </a:extLst>
          </p:cNvPr>
          <p:cNvSpPr>
            <a:spLocks noGrp="1"/>
          </p:cNvSpPr>
          <p:nvPr>
            <p:ph type="sldNum" sz="quarter" idx="12"/>
          </p:nvPr>
        </p:nvSpPr>
        <p:spPr/>
        <p:txBody>
          <a:bodyPr/>
          <a:lstStyle>
            <a:lvl1pPr>
              <a:defRPr smtClean="0"/>
            </a:lvl1pPr>
          </a:lstStyle>
          <a:p>
            <a:pPr>
              <a:defRPr/>
            </a:pPr>
            <a:fld id="{72A2BFA4-FD53-40D5-887A-E13AA1E5B2CB}" type="slidenum">
              <a:rPr lang="en-US" altLang="en-US"/>
              <a:pPr>
                <a:defRPr/>
              </a:pPr>
              <a:t>‹#›</a:t>
            </a:fld>
            <a:endParaRPr lang="en-US" altLang="en-US"/>
          </a:p>
        </p:txBody>
      </p:sp>
    </p:spTree>
    <p:extLst>
      <p:ext uri="{BB962C8B-B14F-4D97-AF65-F5344CB8AC3E}">
        <p14:creationId xmlns:p14="http://schemas.microsoft.com/office/powerpoint/2010/main" val="2660298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7">
            <a:extLst>
              <a:ext uri="{FF2B5EF4-FFF2-40B4-BE49-F238E27FC236}">
                <a16:creationId xmlns:a16="http://schemas.microsoft.com/office/drawing/2014/main" id="{5DFF2BAB-7125-41D1-96C7-A2DA464E1E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94488" y="6040438"/>
            <a:ext cx="223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609600"/>
            <a:ext cx="6347714" cy="1320800"/>
          </a:xfrm>
        </p:spPr>
        <p:txBody>
          <a:bodyPr/>
          <a:lstStyle/>
          <a:p>
            <a:r>
              <a:rPr lang="en-US"/>
              <a:t>Click to edit Master title style</a:t>
            </a:r>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F44F919F-93AD-4FE3-84A8-992D2D074C32}"/>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9181AB43-61D1-4A46-A633-79585170E464}"/>
              </a:ext>
            </a:extLst>
          </p:cNvPr>
          <p:cNvSpPr>
            <a:spLocks noGrp="1"/>
          </p:cNvSpPr>
          <p:nvPr>
            <p:ph type="ftr" sz="quarter" idx="11"/>
          </p:nvPr>
        </p:nvSpPr>
        <p:spPr/>
        <p:txBody>
          <a:bodyPr/>
          <a:lstStyle>
            <a:lvl1pPr>
              <a:defRPr/>
            </a:lvl1pPr>
          </a:lstStyle>
          <a:p>
            <a:pPr>
              <a:defRPr/>
            </a:pPr>
            <a:r>
              <a:rPr lang="en-US"/>
              <a:t>Confidential and/or pre-decisional deliberative materials. Not for circulation.</a:t>
            </a:r>
          </a:p>
        </p:txBody>
      </p:sp>
      <p:sp>
        <p:nvSpPr>
          <p:cNvPr id="8" name="Slide Number Placeholder 5">
            <a:extLst>
              <a:ext uri="{FF2B5EF4-FFF2-40B4-BE49-F238E27FC236}">
                <a16:creationId xmlns:a16="http://schemas.microsoft.com/office/drawing/2014/main" id="{373AD7CF-29E4-4B42-96C7-6CDEB28EDCD6}"/>
              </a:ext>
            </a:extLst>
          </p:cNvPr>
          <p:cNvSpPr>
            <a:spLocks noGrp="1"/>
          </p:cNvSpPr>
          <p:nvPr>
            <p:ph type="sldNum" sz="quarter" idx="12"/>
          </p:nvPr>
        </p:nvSpPr>
        <p:spPr/>
        <p:txBody>
          <a:bodyPr/>
          <a:lstStyle>
            <a:lvl1pPr>
              <a:defRPr/>
            </a:lvl1pPr>
          </a:lstStyle>
          <a:p>
            <a:pPr>
              <a:defRPr/>
            </a:pPr>
            <a:fld id="{F72C1E25-84E0-4ABF-8B0B-A2E10DE035C3}" type="slidenum">
              <a:rPr lang="en-US" altLang="en-US"/>
              <a:pPr>
                <a:defRPr/>
              </a:pPr>
              <a:t>‹#›</a:t>
            </a:fld>
            <a:endParaRPr lang="en-US" altLang="en-US"/>
          </a:p>
        </p:txBody>
      </p:sp>
    </p:spTree>
    <p:extLst>
      <p:ext uri="{BB962C8B-B14F-4D97-AF65-F5344CB8AC3E}">
        <p14:creationId xmlns:p14="http://schemas.microsoft.com/office/powerpoint/2010/main" val="269232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7">
            <a:extLst>
              <a:ext uri="{FF2B5EF4-FFF2-40B4-BE49-F238E27FC236}">
                <a16:creationId xmlns:a16="http://schemas.microsoft.com/office/drawing/2014/main" id="{1E3216CA-9CA8-4548-9C62-4F8165F17F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94488" y="6040438"/>
            <a:ext cx="223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599" y="609600"/>
            <a:ext cx="6347714" cy="1320800"/>
          </a:xfrm>
        </p:spPr>
        <p:txBody>
          <a:bodyPr/>
          <a:lstStyle/>
          <a:p>
            <a:r>
              <a:rPr lang="en-US"/>
              <a:t>Click to edit Master title style</a:t>
            </a:r>
          </a:p>
        </p:txBody>
      </p:sp>
      <p:sp>
        <p:nvSpPr>
          <p:cNvPr id="4" name="Date Placeholder 3">
            <a:extLst>
              <a:ext uri="{FF2B5EF4-FFF2-40B4-BE49-F238E27FC236}">
                <a16:creationId xmlns:a16="http://schemas.microsoft.com/office/drawing/2014/main" id="{F59BF61B-ED9A-40D2-AD62-1626337036A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8D0A056-F3F1-467F-82EE-EE043B482D40}"/>
              </a:ext>
            </a:extLst>
          </p:cNvPr>
          <p:cNvSpPr>
            <a:spLocks noGrp="1"/>
          </p:cNvSpPr>
          <p:nvPr>
            <p:ph type="ftr" sz="quarter" idx="11"/>
          </p:nvPr>
        </p:nvSpPr>
        <p:spPr/>
        <p:txBody>
          <a:bodyPr/>
          <a:lstStyle>
            <a:lvl1pPr>
              <a:defRPr/>
            </a:lvl1pPr>
          </a:lstStyle>
          <a:p>
            <a:pPr>
              <a:defRPr/>
            </a:pPr>
            <a:r>
              <a:rPr lang="en-US"/>
              <a:t>Confidential and/or pre-decisional deliberative materials. Not for circulation.</a:t>
            </a:r>
          </a:p>
        </p:txBody>
      </p:sp>
      <p:sp>
        <p:nvSpPr>
          <p:cNvPr id="6" name="Slide Number Placeholder 5">
            <a:extLst>
              <a:ext uri="{FF2B5EF4-FFF2-40B4-BE49-F238E27FC236}">
                <a16:creationId xmlns:a16="http://schemas.microsoft.com/office/drawing/2014/main" id="{0A4D0726-EFA3-4B6C-B7A6-1C7CB1F2109E}"/>
              </a:ext>
            </a:extLst>
          </p:cNvPr>
          <p:cNvSpPr>
            <a:spLocks noGrp="1"/>
          </p:cNvSpPr>
          <p:nvPr>
            <p:ph type="sldNum" sz="quarter" idx="12"/>
          </p:nvPr>
        </p:nvSpPr>
        <p:spPr/>
        <p:txBody>
          <a:bodyPr/>
          <a:lstStyle>
            <a:lvl1pPr>
              <a:defRPr/>
            </a:lvl1pPr>
          </a:lstStyle>
          <a:p>
            <a:pPr>
              <a:defRPr/>
            </a:pPr>
            <a:fld id="{8F79E492-8D5B-4AD3-B2CC-0C78F6D8463D}" type="slidenum">
              <a:rPr lang="en-US" altLang="en-US"/>
              <a:pPr>
                <a:defRPr/>
              </a:pPr>
              <a:t>‹#›</a:t>
            </a:fld>
            <a:endParaRPr lang="en-US" altLang="en-US"/>
          </a:p>
        </p:txBody>
      </p:sp>
    </p:spTree>
    <p:extLst>
      <p:ext uri="{BB962C8B-B14F-4D97-AF65-F5344CB8AC3E}">
        <p14:creationId xmlns:p14="http://schemas.microsoft.com/office/powerpoint/2010/main" val="440298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17">
            <a:extLst>
              <a:ext uri="{FF2B5EF4-FFF2-40B4-BE49-F238E27FC236}">
                <a16:creationId xmlns:a16="http://schemas.microsoft.com/office/drawing/2014/main" id="{205F5345-331B-449A-83B5-9BA020E68C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94488" y="6040438"/>
            <a:ext cx="223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Date Placeholder 3">
            <a:extLst>
              <a:ext uri="{FF2B5EF4-FFF2-40B4-BE49-F238E27FC236}">
                <a16:creationId xmlns:a16="http://schemas.microsoft.com/office/drawing/2014/main" id="{135E0DA7-86E6-4CDC-BA52-2481CA3C7ED0}"/>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5B5C4705-FC8C-4520-88B5-34B809C9518A}"/>
              </a:ext>
            </a:extLst>
          </p:cNvPr>
          <p:cNvSpPr>
            <a:spLocks noGrp="1"/>
          </p:cNvSpPr>
          <p:nvPr>
            <p:ph type="ftr" sz="quarter" idx="11"/>
          </p:nvPr>
        </p:nvSpPr>
        <p:spPr/>
        <p:txBody>
          <a:bodyPr/>
          <a:lstStyle>
            <a:lvl1pPr>
              <a:defRPr/>
            </a:lvl1pPr>
          </a:lstStyle>
          <a:p>
            <a:pPr>
              <a:defRPr/>
            </a:pPr>
            <a:r>
              <a:rPr lang="en-US"/>
              <a:t>Confidential and/or pre-decisional deliberative materials. Not for circulation.</a:t>
            </a:r>
          </a:p>
        </p:txBody>
      </p:sp>
      <p:sp>
        <p:nvSpPr>
          <p:cNvPr id="8" name="Slide Number Placeholder 5">
            <a:extLst>
              <a:ext uri="{FF2B5EF4-FFF2-40B4-BE49-F238E27FC236}">
                <a16:creationId xmlns:a16="http://schemas.microsoft.com/office/drawing/2014/main" id="{75E8C6B2-7EDD-401D-932F-57A7CBD1513C}"/>
              </a:ext>
            </a:extLst>
          </p:cNvPr>
          <p:cNvSpPr>
            <a:spLocks noGrp="1"/>
          </p:cNvSpPr>
          <p:nvPr>
            <p:ph type="sldNum" sz="quarter" idx="12"/>
          </p:nvPr>
        </p:nvSpPr>
        <p:spPr/>
        <p:txBody>
          <a:bodyPr/>
          <a:lstStyle>
            <a:lvl1pPr>
              <a:defRPr/>
            </a:lvl1pPr>
          </a:lstStyle>
          <a:p>
            <a:pPr>
              <a:defRPr/>
            </a:pPr>
            <a:fld id="{17F52646-4E41-4693-A28E-362744C3228D}" type="slidenum">
              <a:rPr lang="en-US" altLang="en-US"/>
              <a:pPr>
                <a:defRPr/>
              </a:pPr>
              <a:t>‹#›</a:t>
            </a:fld>
            <a:endParaRPr lang="en-US" altLang="en-US"/>
          </a:p>
        </p:txBody>
      </p:sp>
    </p:spTree>
    <p:extLst>
      <p:ext uri="{BB962C8B-B14F-4D97-AF65-F5344CB8AC3E}">
        <p14:creationId xmlns:p14="http://schemas.microsoft.com/office/powerpoint/2010/main" val="355195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17">
            <a:extLst>
              <a:ext uri="{FF2B5EF4-FFF2-40B4-BE49-F238E27FC236}">
                <a16:creationId xmlns:a16="http://schemas.microsoft.com/office/drawing/2014/main" id="{C9F3CC23-F220-43E3-AC2E-164143CF65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94488" y="6040438"/>
            <a:ext cx="223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a:extLst>
              <a:ext uri="{FF2B5EF4-FFF2-40B4-BE49-F238E27FC236}">
                <a16:creationId xmlns:a16="http://schemas.microsoft.com/office/drawing/2014/main" id="{4D6684A4-DE83-451F-B2A8-025708C4AB49}"/>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ABF5C8E7-7534-4443-BE82-755347067D7D}"/>
              </a:ext>
            </a:extLst>
          </p:cNvPr>
          <p:cNvSpPr>
            <a:spLocks noGrp="1"/>
          </p:cNvSpPr>
          <p:nvPr>
            <p:ph type="ftr" sz="quarter" idx="11"/>
          </p:nvPr>
        </p:nvSpPr>
        <p:spPr/>
        <p:txBody>
          <a:bodyPr/>
          <a:lstStyle>
            <a:lvl1pPr>
              <a:defRPr/>
            </a:lvl1pPr>
          </a:lstStyle>
          <a:p>
            <a:pPr>
              <a:defRPr/>
            </a:pPr>
            <a:r>
              <a:rPr lang="en-US"/>
              <a:t>Confidential and/or pre-decisional deliberative materials. Not for circulation.</a:t>
            </a:r>
          </a:p>
        </p:txBody>
      </p:sp>
      <p:sp>
        <p:nvSpPr>
          <p:cNvPr id="8" name="Slide Number Placeholder 5">
            <a:extLst>
              <a:ext uri="{FF2B5EF4-FFF2-40B4-BE49-F238E27FC236}">
                <a16:creationId xmlns:a16="http://schemas.microsoft.com/office/drawing/2014/main" id="{9ED530B3-2CD6-425D-9F44-177F0777E339}"/>
              </a:ext>
            </a:extLst>
          </p:cNvPr>
          <p:cNvSpPr>
            <a:spLocks noGrp="1"/>
          </p:cNvSpPr>
          <p:nvPr>
            <p:ph type="sldNum" sz="quarter" idx="12"/>
          </p:nvPr>
        </p:nvSpPr>
        <p:spPr/>
        <p:txBody>
          <a:bodyPr/>
          <a:lstStyle>
            <a:lvl1pPr>
              <a:defRPr/>
            </a:lvl1pPr>
          </a:lstStyle>
          <a:p>
            <a:pPr>
              <a:defRPr/>
            </a:pPr>
            <a:fld id="{7AADA922-F0AF-41EF-94D6-73729F441E0B}" type="slidenum">
              <a:rPr lang="en-US" altLang="en-US"/>
              <a:pPr>
                <a:defRPr/>
              </a:pPr>
              <a:t>‹#›</a:t>
            </a:fld>
            <a:endParaRPr lang="en-US" altLang="en-US"/>
          </a:p>
        </p:txBody>
      </p:sp>
    </p:spTree>
    <p:extLst>
      <p:ext uri="{BB962C8B-B14F-4D97-AF65-F5344CB8AC3E}">
        <p14:creationId xmlns:p14="http://schemas.microsoft.com/office/powerpoint/2010/main" val="2197895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a:extLst>
              <a:ext uri="{FF2B5EF4-FFF2-40B4-BE49-F238E27FC236}">
                <a16:creationId xmlns:a16="http://schemas.microsoft.com/office/drawing/2014/main" id="{1FD42F5A-3201-4FC6-A081-B60146BB2305}"/>
              </a:ext>
            </a:extLst>
          </p:cNvPr>
          <p:cNvGrpSpPr>
            <a:grpSpLocks/>
          </p:cNvGrpSpPr>
          <p:nvPr/>
        </p:nvGrpSpPr>
        <p:grpSpPr bwMode="auto">
          <a:xfrm>
            <a:off x="-7938" y="-7938"/>
            <a:ext cx="9170988" cy="6873876"/>
            <a:chOff x="-8467" y="-8468"/>
            <a:chExt cx="9171317" cy="6874935"/>
          </a:xfrm>
        </p:grpSpPr>
        <p:sp>
          <p:nvSpPr>
            <p:cNvPr id="7" name="Freeform 6">
              <a:extLst>
                <a:ext uri="{FF2B5EF4-FFF2-40B4-BE49-F238E27FC236}">
                  <a16:creationId xmlns:a16="http://schemas.microsoft.com/office/drawing/2014/main" id="{778C2654-A6D0-4995-BD3B-55C383443965}"/>
                </a:ext>
              </a:extLst>
            </p:cNvPr>
            <p:cNvSpPr/>
            <p:nvPr/>
          </p:nvSpPr>
          <p:spPr>
            <a:xfrm>
              <a:off x="-8467" y="4013290"/>
              <a:ext cx="457217"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4604A676-16A1-4288-8702-A72D1A0CB49F}"/>
                </a:ext>
              </a:extLst>
            </p:cNvPr>
            <p:cNvCxnSpPr/>
            <p:nvPr/>
          </p:nvCxnSpPr>
          <p:spPr>
            <a:xfrm flipV="1">
              <a:off x="5130455"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A6914F08-C29D-478E-9F2C-70F8E0A3F73F}"/>
                </a:ext>
              </a:extLst>
            </p:cNvPr>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0D570B51-7F2C-44BE-9CD1-DA5A05A1EF79}"/>
                </a:ext>
              </a:extLst>
            </p:cNvPr>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1427B5E4-992D-46FE-A400-0710FAB49078}"/>
                </a:ext>
              </a:extLst>
            </p:cNvPr>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F8DE887E-7762-4685-849C-3511C637B581}"/>
                </a:ext>
              </a:extLst>
            </p:cNvPr>
            <p:cNvSpPr/>
            <p:nvPr/>
          </p:nvSpPr>
          <p:spPr>
            <a:xfrm>
              <a:off x="6638634"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63B2CE26-136A-44A2-B614-7681370084AA}"/>
                </a:ext>
              </a:extLst>
            </p:cNvPr>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AD871178-C87C-4A78-98B4-4033D1B58DFF}"/>
                </a:ext>
              </a:extLst>
            </p:cNvPr>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EF5995C4-3301-4DA6-B1B4-3E815ADDCB3D}"/>
                </a:ext>
              </a:extLst>
            </p:cNvPr>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851F5438-31A7-456B-BCC6-6D50577D842E}"/>
                </a:ext>
              </a:extLst>
            </p:cNvPr>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F14C874D-8206-4236-A5DC-348C9DCFFDA2}"/>
              </a:ext>
            </a:extLst>
          </p:cNvPr>
          <p:cNvSpPr>
            <a:spLocks noGrp="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AC8137D7-E278-44FF-82EC-3F29330BD55B}"/>
              </a:ext>
            </a:extLst>
          </p:cNvPr>
          <p:cNvSpPr>
            <a:spLocks noGrp="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44AF504-DE1B-43DE-A4F0-49D08A697B14}"/>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hangingPunct="1">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1687C4E1-25CD-4276-A4CE-B5F850A544A0}"/>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a:defRPr/>
            </a:pPr>
            <a:r>
              <a:rPr lang="en-US"/>
              <a:t>Confidential and/or pre-decisional deliberative materials. Not for circulation.</a:t>
            </a:r>
          </a:p>
        </p:txBody>
      </p:sp>
      <p:sp>
        <p:nvSpPr>
          <p:cNvPr id="6" name="Slide Number Placeholder 5">
            <a:extLst>
              <a:ext uri="{FF2B5EF4-FFF2-40B4-BE49-F238E27FC236}">
                <a16:creationId xmlns:a16="http://schemas.microsoft.com/office/drawing/2014/main" id="{D6B7A784-A3BA-4C3F-BE35-C1A0ABAEC668}"/>
              </a:ext>
            </a:extLst>
          </p:cNvPr>
          <p:cNvSpPr>
            <a:spLocks noGrp="1"/>
          </p:cNvSpPr>
          <p:nvPr>
            <p:ph type="sldNum" sz="quarter" idx="4"/>
          </p:nvPr>
        </p:nvSpPr>
        <p:spPr>
          <a:xfrm>
            <a:off x="0" y="6477000"/>
            <a:ext cx="344488" cy="365125"/>
          </a:xfrm>
          <a:prstGeom prst="rect">
            <a:avLst/>
          </a:prstGeom>
        </p:spPr>
        <p:txBody>
          <a:bodyPr vert="horz" lIns="91440" tIns="45720" rIns="91440" bIns="45720" rtlCol="0" anchor="ctr"/>
          <a:lstStyle>
            <a:lvl1pPr algn="r" eaLnBrk="1" hangingPunct="1">
              <a:defRPr sz="900">
                <a:solidFill>
                  <a:schemeClr val="tx1"/>
                </a:solidFill>
              </a:defRPr>
            </a:lvl1pPr>
          </a:lstStyle>
          <a:p>
            <a:pPr>
              <a:defRPr/>
            </a:pPr>
            <a:fld id="{11FC8CA3-5A05-4D57-9751-4B4221F2C03D}"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hf hdr="0" dt="0"/>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A7B241-002E-4B02-BA92-EBFDACE0BE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649C9A-623D-40E6-8163-4B33DCE4908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BD5AEB-B0C0-4B60-B043-351D137E24D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FDAAE8C1-515E-451B-8FEB-178A1F3D8BF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Confidential and/or pre-decisional deliberative materials. Not for circulation.</a:t>
            </a:r>
          </a:p>
        </p:txBody>
      </p:sp>
      <p:sp>
        <p:nvSpPr>
          <p:cNvPr id="6" name="Slide Number Placeholder 5">
            <a:extLst>
              <a:ext uri="{FF2B5EF4-FFF2-40B4-BE49-F238E27FC236}">
                <a16:creationId xmlns:a16="http://schemas.microsoft.com/office/drawing/2014/main" id="{A8DA5CBF-FD7C-4E29-86F6-036B58488BBB}"/>
              </a:ext>
            </a:extLst>
          </p:cNvPr>
          <p:cNvSpPr>
            <a:spLocks noGrp="1"/>
          </p:cNvSpPr>
          <p:nvPr>
            <p:ph type="sldNum" sz="quarter" idx="4"/>
          </p:nvPr>
        </p:nvSpPr>
        <p:spPr>
          <a:xfrm>
            <a:off x="152400" y="6356350"/>
            <a:ext cx="304800" cy="365125"/>
          </a:xfrm>
          <a:prstGeom prst="rect">
            <a:avLst/>
          </a:prstGeom>
        </p:spPr>
        <p:txBody>
          <a:bodyPr vert="horz" lIns="91440" tIns="45720" rIns="91440" bIns="45720" rtlCol="0" anchor="ctr"/>
          <a:lstStyle>
            <a:lvl1pPr algn="r">
              <a:defRPr sz="1100">
                <a:solidFill>
                  <a:schemeClr val="tx1"/>
                </a:solidFill>
              </a:defRPr>
            </a:lvl1pPr>
          </a:lstStyle>
          <a:p>
            <a:fld id="{DC323F99-11E3-4B42-B2DB-F63585CC92EC}" type="slidenum">
              <a:rPr lang="en-US" smtClean="0"/>
              <a:pPr/>
              <a:t>‹#›</a:t>
            </a:fld>
            <a:endParaRPr lang="en-US"/>
          </a:p>
        </p:txBody>
      </p:sp>
    </p:spTree>
    <p:extLst>
      <p:ext uri="{BB962C8B-B14F-4D97-AF65-F5344CB8AC3E}">
        <p14:creationId xmlns:p14="http://schemas.microsoft.com/office/powerpoint/2010/main" val="248689930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BECE53-B44F-652C-1136-D8C4C96A592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CB0BC7-377D-F2BE-22F3-FA1F91A26AF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7D1356-991C-8087-A1B4-3B4432FA58A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2EE0468-FD09-45AD-B3D3-10A22E7BD87D}" type="datetimeFigureOut">
              <a:rPr lang="en-US" smtClean="0"/>
              <a:t>9/22/25</a:t>
            </a:fld>
            <a:endParaRPr lang="en-US"/>
          </a:p>
        </p:txBody>
      </p:sp>
      <p:sp>
        <p:nvSpPr>
          <p:cNvPr id="5" name="Footer Placeholder 4">
            <a:extLst>
              <a:ext uri="{FF2B5EF4-FFF2-40B4-BE49-F238E27FC236}">
                <a16:creationId xmlns:a16="http://schemas.microsoft.com/office/drawing/2014/main" id="{5256892B-894B-5555-5A1E-7A67A5CAC1E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7FE0FB-9735-1E0C-D400-E52D7EF857B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2F8F23-0D0D-40B1-B963-011E976845A6}" type="slidenum">
              <a:rPr lang="en-US" smtClean="0"/>
              <a:t>‹#›</a:t>
            </a:fld>
            <a:endParaRPr lang="en-US"/>
          </a:p>
        </p:txBody>
      </p:sp>
    </p:spTree>
    <p:extLst>
      <p:ext uri="{BB962C8B-B14F-4D97-AF65-F5344CB8AC3E}">
        <p14:creationId xmlns:p14="http://schemas.microsoft.com/office/powerpoint/2010/main" val="3009519104"/>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commons.wikimedia.org/wiki/File:FAQ_icon.svg" TargetMode="External"/><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14C21A-D1CC-057B-02DE-FBC7D35AFCE0}"/>
              </a:ext>
            </a:extLst>
          </p:cNvPr>
          <p:cNvSpPr>
            <a:spLocks noGrp="1"/>
          </p:cNvSpPr>
          <p:nvPr>
            <p:ph idx="1"/>
          </p:nvPr>
        </p:nvSpPr>
        <p:spPr>
          <a:xfrm>
            <a:off x="903514" y="1427101"/>
            <a:ext cx="6348413" cy="3881437"/>
          </a:xfrm>
        </p:spPr>
        <p:txBody>
          <a:bodyPr/>
          <a:lstStyle/>
          <a:p>
            <a:pPr marL="0" indent="0" algn="ctr">
              <a:buNone/>
            </a:pPr>
            <a:endParaRPr lang="en-US" sz="800">
              <a:latin typeface="Times New Roman"/>
              <a:cs typeface="Times New Roman"/>
            </a:endParaRPr>
          </a:p>
          <a:p>
            <a:pPr marL="0" indent="0" algn="ctr">
              <a:buNone/>
            </a:pPr>
            <a:r>
              <a:rPr lang="en-US" sz="4000">
                <a:solidFill>
                  <a:schemeClr val="accent1">
                    <a:lumMod val="50000"/>
                  </a:schemeClr>
                </a:solidFill>
                <a:latin typeface="Times New Roman"/>
                <a:cs typeface="Times New Roman"/>
              </a:rPr>
              <a:t>PAMIC</a:t>
            </a:r>
            <a:endParaRPr lang="en-US">
              <a:solidFill>
                <a:schemeClr val="accent1">
                  <a:lumMod val="50000"/>
                </a:schemeClr>
              </a:solidFill>
            </a:endParaRPr>
          </a:p>
          <a:p>
            <a:pPr marL="0" indent="0">
              <a:buNone/>
            </a:pPr>
            <a:r>
              <a:rPr lang="en-US" sz="3600">
                <a:solidFill>
                  <a:schemeClr val="accent1">
                    <a:lumMod val="50000"/>
                  </a:schemeClr>
                </a:solidFill>
                <a:latin typeface="Times New Roman"/>
                <a:cs typeface="Times New Roman"/>
              </a:rPr>
              <a:t>Financial Management Seminar</a:t>
            </a:r>
          </a:p>
          <a:p>
            <a:pPr marL="0" indent="0" algn="ctr">
              <a:buNone/>
            </a:pPr>
            <a:r>
              <a:rPr lang="en-US" sz="2000">
                <a:solidFill>
                  <a:schemeClr val="accent1">
                    <a:lumMod val="50000"/>
                  </a:schemeClr>
                </a:solidFill>
                <a:latin typeface="Times New Roman"/>
                <a:cs typeface="Times New Roman"/>
              </a:rPr>
              <a:t>Sept 18, 2025</a:t>
            </a:r>
          </a:p>
        </p:txBody>
      </p:sp>
      <p:sp>
        <p:nvSpPr>
          <p:cNvPr id="5" name="Slide Number Placeholder 4">
            <a:extLst>
              <a:ext uri="{FF2B5EF4-FFF2-40B4-BE49-F238E27FC236}">
                <a16:creationId xmlns:a16="http://schemas.microsoft.com/office/drawing/2014/main" id="{C32A4FD8-CDCB-233D-6AC3-AFC9C15FFD2D}"/>
              </a:ext>
            </a:extLst>
          </p:cNvPr>
          <p:cNvSpPr>
            <a:spLocks noGrp="1"/>
          </p:cNvSpPr>
          <p:nvPr>
            <p:ph type="sldNum" sz="quarter" idx="12"/>
          </p:nvPr>
        </p:nvSpPr>
        <p:spPr/>
        <p:txBody>
          <a:bodyPr/>
          <a:lstStyle/>
          <a:p>
            <a:pPr>
              <a:defRPr/>
            </a:pPr>
            <a:fld id="{EAEAFECF-A5B2-4226-A7C2-BC3C8D2FFF64}" type="slidenum">
              <a:rPr lang="en-US" altLang="en-US"/>
              <a:pPr>
                <a:defRPr/>
              </a:pPr>
              <a:t>1</a:t>
            </a:fld>
            <a:endParaRPr lang="en-US" altLang="en-US"/>
          </a:p>
        </p:txBody>
      </p:sp>
      <p:sp>
        <p:nvSpPr>
          <p:cNvPr id="6" name="TextBox 5">
            <a:extLst>
              <a:ext uri="{FF2B5EF4-FFF2-40B4-BE49-F238E27FC236}">
                <a16:creationId xmlns:a16="http://schemas.microsoft.com/office/drawing/2014/main" id="{7976C6D4-E63F-8749-FC23-5789946C6FCC}"/>
              </a:ext>
            </a:extLst>
          </p:cNvPr>
          <p:cNvSpPr txBox="1"/>
          <p:nvPr/>
        </p:nvSpPr>
        <p:spPr>
          <a:xfrm>
            <a:off x="344488" y="5016151"/>
            <a:ext cx="4482193" cy="584775"/>
          </a:xfrm>
          <a:prstGeom prst="rect">
            <a:avLst/>
          </a:prstGeom>
          <a:noFill/>
        </p:spPr>
        <p:txBody>
          <a:bodyPr wrap="square" rtlCol="0">
            <a:spAutoFit/>
          </a:bodyPr>
          <a:lstStyle/>
          <a:p>
            <a:r>
              <a:rPr lang="en-US" sz="1600">
                <a:solidFill>
                  <a:schemeClr val="accent2">
                    <a:lumMod val="75000"/>
                  </a:schemeClr>
                </a:solidFill>
              </a:rPr>
              <a:t>Diana Sherman</a:t>
            </a:r>
          </a:p>
          <a:p>
            <a:r>
              <a:rPr lang="en-US" sz="1600">
                <a:solidFill>
                  <a:schemeClr val="accent2">
                    <a:lumMod val="75000"/>
                  </a:schemeClr>
                </a:solidFill>
              </a:rPr>
              <a:t>Office of Corporate &amp; Financial Regulation</a:t>
            </a:r>
          </a:p>
        </p:txBody>
      </p:sp>
    </p:spTree>
    <p:extLst>
      <p:ext uri="{BB962C8B-B14F-4D97-AF65-F5344CB8AC3E}">
        <p14:creationId xmlns:p14="http://schemas.microsoft.com/office/powerpoint/2010/main" val="4267031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55804E-E731-4460-BD46-7F2D479114AB}"/>
              </a:ext>
            </a:extLst>
          </p:cNvPr>
          <p:cNvSpPr>
            <a:spLocks noGrp="1"/>
          </p:cNvSpPr>
          <p:nvPr>
            <p:ph type="sldNum" sz="quarter" idx="12"/>
          </p:nvPr>
        </p:nvSpPr>
        <p:spPr>
          <a:xfrm>
            <a:off x="128639" y="6401315"/>
            <a:ext cx="512504" cy="365125"/>
          </a:xfrm>
        </p:spPr>
        <p:txBody>
          <a:bodyPr vert="horz" lIns="91440" tIns="45720" rIns="91440" bIns="45720" rtlCol="0" anchor="ctr">
            <a:normAutofit/>
          </a:bodyPr>
          <a:lstStyle/>
          <a:p>
            <a:pPr algn="l">
              <a:spcAft>
                <a:spcPts val="600"/>
              </a:spcAft>
              <a:defRPr/>
            </a:pPr>
            <a:fld id="{F72C1E25-84E0-4ABF-8B0B-A2E10DE035C3}" type="slidenum">
              <a:rPr lang="en-US" altLang="en-US" sz="800">
                <a:solidFill>
                  <a:schemeClr val="accent1"/>
                </a:solidFill>
                <a:latin typeface="+mn-lt"/>
              </a:rPr>
              <a:pPr algn="l">
                <a:spcAft>
                  <a:spcPts val="600"/>
                </a:spcAft>
                <a:defRPr/>
              </a:pPr>
              <a:t>10</a:t>
            </a:fld>
            <a:endParaRPr lang="en-US" altLang="en-US" sz="800">
              <a:solidFill>
                <a:schemeClr val="accent1"/>
              </a:solidFill>
              <a:latin typeface="+mn-lt"/>
            </a:endParaRPr>
          </a:p>
        </p:txBody>
      </p:sp>
      <p:sp>
        <p:nvSpPr>
          <p:cNvPr id="6" name="TextBox 5">
            <a:extLst>
              <a:ext uri="{FF2B5EF4-FFF2-40B4-BE49-F238E27FC236}">
                <a16:creationId xmlns:a16="http://schemas.microsoft.com/office/drawing/2014/main" id="{F5FDF1B6-4067-3934-D128-D45574A8CC7E}"/>
              </a:ext>
            </a:extLst>
          </p:cNvPr>
          <p:cNvSpPr txBox="1"/>
          <p:nvPr/>
        </p:nvSpPr>
        <p:spPr>
          <a:xfrm>
            <a:off x="128639" y="91560"/>
            <a:ext cx="8832294" cy="17081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0"/>
              </a:spcAft>
            </a:pPr>
            <a:r>
              <a:rPr lang="en-US" sz="3600" b="1">
                <a:latin typeface="Calibri" panose="020F0502020204030204" pitchFamily="34" charset="0"/>
              </a:rPr>
              <a:t>C.A.S. Statement of Principles</a:t>
            </a:r>
          </a:p>
          <a:p>
            <a:pPr algn="ctr">
              <a:spcAft>
                <a:spcPts val="0"/>
              </a:spcAft>
            </a:pPr>
            <a:r>
              <a:rPr lang="en-US" sz="3600" b="1">
                <a:latin typeface="Calibri" panose="020F0502020204030204" pitchFamily="34" charset="0"/>
              </a:rPr>
              <a:t>Property and Casualty Insurance Ratemaking</a:t>
            </a:r>
            <a:endParaRPr lang="en-US" sz="3600">
              <a:latin typeface="Calibri" panose="020F0502020204030204" pitchFamily="34" charset="0"/>
            </a:endParaRPr>
          </a:p>
          <a:p>
            <a:pPr defTabSz="457200" eaLnBrk="1" hangingPunct="1">
              <a:spcBef>
                <a:spcPts val="300"/>
              </a:spcBef>
              <a:spcAft>
                <a:spcPts val="0"/>
              </a:spcAft>
              <a:buClr>
                <a:schemeClr val="accent1"/>
              </a:buClr>
              <a:buSzPct val="80000"/>
            </a:pPr>
            <a:endParaRPr lang="en-US" sz="1400" i="1">
              <a:solidFill>
                <a:schemeClr val="accent1">
                  <a:lumMod val="50000"/>
                </a:schemeClr>
              </a:solidFill>
              <a:latin typeface="Yu Gothic UI Semibold" panose="020B0700000000000000" pitchFamily="34" charset="-128"/>
              <a:ea typeface="Yu Gothic UI Semibold" panose="020B0700000000000000" pitchFamily="34" charset="-128"/>
              <a:cs typeface="Times New Roman" panose="02020603050405020304" pitchFamily="18" charset="0"/>
            </a:endParaRPr>
          </a:p>
          <a:p>
            <a:pPr defTabSz="457200" eaLnBrk="1" hangingPunct="1">
              <a:spcBef>
                <a:spcPts val="300"/>
              </a:spcBef>
              <a:spcAft>
                <a:spcPts val="0"/>
              </a:spcAft>
              <a:buClr>
                <a:schemeClr val="accent1"/>
              </a:buClr>
              <a:buSzPct val="80000"/>
            </a:pPr>
            <a:endParaRPr lang="en-US" sz="1400" i="1">
              <a:solidFill>
                <a:schemeClr val="accent1">
                  <a:lumMod val="50000"/>
                </a:schemeClr>
              </a:solidFill>
              <a:latin typeface="Yu Gothic UI Semibold" panose="020B0700000000000000" pitchFamily="34" charset="-128"/>
              <a:ea typeface="Yu Gothic UI Semibold" panose="020B0700000000000000" pitchFamily="34" charset="-128"/>
              <a:cs typeface="Times New Roman" panose="02020603050405020304" pitchFamily="18" charset="0"/>
            </a:endParaRPr>
          </a:p>
        </p:txBody>
      </p:sp>
      <p:sp>
        <p:nvSpPr>
          <p:cNvPr id="3" name="TextBox 2">
            <a:extLst>
              <a:ext uri="{FF2B5EF4-FFF2-40B4-BE49-F238E27FC236}">
                <a16:creationId xmlns:a16="http://schemas.microsoft.com/office/drawing/2014/main" id="{313ECA8D-FD04-96AE-32A8-026D54E2E74B}"/>
              </a:ext>
            </a:extLst>
          </p:cNvPr>
          <p:cNvSpPr txBox="1"/>
          <p:nvPr/>
        </p:nvSpPr>
        <p:spPr>
          <a:xfrm>
            <a:off x="183067" y="1412632"/>
            <a:ext cx="3714019" cy="646331"/>
          </a:xfrm>
          <a:prstGeom prst="rect">
            <a:avLst/>
          </a:prstGeom>
          <a:noFill/>
        </p:spPr>
        <p:txBody>
          <a:bodyPr wrap="square" rtlCol="0">
            <a:spAutoFit/>
          </a:bodyPr>
          <a:lstStyle/>
          <a:p>
            <a:endParaRPr lang="en-US"/>
          </a:p>
          <a:p>
            <a:pPr marL="742950" lvl="1" indent="-285750">
              <a:buFont typeface="Wingdings" panose="05000000000000000000" pitchFamily="2" charset="2"/>
              <a:buChar char="Ø"/>
            </a:pPr>
            <a:endParaRPr lang="en-US"/>
          </a:p>
        </p:txBody>
      </p:sp>
      <p:sp>
        <p:nvSpPr>
          <p:cNvPr id="4" name="TextBox 3">
            <a:extLst>
              <a:ext uri="{FF2B5EF4-FFF2-40B4-BE49-F238E27FC236}">
                <a16:creationId xmlns:a16="http://schemas.microsoft.com/office/drawing/2014/main" id="{7894F85C-F06D-2B98-D563-C0FBA949D91D}"/>
              </a:ext>
            </a:extLst>
          </p:cNvPr>
          <p:cNvSpPr txBox="1"/>
          <p:nvPr/>
        </p:nvSpPr>
        <p:spPr>
          <a:xfrm>
            <a:off x="1" y="1510035"/>
            <a:ext cx="9144000" cy="2908489"/>
          </a:xfrm>
          <a:prstGeom prst="rect">
            <a:avLst/>
          </a:prstGeom>
          <a:noFill/>
        </p:spPr>
        <p:txBody>
          <a:bodyPr wrap="square" rtlCol="0">
            <a:spAutoFit/>
          </a:bodyPr>
          <a:lstStyle/>
          <a:p>
            <a:pPr>
              <a:spcAft>
                <a:spcPts val="600"/>
              </a:spcAft>
            </a:pPr>
            <a:endParaRPr lang="en-US" sz="2800" u="sng">
              <a:latin typeface="Calibri" panose="020F0502020204030204" pitchFamily="34" charset="0"/>
            </a:endParaRPr>
          </a:p>
          <a:p>
            <a:pPr>
              <a:spcAft>
                <a:spcPts val="600"/>
              </a:spcAft>
            </a:pPr>
            <a:r>
              <a:rPr lang="en-US" sz="2800">
                <a:latin typeface="Calibri" panose="020F0502020204030204" pitchFamily="34" charset="0"/>
              </a:rPr>
              <a:t>“Principle 1: A </a:t>
            </a:r>
            <a:r>
              <a:rPr lang="en-US" sz="2800" i="1">
                <a:latin typeface="Calibri" panose="020F0502020204030204" pitchFamily="34" charset="0"/>
              </a:rPr>
              <a:t>rate</a:t>
            </a:r>
            <a:r>
              <a:rPr lang="en-US" sz="2800">
                <a:latin typeface="Calibri" panose="020F0502020204030204" pitchFamily="34" charset="0"/>
              </a:rPr>
              <a:t> is an estimate of the expected value of future costs.</a:t>
            </a:r>
          </a:p>
          <a:p>
            <a:pPr>
              <a:spcAft>
                <a:spcPts val="600"/>
              </a:spcAft>
            </a:pPr>
            <a:endParaRPr lang="en-US" sz="2800">
              <a:latin typeface="Calibri" panose="020F0502020204030204" pitchFamily="34" charset="0"/>
            </a:endParaRPr>
          </a:p>
          <a:p>
            <a:pPr>
              <a:spcAft>
                <a:spcPts val="600"/>
              </a:spcAft>
            </a:pPr>
            <a:r>
              <a:rPr lang="en-US" sz="2800">
                <a:latin typeface="Calibri" panose="020F0502020204030204" pitchFamily="34" charset="0"/>
              </a:rPr>
              <a:t>Ratemaking should provide for all costs so that the insurance system is financially sound.” </a:t>
            </a:r>
          </a:p>
        </p:txBody>
      </p:sp>
    </p:spTree>
    <p:extLst>
      <p:ext uri="{BB962C8B-B14F-4D97-AF65-F5344CB8AC3E}">
        <p14:creationId xmlns:p14="http://schemas.microsoft.com/office/powerpoint/2010/main" val="3618616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55804E-E731-4460-BD46-7F2D479114AB}"/>
              </a:ext>
            </a:extLst>
          </p:cNvPr>
          <p:cNvSpPr>
            <a:spLocks noGrp="1"/>
          </p:cNvSpPr>
          <p:nvPr>
            <p:ph type="sldNum" sz="quarter" idx="12"/>
          </p:nvPr>
        </p:nvSpPr>
        <p:spPr>
          <a:xfrm>
            <a:off x="128639" y="6401315"/>
            <a:ext cx="512504" cy="365125"/>
          </a:xfrm>
        </p:spPr>
        <p:txBody>
          <a:bodyPr vert="horz" lIns="91440" tIns="45720" rIns="91440" bIns="45720" rtlCol="0" anchor="ctr">
            <a:normAutofit/>
          </a:bodyPr>
          <a:lstStyle/>
          <a:p>
            <a:pPr algn="l">
              <a:spcAft>
                <a:spcPts val="600"/>
              </a:spcAft>
              <a:defRPr/>
            </a:pPr>
            <a:fld id="{F72C1E25-84E0-4ABF-8B0B-A2E10DE035C3}" type="slidenum">
              <a:rPr lang="en-US" altLang="en-US" sz="800">
                <a:solidFill>
                  <a:schemeClr val="accent1"/>
                </a:solidFill>
                <a:latin typeface="+mn-lt"/>
              </a:rPr>
              <a:pPr algn="l">
                <a:spcAft>
                  <a:spcPts val="600"/>
                </a:spcAft>
                <a:defRPr/>
              </a:pPr>
              <a:t>11</a:t>
            </a:fld>
            <a:endParaRPr lang="en-US" altLang="en-US" sz="800">
              <a:solidFill>
                <a:schemeClr val="accent1"/>
              </a:solidFill>
              <a:latin typeface="+mn-lt"/>
            </a:endParaRPr>
          </a:p>
        </p:txBody>
      </p:sp>
      <p:sp>
        <p:nvSpPr>
          <p:cNvPr id="6" name="TextBox 5">
            <a:extLst>
              <a:ext uri="{FF2B5EF4-FFF2-40B4-BE49-F238E27FC236}">
                <a16:creationId xmlns:a16="http://schemas.microsoft.com/office/drawing/2014/main" id="{F5FDF1B6-4067-3934-D128-D45574A8CC7E}"/>
              </a:ext>
            </a:extLst>
          </p:cNvPr>
          <p:cNvSpPr txBox="1"/>
          <p:nvPr/>
        </p:nvSpPr>
        <p:spPr>
          <a:xfrm>
            <a:off x="128639" y="91560"/>
            <a:ext cx="8832294" cy="17081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0"/>
              </a:spcAft>
            </a:pPr>
            <a:r>
              <a:rPr lang="en-US" sz="3600" b="1">
                <a:latin typeface="Calibri" panose="020F0502020204030204" pitchFamily="34" charset="0"/>
              </a:rPr>
              <a:t>C.A.S. Statement of Principles</a:t>
            </a:r>
          </a:p>
          <a:p>
            <a:pPr algn="ctr">
              <a:spcAft>
                <a:spcPts val="0"/>
              </a:spcAft>
            </a:pPr>
            <a:r>
              <a:rPr lang="en-US" sz="3600" b="1">
                <a:latin typeface="Calibri" panose="020F0502020204030204" pitchFamily="34" charset="0"/>
              </a:rPr>
              <a:t>Property and Casualty Insurance Ratemaking</a:t>
            </a:r>
            <a:endParaRPr lang="en-US" sz="3600">
              <a:latin typeface="Calibri" panose="020F0502020204030204" pitchFamily="34" charset="0"/>
            </a:endParaRPr>
          </a:p>
          <a:p>
            <a:pPr defTabSz="457200" eaLnBrk="1" hangingPunct="1">
              <a:spcBef>
                <a:spcPts val="300"/>
              </a:spcBef>
              <a:spcAft>
                <a:spcPts val="0"/>
              </a:spcAft>
              <a:buClr>
                <a:schemeClr val="accent1"/>
              </a:buClr>
              <a:buSzPct val="80000"/>
            </a:pPr>
            <a:endParaRPr lang="en-US" sz="1400" i="1">
              <a:solidFill>
                <a:schemeClr val="accent1">
                  <a:lumMod val="50000"/>
                </a:schemeClr>
              </a:solidFill>
              <a:latin typeface="Yu Gothic UI Semibold" panose="020B0700000000000000" pitchFamily="34" charset="-128"/>
              <a:ea typeface="Yu Gothic UI Semibold" panose="020B0700000000000000" pitchFamily="34" charset="-128"/>
              <a:cs typeface="Times New Roman" panose="02020603050405020304" pitchFamily="18" charset="0"/>
            </a:endParaRPr>
          </a:p>
          <a:p>
            <a:pPr defTabSz="457200" eaLnBrk="1" hangingPunct="1">
              <a:spcBef>
                <a:spcPts val="300"/>
              </a:spcBef>
              <a:spcAft>
                <a:spcPts val="0"/>
              </a:spcAft>
              <a:buClr>
                <a:schemeClr val="accent1"/>
              </a:buClr>
              <a:buSzPct val="80000"/>
            </a:pPr>
            <a:endParaRPr lang="en-US" sz="1400" i="1">
              <a:solidFill>
                <a:schemeClr val="accent1">
                  <a:lumMod val="50000"/>
                </a:schemeClr>
              </a:solidFill>
              <a:latin typeface="Yu Gothic UI Semibold" panose="020B0700000000000000" pitchFamily="34" charset="-128"/>
              <a:ea typeface="Yu Gothic UI Semibold" panose="020B0700000000000000" pitchFamily="34" charset="-128"/>
              <a:cs typeface="Times New Roman" panose="02020603050405020304" pitchFamily="18" charset="0"/>
            </a:endParaRPr>
          </a:p>
        </p:txBody>
      </p:sp>
      <p:sp>
        <p:nvSpPr>
          <p:cNvPr id="3" name="TextBox 2">
            <a:extLst>
              <a:ext uri="{FF2B5EF4-FFF2-40B4-BE49-F238E27FC236}">
                <a16:creationId xmlns:a16="http://schemas.microsoft.com/office/drawing/2014/main" id="{313ECA8D-FD04-96AE-32A8-026D54E2E74B}"/>
              </a:ext>
            </a:extLst>
          </p:cNvPr>
          <p:cNvSpPr txBox="1"/>
          <p:nvPr/>
        </p:nvSpPr>
        <p:spPr>
          <a:xfrm>
            <a:off x="183067" y="1412632"/>
            <a:ext cx="3714019" cy="646331"/>
          </a:xfrm>
          <a:prstGeom prst="rect">
            <a:avLst/>
          </a:prstGeom>
          <a:noFill/>
        </p:spPr>
        <p:txBody>
          <a:bodyPr wrap="square" rtlCol="0">
            <a:spAutoFit/>
          </a:bodyPr>
          <a:lstStyle/>
          <a:p>
            <a:endParaRPr lang="en-US"/>
          </a:p>
          <a:p>
            <a:pPr marL="742950" lvl="1" indent="-285750">
              <a:buFont typeface="Wingdings" panose="05000000000000000000" pitchFamily="2" charset="2"/>
              <a:buChar char="Ø"/>
            </a:pPr>
            <a:endParaRPr lang="en-US"/>
          </a:p>
        </p:txBody>
      </p:sp>
      <p:sp>
        <p:nvSpPr>
          <p:cNvPr id="4" name="TextBox 3">
            <a:extLst>
              <a:ext uri="{FF2B5EF4-FFF2-40B4-BE49-F238E27FC236}">
                <a16:creationId xmlns:a16="http://schemas.microsoft.com/office/drawing/2014/main" id="{7894F85C-F06D-2B98-D563-C0FBA949D91D}"/>
              </a:ext>
            </a:extLst>
          </p:cNvPr>
          <p:cNvSpPr txBox="1"/>
          <p:nvPr/>
        </p:nvSpPr>
        <p:spPr>
          <a:xfrm>
            <a:off x="1" y="1510035"/>
            <a:ext cx="9144000" cy="5062924"/>
          </a:xfrm>
          <a:prstGeom prst="rect">
            <a:avLst/>
          </a:prstGeom>
          <a:noFill/>
        </p:spPr>
        <p:txBody>
          <a:bodyPr wrap="square" rtlCol="0">
            <a:spAutoFit/>
          </a:bodyPr>
          <a:lstStyle/>
          <a:p>
            <a:pPr>
              <a:spcAft>
                <a:spcPts val="600"/>
              </a:spcAft>
            </a:pPr>
            <a:r>
              <a:rPr lang="en-US" sz="2800">
                <a:latin typeface="Calibri" panose="020F0502020204030204" pitchFamily="34" charset="0"/>
              </a:rPr>
              <a:t>“Principle 2: A rate provides for all costs associated with the transfer of risk. </a:t>
            </a:r>
          </a:p>
          <a:p>
            <a:pPr>
              <a:spcAft>
                <a:spcPts val="600"/>
              </a:spcAft>
            </a:pPr>
            <a:endParaRPr lang="en-US" sz="2800">
              <a:latin typeface="Calibri" panose="020F0502020204030204" pitchFamily="34" charset="0"/>
            </a:endParaRPr>
          </a:p>
          <a:p>
            <a:pPr>
              <a:spcAft>
                <a:spcPts val="600"/>
              </a:spcAft>
            </a:pPr>
            <a:r>
              <a:rPr lang="en-US" sz="2800">
                <a:latin typeface="Calibri" panose="020F0502020204030204" pitchFamily="34" charset="0"/>
              </a:rPr>
              <a:t>Ratemaking should provide for the costs of an individual risk transfer so that equity among insureds is maintained. When the experience of an individual risk does not provide a credible basis for estimating these costs, it is appropriate to consider the aggregate experience of similar risks. A rate estimated from such experience is an estimate of the costs of the risk transfer for each individual in the class.”</a:t>
            </a:r>
          </a:p>
          <a:p>
            <a:pPr>
              <a:spcAft>
                <a:spcPts val="600"/>
              </a:spcAft>
            </a:pPr>
            <a:r>
              <a:rPr lang="en-US" sz="2800">
                <a:latin typeface="Calibri" panose="020F0502020204030204" pitchFamily="34" charset="0"/>
              </a:rPr>
              <a:t>.</a:t>
            </a:r>
          </a:p>
        </p:txBody>
      </p:sp>
    </p:spTree>
    <p:extLst>
      <p:ext uri="{BB962C8B-B14F-4D97-AF65-F5344CB8AC3E}">
        <p14:creationId xmlns:p14="http://schemas.microsoft.com/office/powerpoint/2010/main" val="3926265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55804E-E731-4460-BD46-7F2D479114AB}"/>
              </a:ext>
            </a:extLst>
          </p:cNvPr>
          <p:cNvSpPr>
            <a:spLocks noGrp="1"/>
          </p:cNvSpPr>
          <p:nvPr>
            <p:ph type="sldNum" sz="quarter" idx="12"/>
          </p:nvPr>
        </p:nvSpPr>
        <p:spPr>
          <a:xfrm>
            <a:off x="128639" y="6401315"/>
            <a:ext cx="512504" cy="365125"/>
          </a:xfrm>
        </p:spPr>
        <p:txBody>
          <a:bodyPr vert="horz" lIns="91440" tIns="45720" rIns="91440" bIns="45720" rtlCol="0" anchor="ctr">
            <a:normAutofit/>
          </a:bodyPr>
          <a:lstStyle/>
          <a:p>
            <a:pPr algn="l">
              <a:spcAft>
                <a:spcPts val="600"/>
              </a:spcAft>
              <a:defRPr/>
            </a:pPr>
            <a:fld id="{F72C1E25-84E0-4ABF-8B0B-A2E10DE035C3}" type="slidenum">
              <a:rPr lang="en-US" altLang="en-US" sz="800">
                <a:solidFill>
                  <a:schemeClr val="accent1"/>
                </a:solidFill>
                <a:latin typeface="+mn-lt"/>
              </a:rPr>
              <a:pPr algn="l">
                <a:spcAft>
                  <a:spcPts val="600"/>
                </a:spcAft>
                <a:defRPr/>
              </a:pPr>
              <a:t>12</a:t>
            </a:fld>
            <a:endParaRPr lang="en-US" altLang="en-US" sz="800">
              <a:solidFill>
                <a:schemeClr val="accent1"/>
              </a:solidFill>
              <a:latin typeface="+mn-lt"/>
            </a:endParaRPr>
          </a:p>
        </p:txBody>
      </p:sp>
      <p:sp>
        <p:nvSpPr>
          <p:cNvPr id="6" name="TextBox 5">
            <a:extLst>
              <a:ext uri="{FF2B5EF4-FFF2-40B4-BE49-F238E27FC236}">
                <a16:creationId xmlns:a16="http://schemas.microsoft.com/office/drawing/2014/main" id="{F5FDF1B6-4067-3934-D128-D45574A8CC7E}"/>
              </a:ext>
            </a:extLst>
          </p:cNvPr>
          <p:cNvSpPr txBox="1"/>
          <p:nvPr/>
        </p:nvSpPr>
        <p:spPr>
          <a:xfrm>
            <a:off x="128639" y="91560"/>
            <a:ext cx="8832294" cy="17081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0"/>
              </a:spcAft>
            </a:pPr>
            <a:r>
              <a:rPr lang="en-US" sz="3600" b="1">
                <a:latin typeface="Calibri" panose="020F0502020204030204" pitchFamily="34" charset="0"/>
              </a:rPr>
              <a:t>C.A.S. Statement of Principles</a:t>
            </a:r>
          </a:p>
          <a:p>
            <a:pPr algn="ctr">
              <a:spcAft>
                <a:spcPts val="0"/>
              </a:spcAft>
            </a:pPr>
            <a:r>
              <a:rPr lang="en-US" sz="3600" b="1">
                <a:latin typeface="Calibri" panose="020F0502020204030204" pitchFamily="34" charset="0"/>
              </a:rPr>
              <a:t>Property and Casualty Insurance Ratemaking</a:t>
            </a:r>
            <a:endParaRPr lang="en-US" sz="3600">
              <a:latin typeface="Calibri" panose="020F0502020204030204" pitchFamily="34" charset="0"/>
            </a:endParaRPr>
          </a:p>
          <a:p>
            <a:pPr defTabSz="457200" eaLnBrk="1" hangingPunct="1">
              <a:spcBef>
                <a:spcPts val="300"/>
              </a:spcBef>
              <a:spcAft>
                <a:spcPts val="0"/>
              </a:spcAft>
              <a:buClr>
                <a:schemeClr val="accent1"/>
              </a:buClr>
              <a:buSzPct val="80000"/>
            </a:pPr>
            <a:endParaRPr lang="en-US" sz="1400" i="1">
              <a:solidFill>
                <a:schemeClr val="accent1">
                  <a:lumMod val="50000"/>
                </a:schemeClr>
              </a:solidFill>
              <a:latin typeface="Yu Gothic UI Semibold" panose="020B0700000000000000" pitchFamily="34" charset="-128"/>
              <a:ea typeface="Yu Gothic UI Semibold" panose="020B0700000000000000" pitchFamily="34" charset="-128"/>
              <a:cs typeface="Times New Roman" panose="02020603050405020304" pitchFamily="18" charset="0"/>
            </a:endParaRPr>
          </a:p>
          <a:p>
            <a:pPr defTabSz="457200" eaLnBrk="1" hangingPunct="1">
              <a:spcBef>
                <a:spcPts val="300"/>
              </a:spcBef>
              <a:spcAft>
                <a:spcPts val="0"/>
              </a:spcAft>
              <a:buClr>
                <a:schemeClr val="accent1"/>
              </a:buClr>
              <a:buSzPct val="80000"/>
            </a:pPr>
            <a:endParaRPr lang="en-US" sz="1400" i="1">
              <a:solidFill>
                <a:schemeClr val="accent1">
                  <a:lumMod val="50000"/>
                </a:schemeClr>
              </a:solidFill>
              <a:latin typeface="Yu Gothic UI Semibold" panose="020B0700000000000000" pitchFamily="34" charset="-128"/>
              <a:ea typeface="Yu Gothic UI Semibold" panose="020B0700000000000000" pitchFamily="34" charset="-128"/>
              <a:cs typeface="Times New Roman" panose="02020603050405020304" pitchFamily="18" charset="0"/>
            </a:endParaRPr>
          </a:p>
        </p:txBody>
      </p:sp>
      <p:sp>
        <p:nvSpPr>
          <p:cNvPr id="3" name="TextBox 2">
            <a:extLst>
              <a:ext uri="{FF2B5EF4-FFF2-40B4-BE49-F238E27FC236}">
                <a16:creationId xmlns:a16="http://schemas.microsoft.com/office/drawing/2014/main" id="{313ECA8D-FD04-96AE-32A8-026D54E2E74B}"/>
              </a:ext>
            </a:extLst>
          </p:cNvPr>
          <p:cNvSpPr txBox="1"/>
          <p:nvPr/>
        </p:nvSpPr>
        <p:spPr>
          <a:xfrm>
            <a:off x="183067" y="1412632"/>
            <a:ext cx="3714019" cy="646331"/>
          </a:xfrm>
          <a:prstGeom prst="rect">
            <a:avLst/>
          </a:prstGeom>
          <a:noFill/>
        </p:spPr>
        <p:txBody>
          <a:bodyPr wrap="square" rtlCol="0">
            <a:spAutoFit/>
          </a:bodyPr>
          <a:lstStyle/>
          <a:p>
            <a:endParaRPr lang="en-US"/>
          </a:p>
          <a:p>
            <a:pPr marL="742950" lvl="1" indent="-285750">
              <a:buFont typeface="Wingdings" panose="05000000000000000000" pitchFamily="2" charset="2"/>
              <a:buChar char="Ø"/>
            </a:pPr>
            <a:endParaRPr lang="en-US"/>
          </a:p>
        </p:txBody>
      </p:sp>
      <p:sp>
        <p:nvSpPr>
          <p:cNvPr id="4" name="TextBox 3">
            <a:extLst>
              <a:ext uri="{FF2B5EF4-FFF2-40B4-BE49-F238E27FC236}">
                <a16:creationId xmlns:a16="http://schemas.microsoft.com/office/drawing/2014/main" id="{7894F85C-F06D-2B98-D563-C0FBA949D91D}"/>
              </a:ext>
            </a:extLst>
          </p:cNvPr>
          <p:cNvSpPr txBox="1"/>
          <p:nvPr/>
        </p:nvSpPr>
        <p:spPr>
          <a:xfrm>
            <a:off x="1" y="1510035"/>
            <a:ext cx="9144000" cy="5216813"/>
          </a:xfrm>
          <a:prstGeom prst="rect">
            <a:avLst/>
          </a:prstGeom>
          <a:noFill/>
        </p:spPr>
        <p:txBody>
          <a:bodyPr wrap="square" rtlCol="0">
            <a:spAutoFit/>
          </a:bodyPr>
          <a:lstStyle/>
          <a:p>
            <a:pPr>
              <a:spcAft>
                <a:spcPts val="600"/>
              </a:spcAft>
            </a:pPr>
            <a:r>
              <a:rPr lang="en-US" sz="2800">
                <a:latin typeface="Calibri" panose="020F0502020204030204" pitchFamily="34" charset="0"/>
              </a:rPr>
              <a:t>“Principle 3: A rate provides for the costs associated with </a:t>
            </a:r>
            <a:r>
              <a:rPr lang="en-US" sz="2800" b="1">
                <a:latin typeface="Calibri" panose="020F0502020204030204" pitchFamily="34" charset="0"/>
              </a:rPr>
              <a:t>an individual risk transfer</a:t>
            </a:r>
            <a:r>
              <a:rPr lang="en-US" sz="2800">
                <a:latin typeface="Calibri" panose="020F0502020204030204" pitchFamily="34" charset="0"/>
              </a:rPr>
              <a:t>.“*</a:t>
            </a:r>
          </a:p>
          <a:p>
            <a:pPr marL="285750" indent="-285750">
              <a:spcAft>
                <a:spcPts val="600"/>
              </a:spcAft>
              <a:buFont typeface="Wingdings" panose="05000000000000000000" pitchFamily="2" charset="2"/>
              <a:buChar char="Ø"/>
            </a:pPr>
            <a:endParaRPr lang="en-US" sz="2800">
              <a:latin typeface="Calibri" panose="020F0502020204030204" pitchFamily="34" charset="0"/>
            </a:endParaRPr>
          </a:p>
          <a:p>
            <a:pPr>
              <a:spcAft>
                <a:spcPts val="600"/>
              </a:spcAft>
            </a:pPr>
            <a:r>
              <a:rPr lang="en-US" sz="2800">
                <a:latin typeface="Calibri" panose="020F0502020204030204" pitchFamily="34" charset="0"/>
              </a:rPr>
              <a:t>“Ratemaking produces cost estimates that are actuarially sound if the estimation is based on Principles 1, 2, and 3. Such rates comply with four criteria commonly used by actuaries: reasonable, not excessive, not inadequate, and not unfairly discriminatory.”</a:t>
            </a:r>
          </a:p>
          <a:p>
            <a:pPr>
              <a:spcAft>
                <a:spcPts val="600"/>
              </a:spcAft>
            </a:pPr>
            <a:endParaRPr lang="en-US" sz="2800">
              <a:latin typeface="Calibri" panose="020F0502020204030204" pitchFamily="34" charset="0"/>
            </a:endParaRPr>
          </a:p>
          <a:p>
            <a:pPr>
              <a:spcAft>
                <a:spcPts val="600"/>
              </a:spcAft>
            </a:pPr>
            <a:r>
              <a:rPr lang="en-US" sz="2400" i="1">
                <a:latin typeface="Calibri" panose="020F0502020204030204" pitchFamily="34" charset="0"/>
              </a:rPr>
              <a:t>*Emphasis added by PID</a:t>
            </a:r>
          </a:p>
          <a:p>
            <a:pPr>
              <a:spcAft>
                <a:spcPts val="600"/>
              </a:spcAft>
            </a:pPr>
            <a:endParaRPr lang="en-US" sz="2800">
              <a:latin typeface="Calibri" panose="020F0502020204030204" pitchFamily="34" charset="0"/>
            </a:endParaRPr>
          </a:p>
        </p:txBody>
      </p:sp>
    </p:spTree>
    <p:extLst>
      <p:ext uri="{BB962C8B-B14F-4D97-AF65-F5344CB8AC3E}">
        <p14:creationId xmlns:p14="http://schemas.microsoft.com/office/powerpoint/2010/main" val="2641524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55804E-E731-4460-BD46-7F2D479114AB}"/>
              </a:ext>
            </a:extLst>
          </p:cNvPr>
          <p:cNvSpPr>
            <a:spLocks noGrp="1"/>
          </p:cNvSpPr>
          <p:nvPr>
            <p:ph type="sldNum" sz="quarter" idx="12"/>
          </p:nvPr>
        </p:nvSpPr>
        <p:spPr>
          <a:xfrm>
            <a:off x="128639" y="6401315"/>
            <a:ext cx="512504" cy="365125"/>
          </a:xfrm>
        </p:spPr>
        <p:txBody>
          <a:bodyPr vert="horz" lIns="91440" tIns="45720" rIns="91440" bIns="45720" rtlCol="0" anchor="ctr">
            <a:normAutofit/>
          </a:bodyPr>
          <a:lstStyle/>
          <a:p>
            <a:pPr algn="l">
              <a:spcAft>
                <a:spcPts val="600"/>
              </a:spcAft>
              <a:defRPr/>
            </a:pPr>
            <a:fld id="{F72C1E25-84E0-4ABF-8B0B-A2E10DE035C3}" type="slidenum">
              <a:rPr lang="en-US" altLang="en-US" sz="800">
                <a:solidFill>
                  <a:schemeClr val="accent1"/>
                </a:solidFill>
                <a:latin typeface="+mn-lt"/>
              </a:rPr>
              <a:pPr algn="l">
                <a:spcAft>
                  <a:spcPts val="600"/>
                </a:spcAft>
                <a:defRPr/>
              </a:pPr>
              <a:t>13</a:t>
            </a:fld>
            <a:endParaRPr lang="en-US" altLang="en-US" sz="800">
              <a:solidFill>
                <a:schemeClr val="accent1"/>
              </a:solidFill>
              <a:latin typeface="+mn-lt"/>
            </a:endParaRPr>
          </a:p>
        </p:txBody>
      </p:sp>
      <p:sp>
        <p:nvSpPr>
          <p:cNvPr id="6" name="TextBox 5">
            <a:extLst>
              <a:ext uri="{FF2B5EF4-FFF2-40B4-BE49-F238E27FC236}">
                <a16:creationId xmlns:a16="http://schemas.microsoft.com/office/drawing/2014/main" id="{F5FDF1B6-4067-3934-D128-D45574A8CC7E}"/>
              </a:ext>
            </a:extLst>
          </p:cNvPr>
          <p:cNvSpPr txBox="1"/>
          <p:nvPr/>
        </p:nvSpPr>
        <p:spPr>
          <a:xfrm>
            <a:off x="128639" y="91560"/>
            <a:ext cx="8832294" cy="17081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0"/>
              </a:spcAft>
            </a:pPr>
            <a:r>
              <a:rPr lang="en-US" sz="3600" b="1">
                <a:latin typeface="Calibri" panose="020F0502020204030204" pitchFamily="34" charset="0"/>
              </a:rPr>
              <a:t>C.A.S. Statement of Principles</a:t>
            </a:r>
          </a:p>
          <a:p>
            <a:pPr algn="ctr">
              <a:spcAft>
                <a:spcPts val="0"/>
              </a:spcAft>
            </a:pPr>
            <a:r>
              <a:rPr lang="en-US" sz="3600" b="1">
                <a:latin typeface="Calibri" panose="020F0502020204030204" pitchFamily="34" charset="0"/>
              </a:rPr>
              <a:t>Property and Casualty Insurance Ratemaking</a:t>
            </a:r>
            <a:endParaRPr lang="en-US" sz="3600">
              <a:latin typeface="Calibri" panose="020F0502020204030204" pitchFamily="34" charset="0"/>
            </a:endParaRPr>
          </a:p>
          <a:p>
            <a:pPr defTabSz="457200" eaLnBrk="1" hangingPunct="1">
              <a:spcBef>
                <a:spcPts val="300"/>
              </a:spcBef>
              <a:spcAft>
                <a:spcPts val="0"/>
              </a:spcAft>
              <a:buClr>
                <a:schemeClr val="accent1"/>
              </a:buClr>
              <a:buSzPct val="80000"/>
            </a:pPr>
            <a:endParaRPr lang="en-US" sz="1400" i="1">
              <a:solidFill>
                <a:schemeClr val="accent1">
                  <a:lumMod val="50000"/>
                </a:schemeClr>
              </a:solidFill>
              <a:latin typeface="Yu Gothic UI Semibold" panose="020B0700000000000000" pitchFamily="34" charset="-128"/>
              <a:ea typeface="Yu Gothic UI Semibold" panose="020B0700000000000000" pitchFamily="34" charset="-128"/>
              <a:cs typeface="Times New Roman" panose="02020603050405020304" pitchFamily="18" charset="0"/>
            </a:endParaRPr>
          </a:p>
          <a:p>
            <a:pPr defTabSz="457200" eaLnBrk="1" hangingPunct="1">
              <a:spcBef>
                <a:spcPts val="300"/>
              </a:spcBef>
              <a:spcAft>
                <a:spcPts val="0"/>
              </a:spcAft>
              <a:buClr>
                <a:schemeClr val="accent1"/>
              </a:buClr>
              <a:buSzPct val="80000"/>
            </a:pPr>
            <a:endParaRPr lang="en-US" sz="1400" i="1">
              <a:solidFill>
                <a:schemeClr val="accent1">
                  <a:lumMod val="50000"/>
                </a:schemeClr>
              </a:solidFill>
              <a:latin typeface="Yu Gothic UI Semibold" panose="020B0700000000000000" pitchFamily="34" charset="-128"/>
              <a:ea typeface="Yu Gothic UI Semibold" panose="020B0700000000000000" pitchFamily="34" charset="-128"/>
              <a:cs typeface="Times New Roman" panose="02020603050405020304" pitchFamily="18" charset="0"/>
            </a:endParaRPr>
          </a:p>
        </p:txBody>
      </p:sp>
      <p:sp>
        <p:nvSpPr>
          <p:cNvPr id="3" name="TextBox 2">
            <a:extLst>
              <a:ext uri="{FF2B5EF4-FFF2-40B4-BE49-F238E27FC236}">
                <a16:creationId xmlns:a16="http://schemas.microsoft.com/office/drawing/2014/main" id="{313ECA8D-FD04-96AE-32A8-026D54E2E74B}"/>
              </a:ext>
            </a:extLst>
          </p:cNvPr>
          <p:cNvSpPr txBox="1"/>
          <p:nvPr/>
        </p:nvSpPr>
        <p:spPr>
          <a:xfrm>
            <a:off x="183067" y="1412632"/>
            <a:ext cx="3714019" cy="646331"/>
          </a:xfrm>
          <a:prstGeom prst="rect">
            <a:avLst/>
          </a:prstGeom>
          <a:noFill/>
        </p:spPr>
        <p:txBody>
          <a:bodyPr wrap="square" rtlCol="0">
            <a:spAutoFit/>
          </a:bodyPr>
          <a:lstStyle/>
          <a:p>
            <a:endParaRPr lang="en-US"/>
          </a:p>
          <a:p>
            <a:pPr marL="742950" lvl="1" indent="-285750">
              <a:buFont typeface="Wingdings" panose="05000000000000000000" pitchFamily="2" charset="2"/>
              <a:buChar char="Ø"/>
            </a:pPr>
            <a:endParaRPr lang="en-US"/>
          </a:p>
        </p:txBody>
      </p:sp>
      <p:sp>
        <p:nvSpPr>
          <p:cNvPr id="4" name="TextBox 3">
            <a:extLst>
              <a:ext uri="{FF2B5EF4-FFF2-40B4-BE49-F238E27FC236}">
                <a16:creationId xmlns:a16="http://schemas.microsoft.com/office/drawing/2014/main" id="{7894F85C-F06D-2B98-D563-C0FBA949D91D}"/>
              </a:ext>
            </a:extLst>
          </p:cNvPr>
          <p:cNvSpPr txBox="1"/>
          <p:nvPr/>
        </p:nvSpPr>
        <p:spPr>
          <a:xfrm>
            <a:off x="0" y="2414257"/>
            <a:ext cx="9144000" cy="3847207"/>
          </a:xfrm>
          <a:prstGeom prst="rect">
            <a:avLst/>
          </a:prstGeom>
          <a:noFill/>
        </p:spPr>
        <p:txBody>
          <a:bodyPr wrap="square" rtlCol="0">
            <a:spAutoFit/>
          </a:bodyPr>
          <a:lstStyle/>
          <a:p>
            <a:pPr>
              <a:spcAft>
                <a:spcPts val="600"/>
              </a:spcAft>
            </a:pPr>
            <a:r>
              <a:rPr lang="en-US" sz="2800">
                <a:latin typeface="Calibri" panose="020F0502020204030204" pitchFamily="34" charset="0"/>
              </a:rPr>
              <a:t>“Principle 4: A rate is reasonable and not excessive, inadequate, or unfairly discriminatory if it is an actuarially sound estimate of the expected value of all future costs associated with </a:t>
            </a:r>
            <a:r>
              <a:rPr lang="en-US" sz="2800" b="1">
                <a:latin typeface="Calibri" panose="020F0502020204030204" pitchFamily="34" charset="0"/>
              </a:rPr>
              <a:t>an individual risk transfer</a:t>
            </a:r>
            <a:r>
              <a:rPr lang="en-US" sz="2800">
                <a:latin typeface="Calibri" panose="020F0502020204030204" pitchFamily="34" charset="0"/>
              </a:rPr>
              <a:t>.”*</a:t>
            </a:r>
          </a:p>
          <a:p>
            <a:pPr>
              <a:spcAft>
                <a:spcPts val="600"/>
              </a:spcAft>
            </a:pPr>
            <a:endParaRPr lang="en-US" sz="2800">
              <a:latin typeface="Calibri" panose="020F0502020204030204" pitchFamily="34" charset="0"/>
            </a:endParaRPr>
          </a:p>
          <a:p>
            <a:pPr>
              <a:spcAft>
                <a:spcPts val="600"/>
              </a:spcAft>
            </a:pPr>
            <a:endParaRPr lang="en-US" sz="2800">
              <a:latin typeface="Calibri" panose="020F0502020204030204" pitchFamily="34" charset="0"/>
            </a:endParaRPr>
          </a:p>
          <a:p>
            <a:pPr>
              <a:spcAft>
                <a:spcPts val="600"/>
              </a:spcAft>
            </a:pPr>
            <a:r>
              <a:rPr lang="en-US" sz="2400" i="1">
                <a:latin typeface="Calibri" panose="020F0502020204030204" pitchFamily="34" charset="0"/>
              </a:rPr>
              <a:t>*Emphasis added by PID</a:t>
            </a:r>
          </a:p>
          <a:p>
            <a:pPr>
              <a:spcAft>
                <a:spcPts val="600"/>
              </a:spcAft>
            </a:pPr>
            <a:endParaRPr lang="en-US" sz="2800">
              <a:latin typeface="Calibri" panose="020F0502020204030204" pitchFamily="34" charset="0"/>
            </a:endParaRPr>
          </a:p>
        </p:txBody>
      </p:sp>
    </p:spTree>
    <p:extLst>
      <p:ext uri="{BB962C8B-B14F-4D97-AF65-F5344CB8AC3E}">
        <p14:creationId xmlns:p14="http://schemas.microsoft.com/office/powerpoint/2010/main" val="2574885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55804E-E731-4460-BD46-7F2D479114AB}"/>
              </a:ext>
            </a:extLst>
          </p:cNvPr>
          <p:cNvSpPr>
            <a:spLocks noGrp="1"/>
          </p:cNvSpPr>
          <p:nvPr>
            <p:ph type="sldNum" sz="quarter" idx="12"/>
          </p:nvPr>
        </p:nvSpPr>
        <p:spPr>
          <a:xfrm>
            <a:off x="128639" y="6401315"/>
            <a:ext cx="512504" cy="365125"/>
          </a:xfrm>
        </p:spPr>
        <p:txBody>
          <a:bodyPr vert="horz" lIns="91440" tIns="45720" rIns="91440" bIns="45720" rtlCol="0" anchor="ctr">
            <a:normAutofit/>
          </a:bodyPr>
          <a:lstStyle/>
          <a:p>
            <a:pPr algn="l">
              <a:spcAft>
                <a:spcPts val="600"/>
              </a:spcAft>
              <a:defRPr/>
            </a:pPr>
            <a:fld id="{F72C1E25-84E0-4ABF-8B0B-A2E10DE035C3}" type="slidenum">
              <a:rPr lang="en-US" altLang="en-US" sz="800">
                <a:solidFill>
                  <a:schemeClr val="accent1"/>
                </a:solidFill>
                <a:latin typeface="+mn-lt"/>
              </a:rPr>
              <a:pPr algn="l">
                <a:spcAft>
                  <a:spcPts val="600"/>
                </a:spcAft>
                <a:defRPr/>
              </a:pPr>
              <a:t>14</a:t>
            </a:fld>
            <a:endParaRPr lang="en-US" altLang="en-US" sz="800">
              <a:solidFill>
                <a:schemeClr val="accent1"/>
              </a:solidFill>
              <a:latin typeface="+mn-lt"/>
            </a:endParaRPr>
          </a:p>
        </p:txBody>
      </p:sp>
      <p:sp>
        <p:nvSpPr>
          <p:cNvPr id="6" name="TextBox 5">
            <a:extLst>
              <a:ext uri="{FF2B5EF4-FFF2-40B4-BE49-F238E27FC236}">
                <a16:creationId xmlns:a16="http://schemas.microsoft.com/office/drawing/2014/main" id="{F5FDF1B6-4067-3934-D128-D45574A8CC7E}"/>
              </a:ext>
            </a:extLst>
          </p:cNvPr>
          <p:cNvSpPr txBox="1"/>
          <p:nvPr/>
        </p:nvSpPr>
        <p:spPr>
          <a:xfrm>
            <a:off x="128639" y="91560"/>
            <a:ext cx="8832294" cy="17081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0"/>
              </a:spcAft>
            </a:pPr>
            <a:r>
              <a:rPr lang="en-US" sz="3600" b="1">
                <a:latin typeface="Calibri" panose="020F0502020204030204" pitchFamily="34" charset="0"/>
              </a:rPr>
              <a:t>C.A.S. Statement of Principles</a:t>
            </a:r>
          </a:p>
          <a:p>
            <a:pPr algn="ctr">
              <a:spcAft>
                <a:spcPts val="0"/>
              </a:spcAft>
            </a:pPr>
            <a:r>
              <a:rPr lang="en-US" sz="3600" b="1">
                <a:latin typeface="Calibri" panose="020F0502020204030204" pitchFamily="34" charset="0"/>
              </a:rPr>
              <a:t>Property and Casualty Insurance Ratemaking</a:t>
            </a:r>
            <a:endParaRPr lang="en-US" sz="3600">
              <a:latin typeface="Calibri" panose="020F0502020204030204" pitchFamily="34" charset="0"/>
            </a:endParaRPr>
          </a:p>
          <a:p>
            <a:pPr defTabSz="457200" eaLnBrk="1" hangingPunct="1">
              <a:spcBef>
                <a:spcPts val="300"/>
              </a:spcBef>
              <a:spcAft>
                <a:spcPts val="0"/>
              </a:spcAft>
              <a:buClr>
                <a:schemeClr val="accent1"/>
              </a:buClr>
              <a:buSzPct val="80000"/>
            </a:pPr>
            <a:endParaRPr lang="en-US" sz="1400" i="1">
              <a:solidFill>
                <a:schemeClr val="accent1">
                  <a:lumMod val="50000"/>
                </a:schemeClr>
              </a:solidFill>
              <a:latin typeface="Yu Gothic UI Semibold" panose="020B0700000000000000" pitchFamily="34" charset="-128"/>
              <a:ea typeface="Yu Gothic UI Semibold" panose="020B0700000000000000" pitchFamily="34" charset="-128"/>
              <a:cs typeface="Times New Roman" panose="02020603050405020304" pitchFamily="18" charset="0"/>
            </a:endParaRPr>
          </a:p>
          <a:p>
            <a:pPr defTabSz="457200" eaLnBrk="1" hangingPunct="1">
              <a:spcBef>
                <a:spcPts val="300"/>
              </a:spcBef>
              <a:spcAft>
                <a:spcPts val="0"/>
              </a:spcAft>
              <a:buClr>
                <a:schemeClr val="accent1"/>
              </a:buClr>
              <a:buSzPct val="80000"/>
            </a:pPr>
            <a:endParaRPr lang="en-US" sz="1400" i="1">
              <a:solidFill>
                <a:schemeClr val="accent1">
                  <a:lumMod val="50000"/>
                </a:schemeClr>
              </a:solidFill>
              <a:latin typeface="Yu Gothic UI Semibold" panose="020B0700000000000000" pitchFamily="34" charset="-128"/>
              <a:ea typeface="Yu Gothic UI Semibold" panose="020B0700000000000000" pitchFamily="34" charset="-128"/>
              <a:cs typeface="Times New Roman" panose="02020603050405020304" pitchFamily="18" charset="0"/>
            </a:endParaRPr>
          </a:p>
        </p:txBody>
      </p:sp>
      <p:sp>
        <p:nvSpPr>
          <p:cNvPr id="3" name="TextBox 2">
            <a:extLst>
              <a:ext uri="{FF2B5EF4-FFF2-40B4-BE49-F238E27FC236}">
                <a16:creationId xmlns:a16="http://schemas.microsoft.com/office/drawing/2014/main" id="{313ECA8D-FD04-96AE-32A8-026D54E2E74B}"/>
              </a:ext>
            </a:extLst>
          </p:cNvPr>
          <p:cNvSpPr txBox="1"/>
          <p:nvPr/>
        </p:nvSpPr>
        <p:spPr>
          <a:xfrm>
            <a:off x="183067" y="1412632"/>
            <a:ext cx="3714019" cy="646331"/>
          </a:xfrm>
          <a:prstGeom prst="rect">
            <a:avLst/>
          </a:prstGeom>
          <a:noFill/>
        </p:spPr>
        <p:txBody>
          <a:bodyPr wrap="square" rtlCol="0">
            <a:spAutoFit/>
          </a:bodyPr>
          <a:lstStyle/>
          <a:p>
            <a:endParaRPr lang="en-US"/>
          </a:p>
          <a:p>
            <a:pPr marL="742950" lvl="1" indent="-285750">
              <a:buFont typeface="Wingdings" panose="05000000000000000000" pitchFamily="2" charset="2"/>
              <a:buChar char="Ø"/>
            </a:pPr>
            <a:endParaRPr lang="en-US"/>
          </a:p>
        </p:txBody>
      </p:sp>
      <p:sp>
        <p:nvSpPr>
          <p:cNvPr id="4" name="TextBox 3">
            <a:extLst>
              <a:ext uri="{FF2B5EF4-FFF2-40B4-BE49-F238E27FC236}">
                <a16:creationId xmlns:a16="http://schemas.microsoft.com/office/drawing/2014/main" id="{7894F85C-F06D-2B98-D563-C0FBA949D91D}"/>
              </a:ext>
            </a:extLst>
          </p:cNvPr>
          <p:cNvSpPr txBox="1"/>
          <p:nvPr/>
        </p:nvSpPr>
        <p:spPr>
          <a:xfrm>
            <a:off x="0" y="1617525"/>
            <a:ext cx="9144000" cy="3616375"/>
          </a:xfrm>
          <a:prstGeom prst="rect">
            <a:avLst/>
          </a:prstGeom>
          <a:noFill/>
        </p:spPr>
        <p:txBody>
          <a:bodyPr wrap="square" rtlCol="0">
            <a:spAutoFit/>
          </a:bodyPr>
          <a:lstStyle/>
          <a:p>
            <a:pPr>
              <a:spcAft>
                <a:spcPts val="600"/>
              </a:spcAft>
            </a:pPr>
            <a:r>
              <a:rPr lang="en-US" sz="2800">
                <a:latin typeface="Calibri" panose="020F0502020204030204" pitchFamily="34" charset="0"/>
              </a:rPr>
              <a:t>“III. CONSIDERATIONS”</a:t>
            </a:r>
          </a:p>
          <a:p>
            <a:pPr>
              <a:spcAft>
                <a:spcPts val="600"/>
              </a:spcAft>
            </a:pPr>
            <a:r>
              <a:rPr lang="en-US" sz="2800">
                <a:latin typeface="Calibri" panose="020F0502020204030204" pitchFamily="34" charset="0"/>
              </a:rPr>
              <a:t>“Homogeneity—Ratemaking accuracy often is improved by subdividing experience into groups exhibiting similar characteristics. For a heterogeneous product, consideration should be given to segregating the experience into more homogeneous groupings. Additionally, subdividing or combining the data so as to minimize the distorting effects of operational or procedural changes should be fully explored.”</a:t>
            </a:r>
          </a:p>
        </p:txBody>
      </p:sp>
    </p:spTree>
    <p:extLst>
      <p:ext uri="{BB962C8B-B14F-4D97-AF65-F5344CB8AC3E}">
        <p14:creationId xmlns:p14="http://schemas.microsoft.com/office/powerpoint/2010/main" val="2698692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55804E-E731-4460-BD46-7F2D479114AB}"/>
              </a:ext>
            </a:extLst>
          </p:cNvPr>
          <p:cNvSpPr>
            <a:spLocks noGrp="1"/>
          </p:cNvSpPr>
          <p:nvPr>
            <p:ph type="sldNum" sz="quarter" idx="12"/>
          </p:nvPr>
        </p:nvSpPr>
        <p:spPr>
          <a:xfrm>
            <a:off x="128639" y="6401315"/>
            <a:ext cx="512504" cy="365125"/>
          </a:xfrm>
        </p:spPr>
        <p:txBody>
          <a:bodyPr vert="horz" lIns="91440" tIns="45720" rIns="91440" bIns="45720" rtlCol="0" anchor="ctr">
            <a:normAutofit/>
          </a:bodyPr>
          <a:lstStyle/>
          <a:p>
            <a:pPr algn="l">
              <a:spcAft>
                <a:spcPts val="600"/>
              </a:spcAft>
              <a:defRPr/>
            </a:pPr>
            <a:fld id="{F72C1E25-84E0-4ABF-8B0B-A2E10DE035C3}" type="slidenum">
              <a:rPr lang="en-US" altLang="en-US" sz="800">
                <a:solidFill>
                  <a:schemeClr val="accent1"/>
                </a:solidFill>
                <a:latin typeface="+mn-lt"/>
              </a:rPr>
              <a:pPr algn="l">
                <a:spcAft>
                  <a:spcPts val="600"/>
                </a:spcAft>
                <a:defRPr/>
              </a:pPr>
              <a:t>15</a:t>
            </a:fld>
            <a:endParaRPr lang="en-US" altLang="en-US" sz="800">
              <a:solidFill>
                <a:schemeClr val="accent1"/>
              </a:solidFill>
              <a:latin typeface="+mn-lt"/>
            </a:endParaRPr>
          </a:p>
        </p:txBody>
      </p:sp>
      <p:sp>
        <p:nvSpPr>
          <p:cNvPr id="6" name="TextBox 5">
            <a:extLst>
              <a:ext uri="{FF2B5EF4-FFF2-40B4-BE49-F238E27FC236}">
                <a16:creationId xmlns:a16="http://schemas.microsoft.com/office/drawing/2014/main" id="{F5FDF1B6-4067-3934-D128-D45574A8CC7E}"/>
              </a:ext>
            </a:extLst>
          </p:cNvPr>
          <p:cNvSpPr txBox="1"/>
          <p:nvPr/>
        </p:nvSpPr>
        <p:spPr>
          <a:xfrm>
            <a:off x="128639" y="91560"/>
            <a:ext cx="8832294" cy="17081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0"/>
              </a:spcAft>
            </a:pPr>
            <a:r>
              <a:rPr lang="en-US" sz="3600" b="1">
                <a:latin typeface="Calibri" panose="020F0502020204030204" pitchFamily="34" charset="0"/>
              </a:rPr>
              <a:t>C.A.S. Statement of Principles</a:t>
            </a:r>
          </a:p>
          <a:p>
            <a:pPr algn="ctr">
              <a:spcAft>
                <a:spcPts val="0"/>
              </a:spcAft>
            </a:pPr>
            <a:r>
              <a:rPr lang="en-US" sz="3600" b="1">
                <a:latin typeface="Calibri" panose="020F0502020204030204" pitchFamily="34" charset="0"/>
              </a:rPr>
              <a:t>Property and Casualty Insurance Ratemaking</a:t>
            </a:r>
            <a:endParaRPr lang="en-US" sz="3600">
              <a:latin typeface="Calibri" panose="020F0502020204030204" pitchFamily="34" charset="0"/>
            </a:endParaRPr>
          </a:p>
          <a:p>
            <a:pPr defTabSz="457200" eaLnBrk="1" hangingPunct="1">
              <a:spcBef>
                <a:spcPts val="300"/>
              </a:spcBef>
              <a:spcAft>
                <a:spcPts val="0"/>
              </a:spcAft>
              <a:buClr>
                <a:schemeClr val="accent1"/>
              </a:buClr>
              <a:buSzPct val="80000"/>
            </a:pPr>
            <a:endParaRPr lang="en-US" sz="1400" i="1">
              <a:solidFill>
                <a:schemeClr val="accent1">
                  <a:lumMod val="50000"/>
                </a:schemeClr>
              </a:solidFill>
              <a:latin typeface="Yu Gothic UI Semibold" panose="020B0700000000000000" pitchFamily="34" charset="-128"/>
              <a:ea typeface="Yu Gothic UI Semibold" panose="020B0700000000000000" pitchFamily="34" charset="-128"/>
              <a:cs typeface="Times New Roman" panose="02020603050405020304" pitchFamily="18" charset="0"/>
            </a:endParaRPr>
          </a:p>
          <a:p>
            <a:pPr defTabSz="457200" eaLnBrk="1" hangingPunct="1">
              <a:spcBef>
                <a:spcPts val="300"/>
              </a:spcBef>
              <a:spcAft>
                <a:spcPts val="0"/>
              </a:spcAft>
              <a:buClr>
                <a:schemeClr val="accent1"/>
              </a:buClr>
              <a:buSzPct val="80000"/>
            </a:pPr>
            <a:endParaRPr lang="en-US" sz="1400" i="1">
              <a:solidFill>
                <a:schemeClr val="accent1">
                  <a:lumMod val="50000"/>
                </a:schemeClr>
              </a:solidFill>
              <a:latin typeface="Yu Gothic UI Semibold" panose="020B0700000000000000" pitchFamily="34" charset="-128"/>
              <a:ea typeface="Yu Gothic UI Semibold" panose="020B0700000000000000" pitchFamily="34" charset="-128"/>
              <a:cs typeface="Times New Roman" panose="02020603050405020304" pitchFamily="18" charset="0"/>
            </a:endParaRPr>
          </a:p>
        </p:txBody>
      </p:sp>
      <p:sp>
        <p:nvSpPr>
          <p:cNvPr id="3" name="TextBox 2">
            <a:extLst>
              <a:ext uri="{FF2B5EF4-FFF2-40B4-BE49-F238E27FC236}">
                <a16:creationId xmlns:a16="http://schemas.microsoft.com/office/drawing/2014/main" id="{313ECA8D-FD04-96AE-32A8-026D54E2E74B}"/>
              </a:ext>
            </a:extLst>
          </p:cNvPr>
          <p:cNvSpPr txBox="1"/>
          <p:nvPr/>
        </p:nvSpPr>
        <p:spPr>
          <a:xfrm>
            <a:off x="183067" y="1412632"/>
            <a:ext cx="3714019" cy="646331"/>
          </a:xfrm>
          <a:prstGeom prst="rect">
            <a:avLst/>
          </a:prstGeom>
          <a:noFill/>
        </p:spPr>
        <p:txBody>
          <a:bodyPr wrap="square" rtlCol="0">
            <a:spAutoFit/>
          </a:bodyPr>
          <a:lstStyle/>
          <a:p>
            <a:endParaRPr lang="en-US"/>
          </a:p>
          <a:p>
            <a:pPr marL="742950" lvl="1" indent="-285750">
              <a:buFont typeface="Wingdings" panose="05000000000000000000" pitchFamily="2" charset="2"/>
              <a:buChar char="Ø"/>
            </a:pPr>
            <a:endParaRPr lang="en-US"/>
          </a:p>
        </p:txBody>
      </p:sp>
      <p:sp>
        <p:nvSpPr>
          <p:cNvPr id="4" name="TextBox 3">
            <a:extLst>
              <a:ext uri="{FF2B5EF4-FFF2-40B4-BE49-F238E27FC236}">
                <a16:creationId xmlns:a16="http://schemas.microsoft.com/office/drawing/2014/main" id="{7894F85C-F06D-2B98-D563-C0FBA949D91D}"/>
              </a:ext>
            </a:extLst>
          </p:cNvPr>
          <p:cNvSpPr txBox="1"/>
          <p:nvPr/>
        </p:nvSpPr>
        <p:spPr>
          <a:xfrm>
            <a:off x="0" y="1617525"/>
            <a:ext cx="9144000" cy="4985980"/>
          </a:xfrm>
          <a:prstGeom prst="rect">
            <a:avLst/>
          </a:prstGeom>
          <a:noFill/>
        </p:spPr>
        <p:txBody>
          <a:bodyPr wrap="square" rtlCol="0">
            <a:spAutoFit/>
          </a:bodyPr>
          <a:lstStyle/>
          <a:p>
            <a:pPr>
              <a:spcAft>
                <a:spcPts val="600"/>
              </a:spcAft>
            </a:pPr>
            <a:r>
              <a:rPr lang="en-US" sz="2800">
                <a:latin typeface="Calibri" panose="020F0502020204030204" pitchFamily="34" charset="0"/>
              </a:rPr>
              <a:t>“III. CONSIDERATIONS”</a:t>
            </a:r>
          </a:p>
          <a:p>
            <a:pPr>
              <a:spcAft>
                <a:spcPts val="600"/>
              </a:spcAft>
            </a:pPr>
            <a:r>
              <a:rPr lang="en-US" sz="2800">
                <a:latin typeface="Calibri" panose="020F0502020204030204" pitchFamily="34" charset="0"/>
              </a:rPr>
              <a:t>“Credibility—</a:t>
            </a:r>
            <a:r>
              <a:rPr lang="en-US" sz="2800" i="1">
                <a:latin typeface="Calibri" panose="020F0502020204030204" pitchFamily="34" charset="0"/>
              </a:rPr>
              <a:t>Credibility</a:t>
            </a:r>
            <a:r>
              <a:rPr lang="en-US" sz="2800">
                <a:latin typeface="Calibri" panose="020F0502020204030204" pitchFamily="34" charset="0"/>
              </a:rPr>
              <a:t> is a measure of the predictive value that the actuary attaches to a particular body of data. Credibility is increased by making groupings more homogeneous or by increasing the size of the group analyzed. A group should be large enough to be statistically reliable. Obtaining homogeneous groupings requires refinement and partitioning of the data. There is a point at which partitioning divides data into groups too small to provide credible </a:t>
            </a:r>
          </a:p>
          <a:p>
            <a:pPr>
              <a:spcAft>
                <a:spcPts val="600"/>
              </a:spcAft>
            </a:pPr>
            <a:r>
              <a:rPr lang="en-US" sz="2800">
                <a:latin typeface="Calibri" panose="020F0502020204030204" pitchFamily="34" charset="0"/>
              </a:rPr>
              <a:t>patterns. Each situation requires balancing homogeneity and the volume of data. “</a:t>
            </a:r>
          </a:p>
        </p:txBody>
      </p:sp>
    </p:spTree>
    <p:extLst>
      <p:ext uri="{BB962C8B-B14F-4D97-AF65-F5344CB8AC3E}">
        <p14:creationId xmlns:p14="http://schemas.microsoft.com/office/powerpoint/2010/main" val="3876631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55804E-E731-4460-BD46-7F2D479114AB}"/>
              </a:ext>
            </a:extLst>
          </p:cNvPr>
          <p:cNvSpPr>
            <a:spLocks noGrp="1"/>
          </p:cNvSpPr>
          <p:nvPr>
            <p:ph type="sldNum" sz="quarter" idx="12"/>
          </p:nvPr>
        </p:nvSpPr>
        <p:spPr>
          <a:xfrm>
            <a:off x="128639" y="6401315"/>
            <a:ext cx="512504" cy="365125"/>
          </a:xfrm>
        </p:spPr>
        <p:txBody>
          <a:bodyPr vert="horz" lIns="91440" tIns="45720" rIns="91440" bIns="45720" rtlCol="0" anchor="ctr">
            <a:normAutofit/>
          </a:bodyPr>
          <a:lstStyle/>
          <a:p>
            <a:pPr algn="l">
              <a:spcAft>
                <a:spcPts val="600"/>
              </a:spcAft>
              <a:defRPr/>
            </a:pPr>
            <a:fld id="{F72C1E25-84E0-4ABF-8B0B-A2E10DE035C3}" type="slidenum">
              <a:rPr lang="en-US" altLang="en-US" sz="800">
                <a:solidFill>
                  <a:schemeClr val="accent1"/>
                </a:solidFill>
                <a:latin typeface="+mn-lt"/>
              </a:rPr>
              <a:pPr algn="l">
                <a:spcAft>
                  <a:spcPts val="600"/>
                </a:spcAft>
                <a:defRPr/>
              </a:pPr>
              <a:t>16</a:t>
            </a:fld>
            <a:endParaRPr lang="en-US" altLang="en-US" sz="800">
              <a:solidFill>
                <a:schemeClr val="accent1"/>
              </a:solidFill>
              <a:latin typeface="+mn-lt"/>
            </a:endParaRPr>
          </a:p>
        </p:txBody>
      </p:sp>
      <p:sp>
        <p:nvSpPr>
          <p:cNvPr id="6" name="TextBox 5">
            <a:extLst>
              <a:ext uri="{FF2B5EF4-FFF2-40B4-BE49-F238E27FC236}">
                <a16:creationId xmlns:a16="http://schemas.microsoft.com/office/drawing/2014/main" id="{F5FDF1B6-4067-3934-D128-D45574A8CC7E}"/>
              </a:ext>
            </a:extLst>
          </p:cNvPr>
          <p:cNvSpPr txBox="1"/>
          <p:nvPr/>
        </p:nvSpPr>
        <p:spPr>
          <a:xfrm>
            <a:off x="128639" y="91560"/>
            <a:ext cx="8832294" cy="17081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0"/>
              </a:spcAft>
            </a:pPr>
            <a:r>
              <a:rPr lang="en-US" sz="3600" b="1">
                <a:latin typeface="Calibri" panose="020F0502020204030204" pitchFamily="34" charset="0"/>
              </a:rPr>
              <a:t>C.A.S. Statement of Principles</a:t>
            </a:r>
          </a:p>
          <a:p>
            <a:pPr algn="ctr">
              <a:spcAft>
                <a:spcPts val="0"/>
              </a:spcAft>
            </a:pPr>
            <a:r>
              <a:rPr lang="en-US" sz="3600" b="1">
                <a:latin typeface="Calibri" panose="020F0502020204030204" pitchFamily="34" charset="0"/>
              </a:rPr>
              <a:t>Property and Casualty Insurance Ratemaking</a:t>
            </a:r>
            <a:endParaRPr lang="en-US" sz="3600">
              <a:latin typeface="Calibri" panose="020F0502020204030204" pitchFamily="34" charset="0"/>
            </a:endParaRPr>
          </a:p>
          <a:p>
            <a:pPr defTabSz="457200" eaLnBrk="1" hangingPunct="1">
              <a:spcBef>
                <a:spcPts val="300"/>
              </a:spcBef>
              <a:spcAft>
                <a:spcPts val="0"/>
              </a:spcAft>
              <a:buClr>
                <a:schemeClr val="accent1"/>
              </a:buClr>
              <a:buSzPct val="80000"/>
            </a:pPr>
            <a:endParaRPr lang="en-US" sz="1400" i="1">
              <a:solidFill>
                <a:schemeClr val="accent1">
                  <a:lumMod val="50000"/>
                </a:schemeClr>
              </a:solidFill>
              <a:latin typeface="Yu Gothic UI Semibold" panose="020B0700000000000000" pitchFamily="34" charset="-128"/>
              <a:ea typeface="Yu Gothic UI Semibold" panose="020B0700000000000000" pitchFamily="34" charset="-128"/>
              <a:cs typeface="Times New Roman" panose="02020603050405020304" pitchFamily="18" charset="0"/>
            </a:endParaRPr>
          </a:p>
          <a:p>
            <a:pPr defTabSz="457200" eaLnBrk="1" hangingPunct="1">
              <a:spcBef>
                <a:spcPts val="300"/>
              </a:spcBef>
              <a:spcAft>
                <a:spcPts val="0"/>
              </a:spcAft>
              <a:buClr>
                <a:schemeClr val="accent1"/>
              </a:buClr>
              <a:buSzPct val="80000"/>
            </a:pPr>
            <a:endParaRPr lang="en-US" sz="1400" i="1">
              <a:solidFill>
                <a:schemeClr val="accent1">
                  <a:lumMod val="50000"/>
                </a:schemeClr>
              </a:solidFill>
              <a:latin typeface="Yu Gothic UI Semibold" panose="020B0700000000000000" pitchFamily="34" charset="-128"/>
              <a:ea typeface="Yu Gothic UI Semibold" panose="020B0700000000000000" pitchFamily="34" charset="-128"/>
              <a:cs typeface="Times New Roman" panose="02020603050405020304" pitchFamily="18" charset="0"/>
            </a:endParaRPr>
          </a:p>
        </p:txBody>
      </p:sp>
      <p:sp>
        <p:nvSpPr>
          <p:cNvPr id="3" name="TextBox 2">
            <a:extLst>
              <a:ext uri="{FF2B5EF4-FFF2-40B4-BE49-F238E27FC236}">
                <a16:creationId xmlns:a16="http://schemas.microsoft.com/office/drawing/2014/main" id="{313ECA8D-FD04-96AE-32A8-026D54E2E74B}"/>
              </a:ext>
            </a:extLst>
          </p:cNvPr>
          <p:cNvSpPr txBox="1"/>
          <p:nvPr/>
        </p:nvSpPr>
        <p:spPr>
          <a:xfrm>
            <a:off x="183067" y="1412632"/>
            <a:ext cx="3714019" cy="646331"/>
          </a:xfrm>
          <a:prstGeom prst="rect">
            <a:avLst/>
          </a:prstGeom>
          <a:noFill/>
        </p:spPr>
        <p:txBody>
          <a:bodyPr wrap="square" rtlCol="0">
            <a:spAutoFit/>
          </a:bodyPr>
          <a:lstStyle/>
          <a:p>
            <a:endParaRPr lang="en-US"/>
          </a:p>
          <a:p>
            <a:pPr marL="742950" lvl="1" indent="-285750">
              <a:buFont typeface="Wingdings" panose="05000000000000000000" pitchFamily="2" charset="2"/>
              <a:buChar char="Ø"/>
            </a:pPr>
            <a:endParaRPr lang="en-US"/>
          </a:p>
        </p:txBody>
      </p:sp>
      <p:sp>
        <p:nvSpPr>
          <p:cNvPr id="4" name="TextBox 3">
            <a:extLst>
              <a:ext uri="{FF2B5EF4-FFF2-40B4-BE49-F238E27FC236}">
                <a16:creationId xmlns:a16="http://schemas.microsoft.com/office/drawing/2014/main" id="{7894F85C-F06D-2B98-D563-C0FBA949D91D}"/>
              </a:ext>
            </a:extLst>
          </p:cNvPr>
          <p:cNvSpPr txBox="1"/>
          <p:nvPr/>
        </p:nvSpPr>
        <p:spPr>
          <a:xfrm>
            <a:off x="0" y="1617525"/>
            <a:ext cx="9144000" cy="4785926"/>
          </a:xfrm>
          <a:prstGeom prst="rect">
            <a:avLst/>
          </a:prstGeom>
          <a:noFill/>
        </p:spPr>
        <p:txBody>
          <a:bodyPr wrap="square" rtlCol="0">
            <a:spAutoFit/>
          </a:bodyPr>
          <a:lstStyle/>
          <a:p>
            <a:pPr>
              <a:spcAft>
                <a:spcPts val="600"/>
              </a:spcAft>
            </a:pPr>
            <a:r>
              <a:rPr lang="en-US" sz="2800">
                <a:latin typeface="Calibri" panose="020F0502020204030204" pitchFamily="34" charset="0"/>
              </a:rPr>
              <a:t>“III. CONSIDERATIONS”</a:t>
            </a:r>
          </a:p>
          <a:p>
            <a:pPr>
              <a:spcAft>
                <a:spcPts val="600"/>
              </a:spcAft>
            </a:pPr>
            <a:r>
              <a:rPr lang="en-US" sz="2800">
                <a:latin typeface="Calibri" panose="020F0502020204030204" pitchFamily="34" charset="0"/>
              </a:rPr>
              <a:t>“Policy Provisions—Consideration should be given to the effect of salvage and subrogation, coinsurance, coverage limits, deductibles, coordination of benefits, second injury </a:t>
            </a:r>
          </a:p>
          <a:p>
            <a:pPr>
              <a:spcAft>
                <a:spcPts val="600"/>
              </a:spcAft>
            </a:pPr>
            <a:r>
              <a:rPr lang="en-US" sz="2800">
                <a:latin typeface="Calibri" panose="020F0502020204030204" pitchFamily="34" charset="0"/>
              </a:rPr>
              <a:t>fund recoveries and other policy provisions.”</a:t>
            </a:r>
          </a:p>
          <a:p>
            <a:pPr>
              <a:spcAft>
                <a:spcPts val="600"/>
              </a:spcAft>
            </a:pPr>
            <a:endParaRPr lang="en-US" sz="2800">
              <a:latin typeface="Calibri" panose="020F0502020204030204" pitchFamily="34" charset="0"/>
            </a:endParaRPr>
          </a:p>
          <a:p>
            <a:pPr>
              <a:spcAft>
                <a:spcPts val="600"/>
              </a:spcAft>
            </a:pPr>
            <a:r>
              <a:rPr lang="en-US" sz="2800">
                <a:latin typeface="Calibri" panose="020F0502020204030204" pitchFamily="34" charset="0"/>
              </a:rPr>
              <a:t>“Mix of Business—Consideration should be given to distributional changes in deductibles, coverage limitations or type of risks that may affect the frequency or severity of claims.”</a:t>
            </a:r>
          </a:p>
        </p:txBody>
      </p:sp>
    </p:spTree>
    <p:extLst>
      <p:ext uri="{BB962C8B-B14F-4D97-AF65-F5344CB8AC3E}">
        <p14:creationId xmlns:p14="http://schemas.microsoft.com/office/powerpoint/2010/main" val="3739367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55804E-E731-4460-BD46-7F2D479114AB}"/>
              </a:ext>
            </a:extLst>
          </p:cNvPr>
          <p:cNvSpPr>
            <a:spLocks noGrp="1"/>
          </p:cNvSpPr>
          <p:nvPr>
            <p:ph type="sldNum" sz="quarter" idx="12"/>
          </p:nvPr>
        </p:nvSpPr>
        <p:spPr>
          <a:xfrm>
            <a:off x="128639" y="6401315"/>
            <a:ext cx="512504" cy="365125"/>
          </a:xfrm>
        </p:spPr>
        <p:txBody>
          <a:bodyPr vert="horz" lIns="91440" tIns="45720" rIns="91440" bIns="45720" rtlCol="0" anchor="ctr">
            <a:normAutofit/>
          </a:bodyPr>
          <a:lstStyle/>
          <a:p>
            <a:pPr algn="l">
              <a:spcAft>
                <a:spcPts val="600"/>
              </a:spcAft>
              <a:defRPr/>
            </a:pPr>
            <a:fld id="{F72C1E25-84E0-4ABF-8B0B-A2E10DE035C3}" type="slidenum">
              <a:rPr lang="en-US" altLang="en-US" sz="800">
                <a:solidFill>
                  <a:schemeClr val="accent1"/>
                </a:solidFill>
                <a:latin typeface="+mn-lt"/>
              </a:rPr>
              <a:pPr algn="l">
                <a:spcAft>
                  <a:spcPts val="600"/>
                </a:spcAft>
                <a:defRPr/>
              </a:pPr>
              <a:t>17</a:t>
            </a:fld>
            <a:endParaRPr lang="en-US" altLang="en-US" sz="800">
              <a:solidFill>
                <a:schemeClr val="accent1"/>
              </a:solidFill>
              <a:latin typeface="+mn-lt"/>
            </a:endParaRPr>
          </a:p>
        </p:txBody>
      </p:sp>
      <p:sp>
        <p:nvSpPr>
          <p:cNvPr id="6" name="TextBox 5">
            <a:extLst>
              <a:ext uri="{FF2B5EF4-FFF2-40B4-BE49-F238E27FC236}">
                <a16:creationId xmlns:a16="http://schemas.microsoft.com/office/drawing/2014/main" id="{F5FDF1B6-4067-3934-D128-D45574A8CC7E}"/>
              </a:ext>
            </a:extLst>
          </p:cNvPr>
          <p:cNvSpPr txBox="1"/>
          <p:nvPr/>
        </p:nvSpPr>
        <p:spPr>
          <a:xfrm>
            <a:off x="128639" y="91560"/>
            <a:ext cx="8832294" cy="17081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0"/>
              </a:spcAft>
            </a:pPr>
            <a:r>
              <a:rPr lang="en-US" sz="3600" b="1">
                <a:latin typeface="Calibri" panose="020F0502020204030204" pitchFamily="34" charset="0"/>
              </a:rPr>
              <a:t>C.A.S. Statement of Principles</a:t>
            </a:r>
          </a:p>
          <a:p>
            <a:pPr algn="ctr">
              <a:spcAft>
                <a:spcPts val="0"/>
              </a:spcAft>
            </a:pPr>
            <a:r>
              <a:rPr lang="en-US" sz="3600" b="1">
                <a:latin typeface="Calibri" panose="020F0502020204030204" pitchFamily="34" charset="0"/>
              </a:rPr>
              <a:t>Property and Casualty Insurance Ratemaking</a:t>
            </a:r>
            <a:endParaRPr lang="en-US" sz="3600">
              <a:latin typeface="Calibri" panose="020F0502020204030204" pitchFamily="34" charset="0"/>
            </a:endParaRPr>
          </a:p>
          <a:p>
            <a:pPr defTabSz="457200" eaLnBrk="1" hangingPunct="1">
              <a:spcBef>
                <a:spcPts val="300"/>
              </a:spcBef>
              <a:spcAft>
                <a:spcPts val="0"/>
              </a:spcAft>
              <a:buClr>
                <a:schemeClr val="accent1"/>
              </a:buClr>
              <a:buSzPct val="80000"/>
            </a:pPr>
            <a:endParaRPr lang="en-US" sz="1400" i="1">
              <a:solidFill>
                <a:schemeClr val="accent1">
                  <a:lumMod val="50000"/>
                </a:schemeClr>
              </a:solidFill>
              <a:latin typeface="Yu Gothic UI Semibold" panose="020B0700000000000000" pitchFamily="34" charset="-128"/>
              <a:ea typeface="Yu Gothic UI Semibold" panose="020B0700000000000000" pitchFamily="34" charset="-128"/>
              <a:cs typeface="Times New Roman" panose="02020603050405020304" pitchFamily="18" charset="0"/>
            </a:endParaRPr>
          </a:p>
          <a:p>
            <a:pPr defTabSz="457200" eaLnBrk="1" hangingPunct="1">
              <a:spcBef>
                <a:spcPts val="300"/>
              </a:spcBef>
              <a:spcAft>
                <a:spcPts val="0"/>
              </a:spcAft>
              <a:buClr>
                <a:schemeClr val="accent1"/>
              </a:buClr>
              <a:buSzPct val="80000"/>
            </a:pPr>
            <a:endParaRPr lang="en-US" sz="1400" i="1">
              <a:solidFill>
                <a:schemeClr val="accent1">
                  <a:lumMod val="50000"/>
                </a:schemeClr>
              </a:solidFill>
              <a:latin typeface="Yu Gothic UI Semibold" panose="020B0700000000000000" pitchFamily="34" charset="-128"/>
              <a:ea typeface="Yu Gothic UI Semibold" panose="020B0700000000000000" pitchFamily="34" charset="-128"/>
              <a:cs typeface="Times New Roman" panose="02020603050405020304" pitchFamily="18" charset="0"/>
            </a:endParaRPr>
          </a:p>
        </p:txBody>
      </p:sp>
      <p:sp>
        <p:nvSpPr>
          <p:cNvPr id="3" name="TextBox 2">
            <a:extLst>
              <a:ext uri="{FF2B5EF4-FFF2-40B4-BE49-F238E27FC236}">
                <a16:creationId xmlns:a16="http://schemas.microsoft.com/office/drawing/2014/main" id="{313ECA8D-FD04-96AE-32A8-026D54E2E74B}"/>
              </a:ext>
            </a:extLst>
          </p:cNvPr>
          <p:cNvSpPr txBox="1"/>
          <p:nvPr/>
        </p:nvSpPr>
        <p:spPr>
          <a:xfrm>
            <a:off x="183067" y="1412632"/>
            <a:ext cx="3714019" cy="646331"/>
          </a:xfrm>
          <a:prstGeom prst="rect">
            <a:avLst/>
          </a:prstGeom>
          <a:noFill/>
        </p:spPr>
        <p:txBody>
          <a:bodyPr wrap="square" rtlCol="0">
            <a:spAutoFit/>
          </a:bodyPr>
          <a:lstStyle/>
          <a:p>
            <a:endParaRPr lang="en-US"/>
          </a:p>
          <a:p>
            <a:pPr marL="742950" lvl="1" indent="-285750">
              <a:buFont typeface="Wingdings" panose="05000000000000000000" pitchFamily="2" charset="2"/>
              <a:buChar char="Ø"/>
            </a:pPr>
            <a:endParaRPr lang="en-US"/>
          </a:p>
        </p:txBody>
      </p:sp>
      <p:sp>
        <p:nvSpPr>
          <p:cNvPr id="4" name="TextBox 3">
            <a:extLst>
              <a:ext uri="{FF2B5EF4-FFF2-40B4-BE49-F238E27FC236}">
                <a16:creationId xmlns:a16="http://schemas.microsoft.com/office/drawing/2014/main" id="{7894F85C-F06D-2B98-D563-C0FBA949D91D}"/>
              </a:ext>
            </a:extLst>
          </p:cNvPr>
          <p:cNvSpPr txBox="1"/>
          <p:nvPr/>
        </p:nvSpPr>
        <p:spPr>
          <a:xfrm>
            <a:off x="0" y="1908793"/>
            <a:ext cx="9144000" cy="3616375"/>
          </a:xfrm>
          <a:prstGeom prst="rect">
            <a:avLst/>
          </a:prstGeom>
          <a:noFill/>
        </p:spPr>
        <p:txBody>
          <a:bodyPr wrap="square" rtlCol="0">
            <a:spAutoFit/>
          </a:bodyPr>
          <a:lstStyle/>
          <a:p>
            <a:pPr>
              <a:spcAft>
                <a:spcPts val="600"/>
              </a:spcAft>
            </a:pPr>
            <a:r>
              <a:rPr lang="en-US" sz="2800">
                <a:latin typeface="Calibri" panose="020F0502020204030204" pitchFamily="34" charset="0"/>
              </a:rPr>
              <a:t>“IV. CONCLUSION” </a:t>
            </a:r>
          </a:p>
          <a:p>
            <a:pPr>
              <a:spcAft>
                <a:spcPts val="600"/>
              </a:spcAft>
            </a:pPr>
            <a:r>
              <a:rPr lang="en-US" sz="2800" i="1">
                <a:latin typeface="Calibri" panose="020F0502020204030204" pitchFamily="34" charset="0"/>
              </a:rPr>
              <a:t>“The actuary, by applying the ratemaking principles in this Statement, will derive an estimation of the future costs associated with the transfer of risk. Other business considerations are also a part of ratemaking. By interacting with professionals from various fields including underwriting, marketing, law, claims, and finance, the actuary has a key role in the ratemaking process.”</a:t>
            </a:r>
          </a:p>
        </p:txBody>
      </p:sp>
    </p:spTree>
    <p:extLst>
      <p:ext uri="{BB962C8B-B14F-4D97-AF65-F5344CB8AC3E}">
        <p14:creationId xmlns:p14="http://schemas.microsoft.com/office/powerpoint/2010/main" val="2321277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55804E-E731-4460-BD46-7F2D479114AB}"/>
              </a:ext>
            </a:extLst>
          </p:cNvPr>
          <p:cNvSpPr>
            <a:spLocks noGrp="1"/>
          </p:cNvSpPr>
          <p:nvPr>
            <p:ph type="sldNum" sz="quarter" idx="12"/>
          </p:nvPr>
        </p:nvSpPr>
        <p:spPr>
          <a:xfrm>
            <a:off x="128639" y="6401315"/>
            <a:ext cx="512504" cy="365125"/>
          </a:xfrm>
        </p:spPr>
        <p:txBody>
          <a:bodyPr vert="horz" lIns="91440" tIns="45720" rIns="91440" bIns="45720" rtlCol="0" anchor="ctr">
            <a:normAutofit/>
          </a:bodyPr>
          <a:lstStyle/>
          <a:p>
            <a:pPr algn="l">
              <a:spcAft>
                <a:spcPts val="600"/>
              </a:spcAft>
              <a:defRPr/>
            </a:pPr>
            <a:fld id="{F72C1E25-84E0-4ABF-8B0B-A2E10DE035C3}" type="slidenum">
              <a:rPr lang="en-US" altLang="en-US" sz="800">
                <a:solidFill>
                  <a:schemeClr val="accent1"/>
                </a:solidFill>
                <a:latin typeface="+mn-lt"/>
              </a:rPr>
              <a:pPr algn="l">
                <a:spcAft>
                  <a:spcPts val="600"/>
                </a:spcAft>
                <a:defRPr/>
              </a:pPr>
              <a:t>18</a:t>
            </a:fld>
            <a:endParaRPr lang="en-US" altLang="en-US" sz="800">
              <a:solidFill>
                <a:schemeClr val="accent1"/>
              </a:solidFill>
              <a:latin typeface="+mn-lt"/>
            </a:endParaRPr>
          </a:p>
        </p:txBody>
      </p:sp>
      <p:sp>
        <p:nvSpPr>
          <p:cNvPr id="6" name="TextBox 5">
            <a:extLst>
              <a:ext uri="{FF2B5EF4-FFF2-40B4-BE49-F238E27FC236}">
                <a16:creationId xmlns:a16="http://schemas.microsoft.com/office/drawing/2014/main" id="{F5FDF1B6-4067-3934-D128-D45574A8CC7E}"/>
              </a:ext>
            </a:extLst>
          </p:cNvPr>
          <p:cNvSpPr txBox="1"/>
          <p:nvPr/>
        </p:nvSpPr>
        <p:spPr>
          <a:xfrm>
            <a:off x="128639" y="91560"/>
            <a:ext cx="8832294" cy="11541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0"/>
              </a:spcAft>
            </a:pPr>
            <a:r>
              <a:rPr lang="en-US" sz="3600" b="1">
                <a:latin typeface="Calibri" panose="020F0502020204030204" pitchFamily="34" charset="0"/>
              </a:rPr>
              <a:t>Rate Filings</a:t>
            </a:r>
            <a:endParaRPr lang="en-US" sz="3600">
              <a:latin typeface="Calibri" panose="020F0502020204030204" pitchFamily="34" charset="0"/>
            </a:endParaRPr>
          </a:p>
          <a:p>
            <a:pPr defTabSz="457200" eaLnBrk="1" hangingPunct="1">
              <a:spcBef>
                <a:spcPts val="300"/>
              </a:spcBef>
              <a:spcAft>
                <a:spcPts val="0"/>
              </a:spcAft>
              <a:buClr>
                <a:schemeClr val="accent1"/>
              </a:buClr>
              <a:buSzPct val="80000"/>
            </a:pPr>
            <a:endParaRPr lang="en-US" sz="1400" i="1">
              <a:solidFill>
                <a:schemeClr val="accent1">
                  <a:lumMod val="50000"/>
                </a:schemeClr>
              </a:solidFill>
              <a:latin typeface="Yu Gothic UI Semibold" panose="020B0700000000000000" pitchFamily="34" charset="-128"/>
              <a:ea typeface="Yu Gothic UI Semibold" panose="020B0700000000000000" pitchFamily="34" charset="-128"/>
              <a:cs typeface="Times New Roman" panose="02020603050405020304" pitchFamily="18" charset="0"/>
            </a:endParaRPr>
          </a:p>
          <a:p>
            <a:pPr defTabSz="457200" eaLnBrk="1" hangingPunct="1">
              <a:spcBef>
                <a:spcPts val="300"/>
              </a:spcBef>
              <a:spcAft>
                <a:spcPts val="0"/>
              </a:spcAft>
              <a:buClr>
                <a:schemeClr val="accent1"/>
              </a:buClr>
              <a:buSzPct val="80000"/>
            </a:pPr>
            <a:endParaRPr lang="en-US" sz="1400" i="1">
              <a:solidFill>
                <a:schemeClr val="accent1">
                  <a:lumMod val="50000"/>
                </a:schemeClr>
              </a:solidFill>
              <a:latin typeface="Yu Gothic UI Semibold" panose="020B0700000000000000" pitchFamily="34" charset="-128"/>
              <a:ea typeface="Yu Gothic UI Semibold" panose="020B0700000000000000" pitchFamily="34" charset="-128"/>
              <a:cs typeface="Times New Roman" panose="02020603050405020304" pitchFamily="18" charset="0"/>
            </a:endParaRPr>
          </a:p>
        </p:txBody>
      </p:sp>
      <p:sp>
        <p:nvSpPr>
          <p:cNvPr id="3" name="TextBox 2">
            <a:extLst>
              <a:ext uri="{FF2B5EF4-FFF2-40B4-BE49-F238E27FC236}">
                <a16:creationId xmlns:a16="http://schemas.microsoft.com/office/drawing/2014/main" id="{313ECA8D-FD04-96AE-32A8-026D54E2E74B}"/>
              </a:ext>
            </a:extLst>
          </p:cNvPr>
          <p:cNvSpPr txBox="1"/>
          <p:nvPr/>
        </p:nvSpPr>
        <p:spPr>
          <a:xfrm>
            <a:off x="183067" y="1412632"/>
            <a:ext cx="3714019" cy="646331"/>
          </a:xfrm>
          <a:prstGeom prst="rect">
            <a:avLst/>
          </a:prstGeom>
          <a:noFill/>
        </p:spPr>
        <p:txBody>
          <a:bodyPr wrap="square" rtlCol="0">
            <a:spAutoFit/>
          </a:bodyPr>
          <a:lstStyle/>
          <a:p>
            <a:endParaRPr lang="en-US"/>
          </a:p>
          <a:p>
            <a:pPr marL="742950" lvl="1" indent="-285750">
              <a:buFont typeface="Wingdings" panose="05000000000000000000" pitchFamily="2" charset="2"/>
              <a:buChar char="Ø"/>
            </a:pPr>
            <a:endParaRPr lang="en-US"/>
          </a:p>
        </p:txBody>
      </p:sp>
      <p:sp>
        <p:nvSpPr>
          <p:cNvPr id="4" name="TextBox 3">
            <a:extLst>
              <a:ext uri="{FF2B5EF4-FFF2-40B4-BE49-F238E27FC236}">
                <a16:creationId xmlns:a16="http://schemas.microsoft.com/office/drawing/2014/main" id="{7894F85C-F06D-2B98-D563-C0FBA949D91D}"/>
              </a:ext>
            </a:extLst>
          </p:cNvPr>
          <p:cNvSpPr txBox="1"/>
          <p:nvPr/>
        </p:nvSpPr>
        <p:spPr>
          <a:xfrm>
            <a:off x="0" y="793612"/>
            <a:ext cx="9144000" cy="7125027"/>
          </a:xfrm>
          <a:prstGeom prst="rect">
            <a:avLst/>
          </a:prstGeom>
          <a:noFill/>
        </p:spPr>
        <p:txBody>
          <a:bodyPr wrap="square" rtlCol="0">
            <a:spAutoFit/>
          </a:bodyPr>
          <a:lstStyle/>
          <a:p>
            <a:pPr marL="457200" indent="-457200">
              <a:spcAft>
                <a:spcPts val="600"/>
              </a:spcAft>
              <a:buFont typeface="Wingdings" panose="05000000000000000000" pitchFamily="2" charset="2"/>
              <a:buChar char="Ø"/>
            </a:pPr>
            <a:r>
              <a:rPr lang="en-US" sz="2800">
                <a:latin typeface="Calibri" panose="020F0502020204030204" pitchFamily="34" charset="0"/>
              </a:rPr>
              <a:t>Calendar/Accident/Policy Years and Weights</a:t>
            </a:r>
          </a:p>
          <a:p>
            <a:pPr marL="457200" indent="-457200">
              <a:spcAft>
                <a:spcPts val="600"/>
              </a:spcAft>
              <a:buFont typeface="Wingdings" panose="05000000000000000000" pitchFamily="2" charset="2"/>
              <a:buChar char="Ø"/>
            </a:pPr>
            <a:r>
              <a:rPr lang="en-US" sz="2800">
                <a:latin typeface="Calibri" panose="020F0502020204030204" pitchFamily="34" charset="0"/>
              </a:rPr>
              <a:t>Premium and Loss Trend (Especially Prospective)</a:t>
            </a:r>
          </a:p>
          <a:p>
            <a:pPr marL="457200" indent="-457200">
              <a:spcAft>
                <a:spcPts val="600"/>
              </a:spcAft>
              <a:buFont typeface="Wingdings" panose="05000000000000000000" pitchFamily="2" charset="2"/>
              <a:buChar char="Ø"/>
            </a:pPr>
            <a:r>
              <a:rPr lang="en-US" sz="2800">
                <a:latin typeface="Calibri" panose="020F0502020204030204" pitchFamily="34" charset="0"/>
              </a:rPr>
              <a:t>Leveraged Effect of Inflation</a:t>
            </a:r>
          </a:p>
          <a:p>
            <a:pPr marL="457200" indent="-457200">
              <a:spcAft>
                <a:spcPts val="600"/>
              </a:spcAft>
              <a:buFont typeface="Wingdings" panose="05000000000000000000" pitchFamily="2" charset="2"/>
              <a:buChar char="Ø"/>
            </a:pPr>
            <a:r>
              <a:rPr lang="en-US" sz="2800">
                <a:latin typeface="Calibri" panose="020F0502020204030204" pitchFamily="34" charset="0"/>
              </a:rPr>
              <a:t>Full Credibility Standard</a:t>
            </a:r>
          </a:p>
          <a:p>
            <a:pPr marL="457200" indent="-457200">
              <a:spcAft>
                <a:spcPts val="600"/>
              </a:spcAft>
              <a:buFont typeface="Wingdings" panose="05000000000000000000" pitchFamily="2" charset="2"/>
              <a:buChar char="Ø"/>
            </a:pPr>
            <a:r>
              <a:rPr lang="en-US" sz="2800" b="1">
                <a:latin typeface="Calibri" panose="020F0502020204030204" pitchFamily="34" charset="0"/>
              </a:rPr>
              <a:t>Complement to Credibility</a:t>
            </a:r>
          </a:p>
          <a:p>
            <a:pPr marL="457200" indent="-457200">
              <a:spcAft>
                <a:spcPts val="600"/>
              </a:spcAft>
              <a:buFont typeface="Wingdings" panose="05000000000000000000" pitchFamily="2" charset="2"/>
              <a:buChar char="Ø"/>
            </a:pPr>
            <a:r>
              <a:rPr lang="en-US" sz="2800">
                <a:latin typeface="Calibri" panose="020F0502020204030204" pitchFamily="34" charset="0"/>
              </a:rPr>
              <a:t>Cat and Large Loss Loads</a:t>
            </a:r>
          </a:p>
          <a:p>
            <a:pPr marL="457200" indent="-457200">
              <a:spcAft>
                <a:spcPts val="600"/>
              </a:spcAft>
              <a:buFont typeface="Wingdings" panose="05000000000000000000" pitchFamily="2" charset="2"/>
              <a:buChar char="Ø"/>
            </a:pPr>
            <a:r>
              <a:rPr lang="en-US" sz="2800">
                <a:latin typeface="Calibri" panose="020F0502020204030204" pitchFamily="34" charset="0"/>
              </a:rPr>
              <a:t>Reinsurance</a:t>
            </a:r>
          </a:p>
          <a:p>
            <a:pPr marL="457200" indent="-457200">
              <a:spcAft>
                <a:spcPts val="600"/>
              </a:spcAft>
              <a:buFont typeface="Wingdings" panose="05000000000000000000" pitchFamily="2" charset="2"/>
              <a:buChar char="Ø"/>
            </a:pPr>
            <a:r>
              <a:rPr lang="en-US" sz="2800">
                <a:latin typeface="Calibri" panose="020F0502020204030204" pitchFamily="34" charset="0"/>
              </a:rPr>
              <a:t>Expenses </a:t>
            </a:r>
          </a:p>
          <a:p>
            <a:pPr marL="457200" indent="-457200">
              <a:spcAft>
                <a:spcPts val="600"/>
              </a:spcAft>
              <a:buFont typeface="Wingdings" panose="05000000000000000000" pitchFamily="2" charset="2"/>
              <a:buChar char="Ø"/>
            </a:pPr>
            <a:r>
              <a:rPr lang="en-US" sz="2800">
                <a:latin typeface="Calibri" panose="020F0502020204030204" pitchFamily="34" charset="0"/>
              </a:rPr>
              <a:t>Return on Equity / Surplus</a:t>
            </a:r>
          </a:p>
          <a:p>
            <a:pPr marL="457200" indent="-457200">
              <a:spcAft>
                <a:spcPts val="600"/>
              </a:spcAft>
              <a:buFont typeface="Wingdings" panose="05000000000000000000" pitchFamily="2" charset="2"/>
              <a:buChar char="Ø"/>
            </a:pPr>
            <a:r>
              <a:rPr lang="en-US" sz="2800">
                <a:latin typeface="Calibri" panose="020F0502020204030204" pitchFamily="34" charset="0"/>
              </a:rPr>
              <a:t>Data Underlying Predictive Models</a:t>
            </a:r>
          </a:p>
          <a:p>
            <a:pPr marL="457200" indent="-457200">
              <a:spcAft>
                <a:spcPts val="600"/>
              </a:spcAft>
              <a:buFont typeface="Wingdings" panose="05000000000000000000" pitchFamily="2" charset="2"/>
              <a:buChar char="Ø"/>
            </a:pPr>
            <a:r>
              <a:rPr lang="en-US" sz="2800">
                <a:latin typeface="Calibri" panose="020F0502020204030204" pitchFamily="34" charset="0"/>
              </a:rPr>
              <a:t>Deviations from Indications</a:t>
            </a:r>
          </a:p>
          <a:p>
            <a:pPr marL="457200" indent="-457200">
              <a:spcAft>
                <a:spcPts val="600"/>
              </a:spcAft>
              <a:buFont typeface="Wingdings" panose="05000000000000000000" pitchFamily="2" charset="2"/>
              <a:buChar char="Ø"/>
            </a:pPr>
            <a:r>
              <a:rPr lang="en-US" sz="2800">
                <a:latin typeface="Calibri" panose="020F0502020204030204" pitchFamily="34" charset="0"/>
              </a:rPr>
              <a:t>Individual Policyholder Impacts</a:t>
            </a:r>
          </a:p>
          <a:p>
            <a:pPr marL="457200" indent="-457200">
              <a:spcAft>
                <a:spcPts val="600"/>
              </a:spcAft>
              <a:buFont typeface="Wingdings" panose="05000000000000000000" pitchFamily="2" charset="2"/>
              <a:buChar char="Ø"/>
            </a:pPr>
            <a:endParaRPr lang="en-US" sz="2800">
              <a:latin typeface="Calibri" panose="020F0502020204030204" pitchFamily="34" charset="0"/>
            </a:endParaRPr>
          </a:p>
          <a:p>
            <a:pPr marL="457200" indent="-457200">
              <a:spcAft>
                <a:spcPts val="600"/>
              </a:spcAft>
              <a:buFont typeface="Wingdings" panose="05000000000000000000" pitchFamily="2" charset="2"/>
              <a:buChar char="Ø"/>
            </a:pPr>
            <a:endParaRPr lang="en-US" sz="2800">
              <a:latin typeface="Calibri" panose="020F0502020204030204" pitchFamily="34" charset="0"/>
            </a:endParaRPr>
          </a:p>
        </p:txBody>
      </p:sp>
    </p:spTree>
    <p:extLst>
      <p:ext uri="{BB962C8B-B14F-4D97-AF65-F5344CB8AC3E}">
        <p14:creationId xmlns:p14="http://schemas.microsoft.com/office/powerpoint/2010/main" val="3745221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all, room, table, light&#10;&#10;Description automatically generated">
            <a:extLst>
              <a:ext uri="{FF2B5EF4-FFF2-40B4-BE49-F238E27FC236}">
                <a16:creationId xmlns:a16="http://schemas.microsoft.com/office/drawing/2014/main" id="{3BDB5CEE-4CA5-4F9F-9D5D-72F2BCB54300}"/>
              </a:ext>
            </a:extLst>
          </p:cNvPr>
          <p:cNvPicPr>
            <a:picLocks noChangeAspect="1"/>
          </p:cNvPicPr>
          <p:nvPr/>
        </p:nvPicPr>
        <p:blipFill rotWithShape="1">
          <a:blip r:embed="rId2">
            <a:duotone>
              <a:schemeClr val="accent1">
                <a:shade val="45000"/>
                <a:satMod val="135000"/>
              </a:schemeClr>
              <a:prstClr val="white"/>
            </a:duotone>
            <a:alphaModFix amt="6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121" t="1211" b="7880"/>
          <a:stretch/>
        </p:blipFill>
        <p:spPr>
          <a:xfrm>
            <a:off x="20" y="10"/>
            <a:ext cx="9143980" cy="6857990"/>
          </a:xfrm>
          <a:prstGeom prst="rect">
            <a:avLst/>
          </a:prstGeom>
        </p:spPr>
      </p:pic>
      <p:sp>
        <p:nvSpPr>
          <p:cNvPr id="19458" name="Title 1">
            <a:extLst>
              <a:ext uri="{FF2B5EF4-FFF2-40B4-BE49-F238E27FC236}">
                <a16:creationId xmlns:a16="http://schemas.microsoft.com/office/drawing/2014/main" id="{D54A0887-414B-4DA6-8134-79DA36ADD986}"/>
              </a:ext>
            </a:extLst>
          </p:cNvPr>
          <p:cNvSpPr>
            <a:spLocks noGrp="1"/>
          </p:cNvSpPr>
          <p:nvPr>
            <p:ph type="title"/>
          </p:nvPr>
        </p:nvSpPr>
        <p:spPr>
          <a:xfrm>
            <a:off x="-174661" y="1345916"/>
            <a:ext cx="8979613" cy="3308278"/>
          </a:xfrm>
        </p:spPr>
        <p:txBody>
          <a:bodyPr vert="horz" lIns="91440" tIns="45720" rIns="91440" bIns="45720" rtlCol="0" anchor="b">
            <a:noAutofit/>
          </a:bodyPr>
          <a:lstStyle/>
          <a:p>
            <a:pPr algn="ctr" eaLnBrk="1" hangingPunct="1"/>
            <a:r>
              <a:rPr lang="en-US" altLang="en-US" sz="6600" b="1">
                <a:solidFill>
                  <a:schemeClr val="tx2"/>
                </a:solidFill>
              </a:rPr>
              <a:t>QUESTIONS </a:t>
            </a:r>
            <a:br>
              <a:rPr lang="en-US" altLang="en-US" sz="6600" b="1">
                <a:solidFill>
                  <a:schemeClr val="tx2"/>
                </a:solidFill>
              </a:rPr>
            </a:br>
            <a:r>
              <a:rPr lang="en-US" altLang="en-US" sz="6600" b="1">
                <a:solidFill>
                  <a:schemeClr val="tx2"/>
                </a:solidFill>
              </a:rPr>
              <a:t>AND</a:t>
            </a:r>
            <a:br>
              <a:rPr lang="en-US" altLang="en-US" sz="6600" b="1">
                <a:solidFill>
                  <a:schemeClr val="tx2"/>
                </a:solidFill>
              </a:rPr>
            </a:br>
            <a:r>
              <a:rPr lang="en-US" altLang="en-US" sz="6600" b="1">
                <a:solidFill>
                  <a:schemeClr val="tx2"/>
                </a:solidFill>
              </a:rPr>
              <a:t>DISCUSSION</a:t>
            </a:r>
          </a:p>
        </p:txBody>
      </p:sp>
    </p:spTree>
    <p:extLst>
      <p:ext uri="{BB962C8B-B14F-4D97-AF65-F5344CB8AC3E}">
        <p14:creationId xmlns:p14="http://schemas.microsoft.com/office/powerpoint/2010/main" val="2793690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01B3B-E3E3-9EF8-34E8-485FAF4F1A4C}"/>
              </a:ext>
            </a:extLst>
          </p:cNvPr>
          <p:cNvSpPr>
            <a:spLocks noGrp="1"/>
          </p:cNvSpPr>
          <p:nvPr>
            <p:ph type="title"/>
          </p:nvPr>
        </p:nvSpPr>
        <p:spPr>
          <a:xfrm>
            <a:off x="609600" y="609600"/>
            <a:ext cx="7604166" cy="1320800"/>
          </a:xfrm>
        </p:spPr>
        <p:txBody>
          <a:bodyPr/>
          <a:lstStyle/>
          <a:p>
            <a:r>
              <a:rPr lang="en-US" sz="2800">
                <a:solidFill>
                  <a:schemeClr val="accent1">
                    <a:lumMod val="50000"/>
                  </a:schemeClr>
                </a:solidFill>
              </a:rPr>
              <a:t>Office of Corporate and Financial Regulation Updates</a:t>
            </a:r>
          </a:p>
        </p:txBody>
      </p:sp>
      <p:sp>
        <p:nvSpPr>
          <p:cNvPr id="3" name="Content Placeholder 2">
            <a:extLst>
              <a:ext uri="{FF2B5EF4-FFF2-40B4-BE49-F238E27FC236}">
                <a16:creationId xmlns:a16="http://schemas.microsoft.com/office/drawing/2014/main" id="{EEF65720-3051-A98B-7FA2-0B272CD09F91}"/>
              </a:ext>
            </a:extLst>
          </p:cNvPr>
          <p:cNvSpPr>
            <a:spLocks noGrp="1"/>
          </p:cNvSpPr>
          <p:nvPr>
            <p:ph idx="1"/>
          </p:nvPr>
        </p:nvSpPr>
        <p:spPr>
          <a:xfrm>
            <a:off x="930234" y="1744952"/>
            <a:ext cx="6885709" cy="4297073"/>
          </a:xfrm>
        </p:spPr>
        <p:txBody>
          <a:bodyPr/>
          <a:lstStyle/>
          <a:p>
            <a:pPr marL="457200" lvl="1" indent="0">
              <a:buNone/>
            </a:pPr>
            <a:r>
              <a:rPr lang="en-US" sz="2000" dirty="0">
                <a:latin typeface="Times New Roman"/>
                <a:cs typeface="Times New Roman"/>
              </a:rPr>
              <a:t>Developing staff to meet the growing needs of Pennsylvania's insurers</a:t>
            </a:r>
          </a:p>
          <a:p>
            <a:pPr marL="457200" lvl="1" indent="0">
              <a:buNone/>
            </a:pPr>
            <a:r>
              <a:rPr lang="en-US" sz="2000" dirty="0">
                <a:latin typeface="Times New Roman"/>
                <a:cs typeface="Times New Roman"/>
              </a:rPr>
              <a:t>Majority of staff maintain professional designations. </a:t>
            </a:r>
          </a:p>
          <a:p>
            <a:pPr marL="457200" lvl="1" indent="0">
              <a:buNone/>
            </a:pPr>
            <a:r>
              <a:rPr lang="en-US" sz="2000" dirty="0">
                <a:latin typeface="Times New Roman"/>
                <a:cs typeface="Times New Roman"/>
              </a:rPr>
              <a:t> All staff receive over 20 CPE training credits  annually.</a:t>
            </a:r>
          </a:p>
          <a:p>
            <a:pPr lvl="1"/>
            <a:r>
              <a:rPr lang="en-US" sz="2000" dirty="0">
                <a:latin typeface="Times New Roman"/>
                <a:cs typeface="Times New Roman"/>
              </a:rPr>
              <a:t>Filled vacant analysis positions: </a:t>
            </a:r>
          </a:p>
          <a:p>
            <a:pPr lvl="2"/>
            <a:r>
              <a:rPr lang="en-US" sz="1800" dirty="0">
                <a:latin typeface="Times New Roman"/>
                <a:cs typeface="Times New Roman"/>
              </a:rPr>
              <a:t>5 Managers &amp; 20 Analysts </a:t>
            </a:r>
          </a:p>
          <a:p>
            <a:pPr lvl="1"/>
            <a:r>
              <a:rPr lang="en-US" sz="2000" dirty="0">
                <a:latin typeface="Times New Roman"/>
                <a:cs typeface="Times New Roman"/>
              </a:rPr>
              <a:t>New Licensing Chief – Steve Yerger</a:t>
            </a:r>
          </a:p>
          <a:p>
            <a:pPr lvl="2"/>
            <a:r>
              <a:rPr lang="en-US" sz="1800" dirty="0">
                <a:latin typeface="Times New Roman"/>
                <a:cs typeface="Times New Roman"/>
              </a:rPr>
              <a:t>Staff of 5 supporting over 2,000 entities and 30 license types</a:t>
            </a:r>
          </a:p>
          <a:p>
            <a:pPr lvl="1"/>
            <a:r>
              <a:rPr lang="en-US" sz="2000" dirty="0">
                <a:latin typeface="Times New Roman"/>
                <a:cs typeface="Times New Roman"/>
              </a:rPr>
              <a:t>New Examination Director – Rob Woronko</a:t>
            </a:r>
          </a:p>
          <a:p>
            <a:pPr lvl="2"/>
            <a:r>
              <a:rPr lang="en-US" sz="1800" dirty="0">
                <a:latin typeface="Times New Roman"/>
                <a:cs typeface="Times New Roman"/>
              </a:rPr>
              <a:t>Five new Managers trained in-house</a:t>
            </a:r>
          </a:p>
        </p:txBody>
      </p:sp>
      <p:sp>
        <p:nvSpPr>
          <p:cNvPr id="4" name="Footer Placeholder 3">
            <a:extLst>
              <a:ext uri="{FF2B5EF4-FFF2-40B4-BE49-F238E27FC236}">
                <a16:creationId xmlns:a16="http://schemas.microsoft.com/office/drawing/2014/main" id="{859BD92D-50DC-FAD8-C149-4F8A85C8915A}"/>
              </a:ext>
            </a:extLst>
          </p:cNvPr>
          <p:cNvSpPr>
            <a:spLocks noGrp="1"/>
          </p:cNvSpPr>
          <p:nvPr>
            <p:ph type="ftr" sz="quarter" idx="11"/>
          </p:nvPr>
        </p:nvSpPr>
        <p:spPr/>
        <p:txBody>
          <a:bodyPr/>
          <a:lstStyle/>
          <a:p>
            <a:pPr>
              <a:defRPr/>
            </a:pPr>
            <a:r>
              <a:rPr lang="en-US"/>
              <a:t>Confidential and/or pre-decisional deliberative materials. Not for circulation.</a:t>
            </a:r>
          </a:p>
        </p:txBody>
      </p:sp>
      <p:sp>
        <p:nvSpPr>
          <p:cNvPr id="5" name="Slide Number Placeholder 4">
            <a:extLst>
              <a:ext uri="{FF2B5EF4-FFF2-40B4-BE49-F238E27FC236}">
                <a16:creationId xmlns:a16="http://schemas.microsoft.com/office/drawing/2014/main" id="{C8398C96-2DCF-A72A-2F39-91A113ECAD65}"/>
              </a:ext>
            </a:extLst>
          </p:cNvPr>
          <p:cNvSpPr>
            <a:spLocks noGrp="1"/>
          </p:cNvSpPr>
          <p:nvPr>
            <p:ph type="sldNum" sz="quarter" idx="12"/>
          </p:nvPr>
        </p:nvSpPr>
        <p:spPr/>
        <p:txBody>
          <a:bodyPr/>
          <a:lstStyle/>
          <a:p>
            <a:pPr>
              <a:defRPr/>
            </a:pPr>
            <a:fld id="{EAEAFECF-A5B2-4226-A7C2-BC3C8D2FFF64}" type="slidenum">
              <a:rPr lang="en-US" altLang="en-US"/>
              <a:pPr>
                <a:defRPr/>
              </a:pPr>
              <a:t>2</a:t>
            </a:fld>
            <a:endParaRPr lang="en-US" altLang="en-US"/>
          </a:p>
        </p:txBody>
      </p:sp>
    </p:spTree>
    <p:extLst>
      <p:ext uri="{BB962C8B-B14F-4D97-AF65-F5344CB8AC3E}">
        <p14:creationId xmlns:p14="http://schemas.microsoft.com/office/powerpoint/2010/main" val="2294093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1A923-C300-442E-23FD-4295253BB832}"/>
              </a:ext>
            </a:extLst>
          </p:cNvPr>
          <p:cNvSpPr>
            <a:spLocks noGrp="1"/>
          </p:cNvSpPr>
          <p:nvPr>
            <p:ph type="title"/>
          </p:nvPr>
        </p:nvSpPr>
        <p:spPr>
          <a:xfrm>
            <a:off x="344488" y="450849"/>
            <a:ext cx="7418119" cy="1184523"/>
          </a:xfrm>
        </p:spPr>
        <p:txBody>
          <a:bodyPr>
            <a:noAutofit/>
          </a:bodyPr>
          <a:lstStyle/>
          <a:p>
            <a:r>
              <a:rPr lang="en-US" sz="2800">
                <a:solidFill>
                  <a:schemeClr val="accent1">
                    <a:lumMod val="50000"/>
                  </a:schemeClr>
                </a:solidFill>
              </a:rPr>
              <a:t>Financial Regulation – </a:t>
            </a:r>
            <a:br>
              <a:rPr lang="en-US" sz="2800">
                <a:solidFill>
                  <a:schemeClr val="accent1">
                    <a:lumMod val="50000"/>
                  </a:schemeClr>
                </a:solidFill>
              </a:rPr>
            </a:br>
            <a:r>
              <a:rPr lang="en-US" sz="2800">
                <a:solidFill>
                  <a:schemeClr val="accent1">
                    <a:lumMod val="50000"/>
                  </a:schemeClr>
                </a:solidFill>
              </a:rPr>
              <a:t>Industry Wide Developing Risks</a:t>
            </a:r>
          </a:p>
        </p:txBody>
      </p:sp>
      <p:sp>
        <p:nvSpPr>
          <p:cNvPr id="3" name="Content Placeholder 2">
            <a:extLst>
              <a:ext uri="{FF2B5EF4-FFF2-40B4-BE49-F238E27FC236}">
                <a16:creationId xmlns:a16="http://schemas.microsoft.com/office/drawing/2014/main" id="{9E5147A4-7C9D-21C4-0A56-31CD83D29B4A}"/>
              </a:ext>
            </a:extLst>
          </p:cNvPr>
          <p:cNvSpPr>
            <a:spLocks noGrp="1"/>
          </p:cNvSpPr>
          <p:nvPr>
            <p:ph idx="1"/>
          </p:nvPr>
        </p:nvSpPr>
        <p:spPr>
          <a:xfrm>
            <a:off x="763979" y="1341190"/>
            <a:ext cx="6348413" cy="3881437"/>
          </a:xfrm>
        </p:spPr>
        <p:txBody>
          <a:bodyPr/>
          <a:lstStyle/>
          <a:p>
            <a:pPr marL="0" indent="0">
              <a:buNone/>
            </a:pPr>
            <a:endParaRPr lang="en-US" sz="2000">
              <a:solidFill>
                <a:srgbClr val="5772C9"/>
              </a:solidFill>
            </a:endParaRPr>
          </a:p>
          <a:p>
            <a:pPr>
              <a:buFont typeface="Wingdings" panose="05000000000000000000" pitchFamily="2" charset="2"/>
              <a:buChar char="ü"/>
            </a:pPr>
            <a:r>
              <a:rPr lang="en-US" sz="2000">
                <a:solidFill>
                  <a:srgbClr val="5772C9"/>
                </a:solidFill>
              </a:rPr>
              <a:t>Insurtech</a:t>
            </a:r>
          </a:p>
          <a:p>
            <a:pPr>
              <a:buFont typeface="Wingdings" panose="05000000000000000000" pitchFamily="2" charset="2"/>
              <a:buChar char="ü"/>
            </a:pPr>
            <a:endParaRPr lang="en-US" sz="2000">
              <a:solidFill>
                <a:srgbClr val="5772C9"/>
              </a:solidFill>
            </a:endParaRPr>
          </a:p>
          <a:p>
            <a:pPr>
              <a:buFont typeface="Wingdings" panose="05000000000000000000" pitchFamily="2" charset="2"/>
              <a:buChar char="ü"/>
            </a:pPr>
            <a:r>
              <a:rPr lang="en-US" sz="2000">
                <a:solidFill>
                  <a:srgbClr val="5772C9"/>
                </a:solidFill>
              </a:rPr>
              <a:t>Federal &amp; International Regulatory Developments</a:t>
            </a:r>
          </a:p>
          <a:p>
            <a:pPr>
              <a:buFont typeface="Wingdings" panose="05000000000000000000" pitchFamily="2" charset="2"/>
              <a:buChar char="ü"/>
            </a:pPr>
            <a:endParaRPr lang="en-US" sz="2000">
              <a:solidFill>
                <a:srgbClr val="5772C9"/>
              </a:solidFill>
            </a:endParaRPr>
          </a:p>
          <a:p>
            <a:pPr>
              <a:buFont typeface="Wingdings" panose="05000000000000000000" pitchFamily="2" charset="2"/>
              <a:buChar char="ü"/>
            </a:pPr>
            <a:r>
              <a:rPr lang="en-US" sz="2000">
                <a:solidFill>
                  <a:srgbClr val="5772C9"/>
                </a:solidFill>
              </a:rPr>
              <a:t>Private Equity Firm Relationships with Insurers</a:t>
            </a:r>
          </a:p>
          <a:p>
            <a:pPr>
              <a:buFont typeface="Wingdings" panose="05000000000000000000" pitchFamily="2" charset="2"/>
              <a:buChar char="ü"/>
            </a:pPr>
            <a:endParaRPr lang="en-US" sz="2000">
              <a:solidFill>
                <a:srgbClr val="5772C9"/>
              </a:solidFill>
            </a:endParaRPr>
          </a:p>
          <a:p>
            <a:pPr>
              <a:buFont typeface="Wingdings" panose="05000000000000000000" pitchFamily="2" charset="2"/>
              <a:buChar char="ü"/>
            </a:pPr>
            <a:r>
              <a:rPr lang="en-US" sz="2000">
                <a:solidFill>
                  <a:srgbClr val="5772C9"/>
                </a:solidFill>
              </a:rPr>
              <a:t>Inflation &amp; Tariffs</a:t>
            </a:r>
          </a:p>
        </p:txBody>
      </p:sp>
      <p:sp>
        <p:nvSpPr>
          <p:cNvPr id="4" name="Footer Placeholder 3">
            <a:extLst>
              <a:ext uri="{FF2B5EF4-FFF2-40B4-BE49-F238E27FC236}">
                <a16:creationId xmlns:a16="http://schemas.microsoft.com/office/drawing/2014/main" id="{803A52C9-6F91-0401-E433-8309837706B9}"/>
              </a:ext>
            </a:extLst>
          </p:cNvPr>
          <p:cNvSpPr>
            <a:spLocks noGrp="1"/>
          </p:cNvSpPr>
          <p:nvPr>
            <p:ph type="ftr" sz="quarter" idx="11"/>
          </p:nvPr>
        </p:nvSpPr>
        <p:spPr/>
        <p:txBody>
          <a:bodyPr/>
          <a:lstStyle/>
          <a:p>
            <a:pPr>
              <a:defRPr/>
            </a:pPr>
            <a:r>
              <a:rPr lang="en-US"/>
              <a:t>Confidential and/or pre-decisional deliberative materials. Not for circulation.</a:t>
            </a:r>
          </a:p>
        </p:txBody>
      </p:sp>
      <p:sp>
        <p:nvSpPr>
          <p:cNvPr id="5" name="Slide Number Placeholder 4">
            <a:extLst>
              <a:ext uri="{FF2B5EF4-FFF2-40B4-BE49-F238E27FC236}">
                <a16:creationId xmlns:a16="http://schemas.microsoft.com/office/drawing/2014/main" id="{F694741E-9357-E3FA-81EF-E5AA2F0B1CA1}"/>
              </a:ext>
            </a:extLst>
          </p:cNvPr>
          <p:cNvSpPr>
            <a:spLocks noGrp="1"/>
          </p:cNvSpPr>
          <p:nvPr>
            <p:ph type="sldNum" sz="quarter" idx="12"/>
          </p:nvPr>
        </p:nvSpPr>
        <p:spPr/>
        <p:txBody>
          <a:bodyPr/>
          <a:lstStyle/>
          <a:p>
            <a:pPr>
              <a:defRPr/>
            </a:pPr>
            <a:fld id="{EAEAFECF-A5B2-4226-A7C2-BC3C8D2FFF64}" type="slidenum">
              <a:rPr lang="en-US" altLang="en-US"/>
              <a:pPr>
                <a:defRPr/>
              </a:pPr>
              <a:t>3</a:t>
            </a:fld>
            <a:endParaRPr lang="en-US" altLang="en-US"/>
          </a:p>
        </p:txBody>
      </p:sp>
    </p:spTree>
    <p:extLst>
      <p:ext uri="{BB962C8B-B14F-4D97-AF65-F5344CB8AC3E}">
        <p14:creationId xmlns:p14="http://schemas.microsoft.com/office/powerpoint/2010/main" val="2051052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730D1-71D1-C6DE-0548-1B34FEF5AEFC}"/>
              </a:ext>
            </a:extLst>
          </p:cNvPr>
          <p:cNvSpPr>
            <a:spLocks noGrp="1"/>
          </p:cNvSpPr>
          <p:nvPr>
            <p:ph type="title"/>
          </p:nvPr>
        </p:nvSpPr>
        <p:spPr>
          <a:xfrm>
            <a:off x="595745" y="509814"/>
            <a:ext cx="7952509" cy="1320800"/>
          </a:xfrm>
        </p:spPr>
        <p:txBody>
          <a:bodyPr/>
          <a:lstStyle/>
          <a:p>
            <a:r>
              <a:rPr lang="en-US" sz="2800">
                <a:solidFill>
                  <a:schemeClr val="accent1">
                    <a:lumMod val="50000"/>
                  </a:schemeClr>
                </a:solidFill>
              </a:rPr>
              <a:t>Financial Regulation – </a:t>
            </a:r>
            <a:br>
              <a:rPr lang="en-US" sz="2800">
                <a:solidFill>
                  <a:schemeClr val="accent1">
                    <a:lumMod val="50000"/>
                  </a:schemeClr>
                </a:solidFill>
              </a:rPr>
            </a:br>
            <a:r>
              <a:rPr lang="en-US" sz="2800">
                <a:solidFill>
                  <a:schemeClr val="accent1">
                    <a:lumMod val="50000"/>
                  </a:schemeClr>
                </a:solidFill>
              </a:rPr>
              <a:t>Risk Concerns Affecting P&amp;C Insurers </a:t>
            </a:r>
          </a:p>
        </p:txBody>
      </p:sp>
      <p:sp>
        <p:nvSpPr>
          <p:cNvPr id="3" name="Footer Placeholder 2">
            <a:extLst>
              <a:ext uri="{FF2B5EF4-FFF2-40B4-BE49-F238E27FC236}">
                <a16:creationId xmlns:a16="http://schemas.microsoft.com/office/drawing/2014/main" id="{CB91DF94-CA75-F5D2-0E8C-9624FCFFF1AA}"/>
              </a:ext>
            </a:extLst>
          </p:cNvPr>
          <p:cNvSpPr>
            <a:spLocks noGrp="1"/>
          </p:cNvSpPr>
          <p:nvPr>
            <p:ph type="ftr" sz="quarter" idx="11"/>
          </p:nvPr>
        </p:nvSpPr>
        <p:spPr/>
        <p:txBody>
          <a:bodyPr/>
          <a:lstStyle/>
          <a:p>
            <a:pPr>
              <a:defRPr/>
            </a:pPr>
            <a:r>
              <a:rPr lang="en-US"/>
              <a:t>Confidential and/or pre-decisional deliberative materials. Not for circulation.</a:t>
            </a:r>
          </a:p>
        </p:txBody>
      </p:sp>
      <p:sp>
        <p:nvSpPr>
          <p:cNvPr id="4" name="Slide Number Placeholder 3">
            <a:extLst>
              <a:ext uri="{FF2B5EF4-FFF2-40B4-BE49-F238E27FC236}">
                <a16:creationId xmlns:a16="http://schemas.microsoft.com/office/drawing/2014/main" id="{B3DD0DA1-E67E-902C-6F08-FCCBE5193656}"/>
              </a:ext>
            </a:extLst>
          </p:cNvPr>
          <p:cNvSpPr>
            <a:spLocks noGrp="1"/>
          </p:cNvSpPr>
          <p:nvPr>
            <p:ph type="sldNum" sz="quarter" idx="12"/>
          </p:nvPr>
        </p:nvSpPr>
        <p:spPr/>
        <p:txBody>
          <a:bodyPr/>
          <a:lstStyle/>
          <a:p>
            <a:pPr>
              <a:defRPr/>
            </a:pPr>
            <a:fld id="{C7C038C6-82AB-4E94-BF42-3DB6790EE5E8}" type="slidenum">
              <a:rPr lang="en-US" altLang="en-US" smtClean="0"/>
              <a:pPr>
                <a:defRPr/>
              </a:pPr>
              <a:t>4</a:t>
            </a:fld>
            <a:endParaRPr lang="en-US" altLang="en-US"/>
          </a:p>
        </p:txBody>
      </p:sp>
      <p:sp>
        <p:nvSpPr>
          <p:cNvPr id="5" name="TextBox 4">
            <a:extLst>
              <a:ext uri="{FF2B5EF4-FFF2-40B4-BE49-F238E27FC236}">
                <a16:creationId xmlns:a16="http://schemas.microsoft.com/office/drawing/2014/main" id="{247A9BEE-52FE-5D4A-8DEA-F1C679981343}"/>
              </a:ext>
            </a:extLst>
          </p:cNvPr>
          <p:cNvSpPr txBox="1"/>
          <p:nvPr/>
        </p:nvSpPr>
        <p:spPr>
          <a:xfrm>
            <a:off x="771895" y="1690062"/>
            <a:ext cx="6424551" cy="4401205"/>
          </a:xfrm>
          <a:prstGeom prst="rect">
            <a:avLst/>
          </a:prstGeom>
          <a:noFill/>
        </p:spPr>
        <p:txBody>
          <a:bodyPr wrap="square" rtlCol="0">
            <a:spAutoFit/>
          </a:bodyPr>
          <a:lstStyle/>
          <a:p>
            <a:pPr marL="342900" indent="-342900">
              <a:buFont typeface="Wingdings" panose="05000000000000000000" pitchFamily="2" charset="2"/>
              <a:buChar char="ü"/>
            </a:pPr>
            <a:r>
              <a:rPr lang="en-US" sz="2000">
                <a:solidFill>
                  <a:srgbClr val="5772C9"/>
                </a:solidFill>
              </a:rPr>
              <a:t>CAT/Climate &amp; CAT Reinsurance Market</a:t>
            </a:r>
          </a:p>
          <a:p>
            <a:pPr marL="342900" indent="-342900">
              <a:buFont typeface="Wingdings" panose="05000000000000000000" pitchFamily="2" charset="2"/>
              <a:buChar char="ü"/>
            </a:pPr>
            <a:endParaRPr lang="en-US" sz="2000">
              <a:solidFill>
                <a:srgbClr val="5772C9"/>
              </a:solidFill>
            </a:endParaRPr>
          </a:p>
          <a:p>
            <a:pPr marL="342900" indent="-342900">
              <a:buFont typeface="Wingdings" panose="05000000000000000000" pitchFamily="2" charset="2"/>
              <a:buChar char="ü"/>
            </a:pPr>
            <a:r>
              <a:rPr lang="en-US" sz="2000">
                <a:solidFill>
                  <a:srgbClr val="5772C9"/>
                </a:solidFill>
              </a:rPr>
              <a:t>Cybersecurity Insurance</a:t>
            </a:r>
          </a:p>
          <a:p>
            <a:pPr marL="342900" indent="-342900">
              <a:buFont typeface="Wingdings" panose="05000000000000000000" pitchFamily="2" charset="2"/>
              <a:buChar char="ü"/>
            </a:pPr>
            <a:endParaRPr lang="en-US" sz="2000">
              <a:solidFill>
                <a:srgbClr val="5772C9"/>
              </a:solidFill>
            </a:endParaRPr>
          </a:p>
          <a:p>
            <a:pPr marL="342900" indent="-342900">
              <a:buFont typeface="Wingdings" panose="05000000000000000000" pitchFamily="2" charset="2"/>
              <a:buChar char="ü"/>
            </a:pPr>
            <a:r>
              <a:rPr lang="en-US" sz="2000">
                <a:solidFill>
                  <a:srgbClr val="5772C9"/>
                </a:solidFill>
              </a:rPr>
              <a:t>Casualty Catastrophe</a:t>
            </a:r>
          </a:p>
          <a:p>
            <a:pPr marL="342900" indent="-342900">
              <a:buFont typeface="Wingdings" panose="05000000000000000000" pitchFamily="2" charset="2"/>
              <a:buChar char="ü"/>
            </a:pPr>
            <a:endParaRPr lang="en-US" sz="2000">
              <a:solidFill>
                <a:srgbClr val="5772C9"/>
              </a:solidFill>
            </a:endParaRPr>
          </a:p>
          <a:p>
            <a:pPr marL="342900" indent="-342900">
              <a:buFont typeface="Wingdings" panose="05000000000000000000" pitchFamily="2" charset="2"/>
              <a:buChar char="ü"/>
            </a:pPr>
            <a:r>
              <a:rPr lang="en-US" sz="2000">
                <a:solidFill>
                  <a:srgbClr val="5772C9"/>
                </a:solidFill>
              </a:rPr>
              <a:t>Insurer Investments:</a:t>
            </a:r>
          </a:p>
          <a:p>
            <a:pPr marL="800100" lvl="1" indent="-342900">
              <a:buFont typeface="Wingdings" panose="05000000000000000000" pitchFamily="2" charset="2"/>
              <a:buChar char="ü"/>
            </a:pPr>
            <a:r>
              <a:rPr lang="en-US" sz="2000">
                <a:solidFill>
                  <a:srgbClr val="5772C9"/>
                </a:solidFill>
              </a:rPr>
              <a:t>Inflation &amp; Interest Rate Impacts on Investment Markets</a:t>
            </a:r>
          </a:p>
          <a:p>
            <a:pPr marL="800100" lvl="1" indent="-342900">
              <a:buFont typeface="Wingdings" panose="05000000000000000000" pitchFamily="2" charset="2"/>
              <a:buChar char="ü"/>
            </a:pPr>
            <a:r>
              <a:rPr lang="en-US" sz="2000">
                <a:solidFill>
                  <a:srgbClr val="5772C9"/>
                </a:solidFill>
              </a:rPr>
              <a:t>Changing Investment Strategies &amp; Profiles</a:t>
            </a:r>
          </a:p>
          <a:p>
            <a:pPr marL="800100" lvl="1" indent="-342900">
              <a:buFont typeface="Wingdings" panose="05000000000000000000" pitchFamily="2" charset="2"/>
              <a:buChar char="ü"/>
            </a:pPr>
            <a:r>
              <a:rPr lang="en-US" sz="2000">
                <a:solidFill>
                  <a:srgbClr val="5772C9"/>
                </a:solidFill>
              </a:rPr>
              <a:t>Regulatory Guidelines</a:t>
            </a:r>
          </a:p>
          <a:p>
            <a:pPr marL="342900" indent="-342900">
              <a:buFont typeface="Wingdings" panose="05000000000000000000" pitchFamily="2" charset="2"/>
              <a:buChar char="ü"/>
            </a:pPr>
            <a:r>
              <a:rPr lang="en-US" sz="2000">
                <a:solidFill>
                  <a:srgbClr val="5772C9"/>
                </a:solidFill>
              </a:rPr>
              <a:t>Emerging Risks</a:t>
            </a:r>
          </a:p>
          <a:p>
            <a:pPr marL="800100" lvl="1" indent="-342900">
              <a:buFont typeface="Wingdings" panose="05000000000000000000" pitchFamily="2" charset="2"/>
              <a:buChar char="ü"/>
            </a:pPr>
            <a:r>
              <a:rPr lang="en-US" sz="2000">
                <a:solidFill>
                  <a:srgbClr val="5772C9"/>
                </a:solidFill>
              </a:rPr>
              <a:t>Private Flood</a:t>
            </a:r>
          </a:p>
          <a:p>
            <a:pPr marL="800100" lvl="1" indent="-342900">
              <a:buFont typeface="Wingdings" panose="05000000000000000000" pitchFamily="2" charset="2"/>
              <a:buChar char="ü"/>
            </a:pPr>
            <a:r>
              <a:rPr lang="en-US" sz="2000">
                <a:solidFill>
                  <a:srgbClr val="5772C9"/>
                </a:solidFill>
              </a:rPr>
              <a:t>ESG</a:t>
            </a:r>
          </a:p>
        </p:txBody>
      </p:sp>
    </p:spTree>
    <p:extLst>
      <p:ext uri="{BB962C8B-B14F-4D97-AF65-F5344CB8AC3E}">
        <p14:creationId xmlns:p14="http://schemas.microsoft.com/office/powerpoint/2010/main" val="1176421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7D10A-1832-D496-38BE-F78A0BB14EFD}"/>
              </a:ext>
            </a:extLst>
          </p:cNvPr>
          <p:cNvSpPr>
            <a:spLocks noGrp="1"/>
          </p:cNvSpPr>
          <p:nvPr>
            <p:ph type="title"/>
          </p:nvPr>
        </p:nvSpPr>
        <p:spPr>
          <a:xfrm>
            <a:off x="386285" y="678976"/>
            <a:ext cx="7769365" cy="779434"/>
          </a:xfrm>
        </p:spPr>
        <p:txBody>
          <a:bodyPr/>
          <a:lstStyle/>
          <a:p>
            <a:r>
              <a:rPr lang="en-US">
                <a:solidFill>
                  <a:schemeClr val="accent1">
                    <a:lumMod val="50000"/>
                  </a:schemeClr>
                </a:solidFill>
              </a:rPr>
              <a:t>Investment &amp; Capital Market Trends</a:t>
            </a:r>
          </a:p>
        </p:txBody>
      </p:sp>
      <p:sp>
        <p:nvSpPr>
          <p:cNvPr id="3" name="Footer Placeholder 2">
            <a:extLst>
              <a:ext uri="{FF2B5EF4-FFF2-40B4-BE49-F238E27FC236}">
                <a16:creationId xmlns:a16="http://schemas.microsoft.com/office/drawing/2014/main" id="{2A437668-2C86-D947-BE21-AE42363ABFBC}"/>
              </a:ext>
            </a:extLst>
          </p:cNvPr>
          <p:cNvSpPr>
            <a:spLocks noGrp="1"/>
          </p:cNvSpPr>
          <p:nvPr>
            <p:ph type="ftr" sz="quarter" idx="11"/>
          </p:nvPr>
        </p:nvSpPr>
        <p:spPr/>
        <p:txBody>
          <a:bodyPr/>
          <a:lstStyle/>
          <a:p>
            <a:pPr>
              <a:defRPr/>
            </a:pPr>
            <a:r>
              <a:rPr lang="en-US"/>
              <a:t>Confidential and/or pre-decisional deliberative materials. Not for circulation.</a:t>
            </a:r>
          </a:p>
        </p:txBody>
      </p:sp>
      <p:sp>
        <p:nvSpPr>
          <p:cNvPr id="4" name="Slide Number Placeholder 3">
            <a:extLst>
              <a:ext uri="{FF2B5EF4-FFF2-40B4-BE49-F238E27FC236}">
                <a16:creationId xmlns:a16="http://schemas.microsoft.com/office/drawing/2014/main" id="{5B968E9E-68DB-5D3A-834E-3F8EB57EDA56}"/>
              </a:ext>
            </a:extLst>
          </p:cNvPr>
          <p:cNvSpPr>
            <a:spLocks noGrp="1"/>
          </p:cNvSpPr>
          <p:nvPr>
            <p:ph type="sldNum" sz="quarter" idx="12"/>
          </p:nvPr>
        </p:nvSpPr>
        <p:spPr/>
        <p:txBody>
          <a:bodyPr/>
          <a:lstStyle/>
          <a:p>
            <a:pPr>
              <a:defRPr/>
            </a:pPr>
            <a:fld id="{72A2BFA4-FD53-40D5-887A-E13AA1E5B2CB}" type="slidenum">
              <a:rPr lang="en-US" altLang="en-US" smtClean="0"/>
              <a:pPr>
                <a:defRPr/>
              </a:pPr>
              <a:t>5</a:t>
            </a:fld>
            <a:endParaRPr lang="en-US" altLang="en-US"/>
          </a:p>
        </p:txBody>
      </p:sp>
      <p:sp>
        <p:nvSpPr>
          <p:cNvPr id="5" name="TextBox 4">
            <a:extLst>
              <a:ext uri="{FF2B5EF4-FFF2-40B4-BE49-F238E27FC236}">
                <a16:creationId xmlns:a16="http://schemas.microsoft.com/office/drawing/2014/main" id="{757F7D9D-E10E-B569-6E06-DDA4B47A26B3}"/>
              </a:ext>
            </a:extLst>
          </p:cNvPr>
          <p:cNvSpPr txBox="1"/>
          <p:nvPr/>
        </p:nvSpPr>
        <p:spPr>
          <a:xfrm>
            <a:off x="1990847" y="1805652"/>
            <a:ext cx="7442521" cy="2585323"/>
          </a:xfrm>
          <a:prstGeom prst="rect">
            <a:avLst/>
          </a:prstGeom>
          <a:noFill/>
        </p:spPr>
        <p:txBody>
          <a:bodyPr wrap="square" rtlCol="0">
            <a:spAutoFit/>
          </a:bodyPr>
          <a:lstStyle/>
          <a:p>
            <a:pPr marL="285750" indent="-285750">
              <a:buFont typeface="Courier New" panose="02070309020205020404" pitchFamily="49" charset="0"/>
              <a:buChar char="o"/>
            </a:pPr>
            <a:r>
              <a:rPr lang="en-US">
                <a:solidFill>
                  <a:schemeClr val="accent1">
                    <a:lumMod val="50000"/>
                  </a:schemeClr>
                </a:solidFill>
              </a:rPr>
              <a:t>Industry wide - invested assets</a:t>
            </a:r>
          </a:p>
          <a:p>
            <a:endParaRPr lang="en-US">
              <a:solidFill>
                <a:schemeClr val="accent1">
                  <a:lumMod val="50000"/>
                </a:schemeClr>
              </a:solidFill>
            </a:endParaRPr>
          </a:p>
          <a:p>
            <a:pPr marL="285750" indent="-285750">
              <a:buFont typeface="Courier New" panose="02070309020205020404" pitchFamily="49" charset="0"/>
              <a:buChar char="o"/>
            </a:pPr>
            <a:r>
              <a:rPr lang="en-US">
                <a:solidFill>
                  <a:schemeClr val="accent1">
                    <a:lumMod val="50000"/>
                  </a:schemeClr>
                </a:solidFill>
              </a:rPr>
              <a:t>Foreign Investments</a:t>
            </a:r>
          </a:p>
          <a:p>
            <a:endParaRPr lang="en-US">
              <a:solidFill>
                <a:schemeClr val="accent1">
                  <a:lumMod val="50000"/>
                </a:schemeClr>
              </a:solidFill>
            </a:endParaRPr>
          </a:p>
          <a:p>
            <a:pPr marL="285750" indent="-285750">
              <a:buFont typeface="Courier New" panose="02070309020205020404" pitchFamily="49" charset="0"/>
              <a:buChar char="o"/>
            </a:pPr>
            <a:r>
              <a:rPr lang="en-US">
                <a:solidFill>
                  <a:schemeClr val="accent1">
                    <a:lumMod val="50000"/>
                  </a:schemeClr>
                </a:solidFill>
              </a:rPr>
              <a:t>Emerging Markets Investments</a:t>
            </a:r>
          </a:p>
          <a:p>
            <a:endParaRPr lang="en-US">
              <a:solidFill>
                <a:schemeClr val="accent1">
                  <a:lumMod val="50000"/>
                </a:schemeClr>
              </a:solidFill>
            </a:endParaRPr>
          </a:p>
          <a:p>
            <a:pPr marL="285750" indent="-285750">
              <a:buFont typeface="Courier New" panose="02070309020205020404" pitchFamily="49" charset="0"/>
              <a:buChar char="o"/>
            </a:pPr>
            <a:r>
              <a:rPr lang="en-US">
                <a:solidFill>
                  <a:schemeClr val="accent1">
                    <a:lumMod val="50000"/>
                  </a:schemeClr>
                </a:solidFill>
              </a:rPr>
              <a:t>RMBS</a:t>
            </a:r>
          </a:p>
          <a:p>
            <a:endParaRPr lang="en-US">
              <a:solidFill>
                <a:schemeClr val="accent1">
                  <a:lumMod val="50000"/>
                </a:schemeClr>
              </a:solidFill>
            </a:endParaRPr>
          </a:p>
          <a:p>
            <a:pPr marL="285750" indent="-285750">
              <a:buFont typeface="Courier New" panose="02070309020205020404" pitchFamily="49" charset="0"/>
              <a:buChar char="o"/>
            </a:pPr>
            <a:r>
              <a:rPr lang="en-US">
                <a:solidFill>
                  <a:schemeClr val="accent1">
                    <a:lumMod val="50000"/>
                  </a:schemeClr>
                </a:solidFill>
              </a:rPr>
              <a:t>PE Owned Insurer Investment</a:t>
            </a:r>
          </a:p>
        </p:txBody>
      </p:sp>
    </p:spTree>
    <p:extLst>
      <p:ext uri="{BB962C8B-B14F-4D97-AF65-F5344CB8AC3E}">
        <p14:creationId xmlns:p14="http://schemas.microsoft.com/office/powerpoint/2010/main" val="1042747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76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CC5FF6-C911-4883-B5F7-F5F3E29A8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2" name="Rectangle 11">
            <a:extLst>
              <a:ext uri="{FF2B5EF4-FFF2-40B4-BE49-F238E27FC236}">
                <a16:creationId xmlns:a16="http://schemas.microsoft.com/office/drawing/2014/main" id="{84E2200F-ED39-40A1-A6F7-65A45ED6D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grpSp>
        <p:nvGrpSpPr>
          <p:cNvPr id="14" name="Group 13">
            <a:extLst>
              <a:ext uri="{FF2B5EF4-FFF2-40B4-BE49-F238E27FC236}">
                <a16:creationId xmlns:a16="http://schemas.microsoft.com/office/drawing/2014/main" id="{A4DC59FE-95C7-4792-8613-8387631B1D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413815"/>
            <a:ext cx="9036547" cy="3069980"/>
            <a:chOff x="1" y="2075420"/>
            <a:chExt cx="12048729" cy="4093306"/>
          </a:xfrm>
        </p:grpSpPr>
        <p:sp>
          <p:nvSpPr>
            <p:cNvPr id="15" name="Oval 14">
              <a:extLst>
                <a:ext uri="{FF2B5EF4-FFF2-40B4-BE49-F238E27FC236}">
                  <a16:creationId xmlns:a16="http://schemas.microsoft.com/office/drawing/2014/main" id="{185A6740-C8AC-4AF4-8DED-DF2AE7C5C4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6" name="Oval 15">
              <a:extLst>
                <a:ext uri="{FF2B5EF4-FFF2-40B4-BE49-F238E27FC236}">
                  <a16:creationId xmlns:a16="http://schemas.microsoft.com/office/drawing/2014/main" id="{B0287ED7-11F5-4988-9536-ED300C63D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7" name="Oval 16">
              <a:extLst>
                <a:ext uri="{FF2B5EF4-FFF2-40B4-BE49-F238E27FC236}">
                  <a16:creationId xmlns:a16="http://schemas.microsoft.com/office/drawing/2014/main" id="{6F435B82-54F0-40A8-98AC-308BBE400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8" name="Oval 17">
              <a:extLst>
                <a:ext uri="{FF2B5EF4-FFF2-40B4-BE49-F238E27FC236}">
                  <a16:creationId xmlns:a16="http://schemas.microsoft.com/office/drawing/2014/main" id="{63E91545-5C3B-46A8-84FE-3866AC17D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9" name="Oval 18">
              <a:extLst>
                <a:ext uri="{FF2B5EF4-FFF2-40B4-BE49-F238E27FC236}">
                  <a16:creationId xmlns:a16="http://schemas.microsoft.com/office/drawing/2014/main" id="{8E118785-E32F-4098-BA19-715FB4D32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0" name="Oval 19">
              <a:extLst>
                <a:ext uri="{FF2B5EF4-FFF2-40B4-BE49-F238E27FC236}">
                  <a16:creationId xmlns:a16="http://schemas.microsoft.com/office/drawing/2014/main" id="{218661B7-47E9-4CFA-9D23-D94826CD7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grpSp>
      <p:sp>
        <p:nvSpPr>
          <p:cNvPr id="2" name="Title 1">
            <a:extLst>
              <a:ext uri="{FF2B5EF4-FFF2-40B4-BE49-F238E27FC236}">
                <a16:creationId xmlns:a16="http://schemas.microsoft.com/office/drawing/2014/main" id="{F2EE3F7E-FD2D-0E5E-8700-E1C072D90BB3}"/>
              </a:ext>
            </a:extLst>
          </p:cNvPr>
          <p:cNvSpPr>
            <a:spLocks noGrp="1"/>
          </p:cNvSpPr>
          <p:nvPr>
            <p:ph type="ctrTitle"/>
          </p:nvPr>
        </p:nvSpPr>
        <p:spPr>
          <a:xfrm>
            <a:off x="149110" y="1007887"/>
            <a:ext cx="5031002" cy="918050"/>
          </a:xfrm>
          <a:noFill/>
        </p:spPr>
        <p:txBody>
          <a:bodyPr anchor="b">
            <a:normAutofit/>
          </a:bodyPr>
          <a:lstStyle/>
          <a:p>
            <a:pPr algn="l">
              <a:spcBef>
                <a:spcPts val="0"/>
              </a:spcBef>
            </a:pPr>
            <a:r>
              <a:rPr lang="en-US" sz="1500" b="1">
                <a:solidFill>
                  <a:srgbClr val="8EBAE2"/>
                </a:solidFill>
                <a:latin typeface="Times New Roman" panose="02020603050405020304" pitchFamily="18" charset="0"/>
                <a:ea typeface="Calibri" panose="020F0502020204030204" pitchFamily="34" charset="0"/>
                <a:cs typeface="Times New Roman" panose="02020603050405020304" pitchFamily="18" charset="0"/>
              </a:rPr>
              <a:t>D</a:t>
            </a:r>
            <a:r>
              <a:rPr lang="en-US" sz="1350">
                <a:solidFill>
                  <a:schemeClr val="accent5">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IANA  </a:t>
            </a:r>
            <a:r>
              <a:rPr lang="en-US" sz="1500" b="1">
                <a:solidFill>
                  <a:schemeClr val="accent5">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S</a:t>
            </a:r>
            <a:r>
              <a:rPr lang="en-US" sz="1350">
                <a:solidFill>
                  <a:schemeClr val="accent5">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HERMAN</a:t>
            </a:r>
            <a:br>
              <a:rPr lang="en-US" sz="1350">
                <a:solidFill>
                  <a:schemeClr val="accent5">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br>
            <a:r>
              <a:rPr lang="en-US" sz="1500" b="1">
                <a:solidFill>
                  <a:schemeClr val="accent5">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P</a:t>
            </a:r>
            <a:r>
              <a:rPr lang="en-US" sz="1350">
                <a:solidFill>
                  <a:schemeClr val="accent5">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ENNSYLVANIA   </a:t>
            </a:r>
            <a:r>
              <a:rPr lang="en-US" sz="1500" b="1">
                <a:solidFill>
                  <a:schemeClr val="accent5">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D</a:t>
            </a:r>
            <a:r>
              <a:rPr lang="en-US" sz="1350">
                <a:solidFill>
                  <a:schemeClr val="accent5">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EPUTY   </a:t>
            </a:r>
            <a:r>
              <a:rPr lang="en-US" sz="1500" b="1">
                <a:solidFill>
                  <a:schemeClr val="accent5">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sz="1350">
                <a:solidFill>
                  <a:schemeClr val="accent5">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NSURANCE   </a:t>
            </a:r>
            <a:r>
              <a:rPr lang="en-US" sz="1500" b="1">
                <a:solidFill>
                  <a:schemeClr val="accent5">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C</a:t>
            </a:r>
            <a:r>
              <a:rPr lang="en-US" sz="1350">
                <a:solidFill>
                  <a:schemeClr val="accent5">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OMMISSIONER</a:t>
            </a:r>
            <a:br>
              <a:rPr lang="en-US" sz="1350">
                <a:solidFill>
                  <a:schemeClr val="accent5">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br>
            <a:r>
              <a:rPr lang="en-US" sz="1500" b="1">
                <a:solidFill>
                  <a:schemeClr val="accent5">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O</a:t>
            </a:r>
            <a:r>
              <a:rPr lang="en-US" sz="1275">
                <a:solidFill>
                  <a:schemeClr val="accent5">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FFICE</a:t>
            </a:r>
            <a:r>
              <a:rPr lang="en-US" sz="1350">
                <a:solidFill>
                  <a:schemeClr val="accent5">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a:solidFill>
                  <a:schemeClr val="accent5">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OF</a:t>
            </a:r>
            <a:r>
              <a:rPr lang="en-US" sz="1350">
                <a:solidFill>
                  <a:schemeClr val="accent5">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500" b="1">
                <a:solidFill>
                  <a:schemeClr val="accent5">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C</a:t>
            </a:r>
            <a:r>
              <a:rPr lang="en-US" sz="1275">
                <a:solidFill>
                  <a:schemeClr val="accent5">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ORPORATE</a:t>
            </a:r>
            <a:r>
              <a:rPr lang="en-US" sz="1350">
                <a:solidFill>
                  <a:schemeClr val="accent5">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200">
                <a:solidFill>
                  <a:schemeClr val="accent5">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&amp;</a:t>
            </a:r>
            <a:r>
              <a:rPr lang="en-US" sz="1350">
                <a:solidFill>
                  <a:schemeClr val="accent5">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500" b="1">
                <a:solidFill>
                  <a:schemeClr val="accent5">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F</a:t>
            </a:r>
            <a:r>
              <a:rPr lang="en-US" sz="1275">
                <a:solidFill>
                  <a:schemeClr val="accent5">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INANCIAL</a:t>
            </a:r>
            <a:r>
              <a:rPr lang="en-US" sz="1350">
                <a:solidFill>
                  <a:schemeClr val="accent5">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500" b="1">
                <a:solidFill>
                  <a:schemeClr val="accent5">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R</a:t>
            </a:r>
            <a:r>
              <a:rPr lang="en-US" sz="1275">
                <a:solidFill>
                  <a:schemeClr val="accent5">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EGULATION</a:t>
            </a:r>
            <a:br>
              <a:rPr lang="en-US" sz="1350">
                <a:latin typeface="Calibri" panose="020F0502020204030204" pitchFamily="34" charset="0"/>
                <a:ea typeface="Calibri" panose="020F0502020204030204" pitchFamily="34" charset="0"/>
                <a:cs typeface="Times New Roman" panose="02020603050405020304" pitchFamily="18" charset="0"/>
              </a:rPr>
            </a:br>
            <a:endParaRPr lang="en-US" sz="825">
              <a:solidFill>
                <a:schemeClr val="bg1"/>
              </a:solidFill>
            </a:endParaRPr>
          </a:p>
        </p:txBody>
      </p:sp>
      <p:sp>
        <p:nvSpPr>
          <p:cNvPr id="22" name="Rectangle 21">
            <a:extLst>
              <a:ext uri="{FF2B5EF4-FFF2-40B4-BE49-F238E27FC236}">
                <a16:creationId xmlns:a16="http://schemas.microsoft.com/office/drawing/2014/main" id="{B163B796-84D7-4069-93D0-7A496A03A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828610" y="1639204"/>
            <a:ext cx="2097346"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grpSp>
        <p:nvGrpSpPr>
          <p:cNvPr id="24" name="Group 23">
            <a:extLst>
              <a:ext uri="{FF2B5EF4-FFF2-40B4-BE49-F238E27FC236}">
                <a16:creationId xmlns:a16="http://schemas.microsoft.com/office/drawing/2014/main" id="{87A77F8F-E829-4314-9F44-36169F7548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1095434"/>
            <a:ext cx="411480" cy="411755"/>
            <a:chOff x="7029447" y="3514725"/>
            <a:chExt cx="1285875" cy="549007"/>
          </a:xfrm>
        </p:grpSpPr>
        <p:cxnSp>
          <p:nvCxnSpPr>
            <p:cNvPr id="25" name="Straight Connector 24">
              <a:extLst>
                <a:ext uri="{FF2B5EF4-FFF2-40B4-BE49-F238E27FC236}">
                  <a16:creationId xmlns:a16="http://schemas.microsoft.com/office/drawing/2014/main" id="{E8D18253-A2A5-4168-A077-5A4A9C532B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AC9C54-D328-4591-AE19-1C4E335C79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74A6996-7D92-4A5D-B88C-3B3E56C691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0F18B95-9F0D-423C-9242-0FBEC72769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A4AE5E3E-9489-4D5A-A458-72C3E481C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5462839"/>
            <a:ext cx="4571998" cy="533439"/>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grpSp>
        <p:nvGrpSpPr>
          <p:cNvPr id="32" name="Group 31">
            <a:extLst>
              <a:ext uri="{FF2B5EF4-FFF2-40B4-BE49-F238E27FC236}">
                <a16:creationId xmlns:a16="http://schemas.microsoft.com/office/drawing/2014/main" id="{0E88FC08-D56F-45D4-AC54-B89F64697B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462259" y="5312671"/>
            <a:ext cx="964406" cy="411755"/>
            <a:chOff x="7029447" y="3514725"/>
            <a:chExt cx="1285875" cy="549007"/>
          </a:xfrm>
        </p:grpSpPr>
        <p:cxnSp>
          <p:nvCxnSpPr>
            <p:cNvPr id="33" name="Straight Connector 32">
              <a:extLst>
                <a:ext uri="{FF2B5EF4-FFF2-40B4-BE49-F238E27FC236}">
                  <a16:creationId xmlns:a16="http://schemas.microsoft.com/office/drawing/2014/main" id="{DA9CDF2D-7A78-4571-B1C1-857192D4A9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E46C3A6-A8E2-4FBB-B6F8-FBEA0D905D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35E17C-3C3F-401E-875C-1BA82BBA5A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8C01EF9-F43C-4B12-BBF9-A20421C755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 name="Subtitle 2">
            <a:extLst>
              <a:ext uri="{FF2B5EF4-FFF2-40B4-BE49-F238E27FC236}">
                <a16:creationId xmlns:a16="http://schemas.microsoft.com/office/drawing/2014/main" id="{F664C6BC-BC09-5562-D283-3BEB43D5D37A}"/>
              </a:ext>
            </a:extLst>
          </p:cNvPr>
          <p:cNvSpPr>
            <a:spLocks noGrp="1"/>
          </p:cNvSpPr>
          <p:nvPr>
            <p:ph type="subTitle" idx="1"/>
          </p:nvPr>
        </p:nvSpPr>
        <p:spPr>
          <a:xfrm>
            <a:off x="374731" y="1928208"/>
            <a:ext cx="4395164" cy="3921902"/>
          </a:xfrm>
          <a:noFill/>
        </p:spPr>
        <p:txBody>
          <a:bodyPr anchor="t">
            <a:normAutofit fontScale="92500"/>
          </a:bodyPr>
          <a:lstStyle/>
          <a:p>
            <a:pPr algn="just">
              <a:spcBef>
                <a:spcPts val="0"/>
              </a:spcBef>
            </a:pPr>
            <a:r>
              <a:rPr lang="en-US" sz="1350">
                <a:solidFill>
                  <a:schemeClr val="accent1">
                    <a:lumMod val="40000"/>
                    <a:lumOff val="60000"/>
                  </a:schemeClr>
                </a:solidFill>
                <a:latin typeface="Times New Roman" panose="02020603050405020304" pitchFamily="18" charset="0"/>
                <a:ea typeface="Calibri" panose="020F0502020204030204" pitchFamily="34" charset="0"/>
                <a:cs typeface="Times New Roman" panose="02020603050405020304" pitchFamily="18" charset="0"/>
              </a:rPr>
              <a:t>Diana is Pennsylvania’s Deputy Insurance Commissioner for the Office of Corporate and Financial Regulation (“OCFR”).  She joined the Pennsylvania Department in 2022, from the New Jersey Department where she held a similar role.  </a:t>
            </a:r>
          </a:p>
          <a:p>
            <a:pPr algn="just">
              <a:spcBef>
                <a:spcPts val="0"/>
              </a:spcBef>
            </a:pPr>
            <a:endParaRPr lang="en-US" sz="1350">
              <a:solidFill>
                <a:schemeClr val="accent1">
                  <a:lumMod val="40000"/>
                  <a:lumOff val="6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pPr>
            <a:r>
              <a:rPr lang="en-US" sz="1350">
                <a:solidFill>
                  <a:schemeClr val="accent1">
                    <a:lumMod val="40000"/>
                    <a:lumOff val="60000"/>
                  </a:schemeClr>
                </a:solidFill>
                <a:latin typeface="Times New Roman" panose="02020603050405020304" pitchFamily="18" charset="0"/>
                <a:ea typeface="Calibri" panose="020F0502020204030204" pitchFamily="34" charset="0"/>
                <a:cs typeface="Times New Roman" panose="02020603050405020304" pitchFamily="18" charset="0"/>
              </a:rPr>
              <a:t>Prior to insurance regulation, Diana’s career included public accounting and insurance industry positions that concentrated in directing external and internal audit functions.  She has coordinated on the Group Wide Supervision of multiple Internationally Active Insurer Groups, hosts international supervisory colleges, and serves on numerous National Association of Insurance Commissioners (“NAIC”) and International Association of Insurance Supervisors (“IAIS”) committees.  </a:t>
            </a:r>
            <a:endParaRPr lang="en-US" sz="1350">
              <a:solidFill>
                <a:schemeClr val="accent1">
                  <a:lumMod val="40000"/>
                  <a:lumOff val="6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pPr>
            <a:endParaRPr lang="en-US" sz="1350">
              <a:solidFill>
                <a:schemeClr val="accent1">
                  <a:lumMod val="40000"/>
                  <a:lumOff val="6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pPr>
            <a:r>
              <a:rPr lang="en-US" sz="1350">
                <a:solidFill>
                  <a:schemeClr val="accent1">
                    <a:lumMod val="40000"/>
                    <a:lumOff val="60000"/>
                  </a:schemeClr>
                </a:solidFill>
                <a:latin typeface="Times New Roman" panose="02020603050405020304" pitchFamily="18" charset="0"/>
                <a:ea typeface="Calibri" panose="020F0502020204030204" pitchFamily="34" charset="0"/>
                <a:cs typeface="Times New Roman" panose="02020603050405020304" pitchFamily="18" charset="0"/>
              </a:rPr>
              <a:t>OCFR oversees licensing, solvency, compliance, and regulated transactions including M&amp;A, Hold Co, and affiliate transactions of two thousand risk bearing entities including 220 domestics authorized to transact in the Commonwealth.  Diana  collaborates on the drafting of law, regulatory standards and practices for  insurers of all types, structures, and scale with focus on capital adequacy, ERM &amp; governance; portfolio, and emerging risks including climate, cyber, PE,  and  AI.   </a:t>
            </a:r>
          </a:p>
          <a:p>
            <a:pPr algn="just">
              <a:spcBef>
                <a:spcPts val="0"/>
              </a:spcBef>
            </a:pPr>
            <a:endParaRPr lang="en-US" sz="1350">
              <a:solidFill>
                <a:srgbClr val="478FD1"/>
              </a:solidFill>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pPr>
            <a:endParaRPr lang="en-US" sz="1650">
              <a:solidFill>
                <a:srgbClr val="478FD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descr="A person with blonde hair&#10;&#10;Description automatically generated with low confidence">
            <a:extLst>
              <a:ext uri="{FF2B5EF4-FFF2-40B4-BE49-F238E27FC236}">
                <a16:creationId xmlns:a16="http://schemas.microsoft.com/office/drawing/2014/main" id="{F07923D7-0C00-5571-6089-C4212884AA1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15465" y="1017760"/>
            <a:ext cx="2071331" cy="2071331"/>
          </a:xfrm>
          <a:prstGeom prst="rect">
            <a:avLst/>
          </a:prstGeom>
        </p:spPr>
      </p:pic>
      <p:grpSp>
        <p:nvGrpSpPr>
          <p:cNvPr id="38" name="Group 37">
            <a:extLst>
              <a:ext uri="{FF2B5EF4-FFF2-40B4-BE49-F238E27FC236}">
                <a16:creationId xmlns:a16="http://schemas.microsoft.com/office/drawing/2014/main" id="{B138BDDD-D054-4F0A-BB1F-9D016848D6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019984" y="1694271"/>
            <a:ext cx="228600" cy="322326"/>
            <a:chOff x="215328" y="-46937"/>
            <a:chExt cx="304800" cy="2773841"/>
          </a:xfrm>
        </p:grpSpPr>
        <p:cxnSp>
          <p:nvCxnSpPr>
            <p:cNvPr id="39" name="Straight Connector 38">
              <a:extLst>
                <a:ext uri="{FF2B5EF4-FFF2-40B4-BE49-F238E27FC236}">
                  <a16:creationId xmlns:a16="http://schemas.microsoft.com/office/drawing/2014/main" id="{3CB9B538-BCFF-41C2-87A8-28853C3998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D34C8C8-72AB-40F5-87DE-E7AE196F7D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DA1E9C3-A70A-49DD-AD8F-5E768B24FA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C92A81C-B9D6-4A1C-BE78-377104DBEC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D2ECECC9-A1C3-B341-931C-0DF66F5D7590}"/>
              </a:ext>
            </a:extLst>
          </p:cNvPr>
          <p:cNvSpPr txBox="1"/>
          <p:nvPr/>
        </p:nvSpPr>
        <p:spPr>
          <a:xfrm>
            <a:off x="5129711" y="3179645"/>
            <a:ext cx="3854269" cy="2654573"/>
          </a:xfrm>
          <a:prstGeom prst="rect">
            <a:avLst/>
          </a:prstGeom>
          <a:noFill/>
        </p:spPr>
        <p:txBody>
          <a:bodyPr wrap="square" rtlCol="0">
            <a:spAutoFit/>
          </a:bodyPr>
          <a:lstStyle/>
          <a:p>
            <a:pPr defTabSz="685800" eaLnBrk="1" fontAlgn="auto" hangingPunct="1">
              <a:spcBef>
                <a:spcPts val="0"/>
              </a:spcBef>
              <a:spcAft>
                <a:spcPts val="0"/>
              </a:spcAft>
            </a:pPr>
            <a:r>
              <a:rPr lang="en-US" sz="1350">
                <a:solidFill>
                  <a:srgbClr val="5B9BD5">
                    <a:lumMod val="60000"/>
                    <a:lumOff val="40000"/>
                  </a:srgbClr>
                </a:solidFill>
                <a:latin typeface="Times New Roman" panose="02020603050405020304" pitchFamily="18" charset="0"/>
                <a:ea typeface="Calibri" panose="020F0502020204030204" pitchFamily="34" charset="0"/>
                <a:cs typeface="Times New Roman" panose="02020603050405020304" pitchFamily="18" charset="0"/>
              </a:rPr>
              <a:t>-</a:t>
            </a:r>
            <a:r>
              <a:rPr lang="en-US" sz="1350">
                <a:solidFill>
                  <a:srgbClr val="5B9BD5">
                    <a:lumMod val="75000"/>
                  </a:srgbClr>
                </a:solidFill>
                <a:latin typeface="Times New Roman" panose="02020603050405020304" pitchFamily="18" charset="0"/>
                <a:ea typeface="Calibri" panose="020F0502020204030204" pitchFamily="34" charset="0"/>
                <a:cs typeface="Times New Roman" panose="02020603050405020304" pitchFamily="18" charset="0"/>
              </a:rPr>
              <a:t>    </a:t>
            </a:r>
            <a:r>
              <a:rPr lang="en-US" sz="1275">
                <a:solidFill>
                  <a:schemeClr val="accent1">
                    <a:lumMod val="40000"/>
                    <a:lumOff val="60000"/>
                  </a:schemeClr>
                </a:solidFill>
                <a:latin typeface="Times New Roman" panose="02020603050405020304" pitchFamily="18" charset="0"/>
                <a:ea typeface="Calibri" panose="020F0502020204030204" pitchFamily="34" charset="0"/>
                <a:cs typeface="Times New Roman" panose="02020603050405020304" pitchFamily="18" charset="0"/>
              </a:rPr>
              <a:t>Certified Public Accountant</a:t>
            </a:r>
            <a:endParaRPr lang="en-US" sz="1275">
              <a:solidFill>
                <a:schemeClr val="accent1">
                  <a:lumMod val="40000"/>
                  <a:lumOff val="60000"/>
                </a:schemeClr>
              </a:solidFill>
              <a:latin typeface="Calibri" panose="020F0502020204030204" pitchFamily="34" charset="0"/>
              <a:ea typeface="Calibri" panose="020F0502020204030204" pitchFamily="34" charset="0"/>
              <a:cs typeface="Times New Roman" panose="02020603050405020304" pitchFamily="18" charset="0"/>
            </a:endParaRPr>
          </a:p>
          <a:p>
            <a:pPr marL="214313" indent="-214313" defTabSz="685800" eaLnBrk="1" fontAlgn="auto" hangingPunct="1">
              <a:spcBef>
                <a:spcPts val="0"/>
              </a:spcBef>
              <a:spcAft>
                <a:spcPts val="0"/>
              </a:spcAft>
              <a:buFontTx/>
              <a:buChar char="-"/>
            </a:pPr>
            <a:r>
              <a:rPr lang="en-US" sz="1275">
                <a:solidFill>
                  <a:schemeClr val="accent1">
                    <a:lumMod val="40000"/>
                    <a:lumOff val="60000"/>
                  </a:schemeClr>
                </a:solidFill>
                <a:latin typeface="Times New Roman" panose="02020603050405020304" pitchFamily="18" charset="0"/>
                <a:ea typeface="Calibri" panose="020F0502020204030204" pitchFamily="34" charset="0"/>
                <a:cs typeface="Times New Roman" panose="02020603050405020304" pitchFamily="18" charset="0"/>
              </a:rPr>
              <a:t>Certified Information Systems Auditor</a:t>
            </a:r>
            <a:endParaRPr lang="en-US" sz="1275">
              <a:solidFill>
                <a:schemeClr val="accent1">
                  <a:lumMod val="40000"/>
                  <a:lumOff val="60000"/>
                </a:schemeClr>
              </a:solidFill>
              <a:latin typeface="Calibri" panose="020F0502020204030204" pitchFamily="34" charset="0"/>
              <a:ea typeface="Calibri" panose="020F0502020204030204" pitchFamily="34" charset="0"/>
              <a:cs typeface="Times New Roman" panose="02020603050405020304" pitchFamily="18" charset="0"/>
            </a:endParaRPr>
          </a:p>
          <a:p>
            <a:pPr marL="214313" indent="-214313" defTabSz="685800" eaLnBrk="1" fontAlgn="auto" hangingPunct="1">
              <a:spcBef>
                <a:spcPts val="0"/>
              </a:spcBef>
              <a:spcAft>
                <a:spcPts val="0"/>
              </a:spcAft>
              <a:buFontTx/>
              <a:buChar char="-"/>
            </a:pPr>
            <a:r>
              <a:rPr lang="en-US" sz="1275">
                <a:solidFill>
                  <a:schemeClr val="accent1">
                    <a:lumMod val="40000"/>
                    <a:lumOff val="60000"/>
                  </a:schemeClr>
                </a:solidFill>
                <a:latin typeface="Times New Roman" panose="02020603050405020304" pitchFamily="18" charset="0"/>
                <a:ea typeface="Calibri" panose="020F0502020204030204" pitchFamily="34" charset="0"/>
                <a:cs typeface="Times New Roman" panose="02020603050405020304" pitchFamily="18" charset="0"/>
              </a:rPr>
              <a:t>Certified Information Technology Professional</a:t>
            </a:r>
            <a:endParaRPr lang="en-US" sz="1275">
              <a:solidFill>
                <a:schemeClr val="accent1">
                  <a:lumMod val="40000"/>
                  <a:lumOff val="60000"/>
                </a:schemeClr>
              </a:solidFill>
              <a:latin typeface="Calibri" panose="020F0502020204030204" pitchFamily="34" charset="0"/>
              <a:ea typeface="Calibri" panose="020F0502020204030204" pitchFamily="34" charset="0"/>
              <a:cs typeface="Times New Roman" panose="02020603050405020304" pitchFamily="18" charset="0"/>
            </a:endParaRPr>
          </a:p>
          <a:p>
            <a:pPr marL="214313" indent="-214313" defTabSz="685800" eaLnBrk="1" fontAlgn="auto" hangingPunct="1">
              <a:spcBef>
                <a:spcPts val="0"/>
              </a:spcBef>
              <a:spcAft>
                <a:spcPts val="0"/>
              </a:spcAft>
              <a:buFontTx/>
              <a:buChar char="-"/>
            </a:pPr>
            <a:r>
              <a:rPr lang="en-US" sz="1275">
                <a:solidFill>
                  <a:schemeClr val="accent1">
                    <a:lumMod val="40000"/>
                    <a:lumOff val="60000"/>
                  </a:schemeClr>
                </a:solidFill>
                <a:latin typeface="Times New Roman" panose="02020603050405020304" pitchFamily="18" charset="0"/>
                <a:ea typeface="Calibri" panose="020F0502020204030204" pitchFamily="34" charset="0"/>
                <a:cs typeface="Times New Roman" panose="02020603050405020304" pitchFamily="18" charset="0"/>
              </a:rPr>
              <a:t>Certified Fraud Examiner </a:t>
            </a:r>
          </a:p>
          <a:p>
            <a:pPr marL="214313" indent="-214313" defTabSz="685800" eaLnBrk="1" fontAlgn="auto" hangingPunct="1">
              <a:spcBef>
                <a:spcPts val="0"/>
              </a:spcBef>
              <a:spcAft>
                <a:spcPts val="0"/>
              </a:spcAft>
              <a:buFontTx/>
              <a:buChar char="-"/>
            </a:pPr>
            <a:r>
              <a:rPr lang="en-US" sz="1275">
                <a:solidFill>
                  <a:schemeClr val="accent1">
                    <a:lumMod val="40000"/>
                    <a:lumOff val="60000"/>
                  </a:schemeClr>
                </a:solidFill>
                <a:latin typeface="Times New Roman" panose="02020603050405020304" pitchFamily="18" charset="0"/>
                <a:ea typeface="Calibri" panose="020F0502020204030204" pitchFamily="34" charset="0"/>
                <a:cs typeface="Times New Roman" panose="02020603050405020304" pitchFamily="18" charset="0"/>
              </a:rPr>
              <a:t>Committee Member: Supervisory Forum and the Standards Assessment Working Group of the- International Association of Insurance Supervisors</a:t>
            </a:r>
          </a:p>
          <a:p>
            <a:pPr defTabSz="685800" eaLnBrk="1" fontAlgn="auto" hangingPunct="1">
              <a:spcBef>
                <a:spcPts val="0"/>
              </a:spcBef>
              <a:spcAft>
                <a:spcPts val="0"/>
              </a:spcAft>
            </a:pPr>
            <a:r>
              <a:rPr lang="en-US" sz="1275">
                <a:solidFill>
                  <a:schemeClr val="accent1">
                    <a:lumMod val="40000"/>
                    <a:lumOff val="60000"/>
                  </a:schemeClr>
                </a:solidFill>
                <a:latin typeface="Times New Roman" panose="02020603050405020304" pitchFamily="18" charset="0"/>
                <a:ea typeface="Calibri" panose="020F0502020204030204" pitchFamily="34" charset="0"/>
                <a:cs typeface="Times New Roman" panose="02020603050405020304" pitchFamily="18" charset="0"/>
              </a:rPr>
              <a:t>-     Chair, NAIC Chief  Financial Regulators Forum</a:t>
            </a:r>
          </a:p>
          <a:p>
            <a:pPr defTabSz="685800" eaLnBrk="1" fontAlgn="auto" hangingPunct="1">
              <a:spcBef>
                <a:spcPts val="0"/>
              </a:spcBef>
              <a:spcAft>
                <a:spcPts val="0"/>
              </a:spcAft>
            </a:pPr>
            <a:r>
              <a:rPr lang="en-US" sz="1275">
                <a:solidFill>
                  <a:schemeClr val="accent1">
                    <a:lumMod val="40000"/>
                    <a:lumOff val="60000"/>
                  </a:schemeClr>
                </a:solidFill>
                <a:latin typeface="Times New Roman" panose="02020603050405020304" pitchFamily="18" charset="0"/>
                <a:ea typeface="Calibri" panose="020F0502020204030204" pitchFamily="34" charset="0"/>
                <a:cs typeface="Times New Roman" panose="02020603050405020304" pitchFamily="18" charset="0"/>
              </a:rPr>
              <a:t>-     Vice Chair,  NAIC / AICPA Working Group</a:t>
            </a:r>
          </a:p>
          <a:p>
            <a:pPr defTabSz="685800" eaLnBrk="1" fontAlgn="auto" hangingPunct="1">
              <a:spcBef>
                <a:spcPts val="0"/>
              </a:spcBef>
              <a:spcAft>
                <a:spcPts val="0"/>
              </a:spcAft>
            </a:pPr>
            <a:r>
              <a:rPr lang="en-US" sz="1275" b="1">
                <a:solidFill>
                  <a:schemeClr val="accent1">
                    <a:lumMod val="40000"/>
                    <a:lumOff val="60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en-US" sz="1275">
                <a:solidFill>
                  <a:schemeClr val="accent1">
                    <a:lumMod val="40000"/>
                    <a:lumOff val="60000"/>
                  </a:schemeClr>
                </a:solidFill>
                <a:latin typeface="Times New Roman" panose="02020603050405020304" pitchFamily="18" charset="0"/>
                <a:ea typeface="Calibri" panose="020F0502020204030204" pitchFamily="34" charset="0"/>
                <a:cs typeface="Times New Roman" panose="02020603050405020304" pitchFamily="18" charset="0"/>
              </a:rPr>
              <a:t>     National Association of Corporate Directors</a:t>
            </a:r>
            <a:endParaRPr lang="en-US" sz="1275">
              <a:solidFill>
                <a:schemeClr val="accent1">
                  <a:lumMod val="40000"/>
                  <a:lumOff val="60000"/>
                </a:schemeClr>
              </a:solidFill>
              <a:latin typeface="Calibri" panose="020F0502020204030204" pitchFamily="34" charset="0"/>
              <a:ea typeface="Calibri" panose="020F0502020204030204" pitchFamily="34" charset="0"/>
              <a:cs typeface="Times New Roman" panose="02020603050405020304" pitchFamily="18" charset="0"/>
            </a:endParaRPr>
          </a:p>
          <a:p>
            <a:pPr defTabSz="685800" eaLnBrk="1" fontAlgn="auto" hangingPunct="1">
              <a:spcBef>
                <a:spcPts val="0"/>
              </a:spcBef>
              <a:spcAft>
                <a:spcPts val="0"/>
              </a:spcAft>
            </a:pPr>
            <a:r>
              <a:rPr lang="en-US" sz="1275" b="1">
                <a:solidFill>
                  <a:schemeClr val="accent1">
                    <a:lumMod val="40000"/>
                    <a:lumOff val="60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en-US" sz="1275">
                <a:solidFill>
                  <a:schemeClr val="accent1">
                    <a:lumMod val="40000"/>
                    <a:lumOff val="60000"/>
                  </a:schemeClr>
                </a:solidFill>
                <a:latin typeface="Times New Roman" panose="02020603050405020304" pitchFamily="18" charset="0"/>
                <a:ea typeface="Calibri" panose="020F0502020204030204" pitchFamily="34" charset="0"/>
                <a:cs typeface="Times New Roman" panose="02020603050405020304" pitchFamily="18" charset="0"/>
              </a:rPr>
              <a:t>     American Institute - Certified Public Accountants</a:t>
            </a:r>
            <a:endParaRPr lang="en-US" sz="1275">
              <a:solidFill>
                <a:schemeClr val="accent1">
                  <a:lumMod val="40000"/>
                  <a:lumOff val="60000"/>
                </a:schemeClr>
              </a:solidFill>
              <a:latin typeface="Calibri" panose="020F0502020204030204" pitchFamily="34" charset="0"/>
              <a:ea typeface="Calibri" panose="020F0502020204030204" pitchFamily="34" charset="0"/>
              <a:cs typeface="Times New Roman" panose="02020603050405020304" pitchFamily="18" charset="0"/>
            </a:endParaRPr>
          </a:p>
          <a:p>
            <a:pPr defTabSz="685800" eaLnBrk="1" fontAlgn="auto" hangingPunct="1">
              <a:spcBef>
                <a:spcPts val="0"/>
              </a:spcBef>
              <a:spcAft>
                <a:spcPts val="0"/>
              </a:spcAft>
            </a:pPr>
            <a:r>
              <a:rPr lang="en-US" sz="1275" b="1">
                <a:solidFill>
                  <a:schemeClr val="accent1">
                    <a:lumMod val="40000"/>
                    <a:lumOff val="60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en-US" sz="1275">
                <a:solidFill>
                  <a:schemeClr val="accent1">
                    <a:lumMod val="40000"/>
                    <a:lumOff val="60000"/>
                  </a:schemeClr>
                </a:solidFill>
                <a:latin typeface="Times New Roman" panose="02020603050405020304" pitchFamily="18" charset="0"/>
                <a:ea typeface="Calibri" panose="020F0502020204030204" pitchFamily="34" charset="0"/>
                <a:cs typeface="Times New Roman" panose="02020603050405020304" pitchFamily="18" charset="0"/>
              </a:rPr>
              <a:t>     Information Systems Audit &amp; Control Association</a:t>
            </a:r>
          </a:p>
          <a:p>
            <a:pPr defTabSz="685800" eaLnBrk="1" fontAlgn="auto" hangingPunct="1">
              <a:spcBef>
                <a:spcPts val="0"/>
              </a:spcBef>
              <a:spcAft>
                <a:spcPts val="0"/>
              </a:spcAft>
            </a:pPr>
            <a:r>
              <a:rPr lang="en-US" sz="1275" b="1">
                <a:solidFill>
                  <a:schemeClr val="accent1">
                    <a:lumMod val="40000"/>
                    <a:lumOff val="60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en-US" sz="1275">
                <a:solidFill>
                  <a:schemeClr val="accent1">
                    <a:lumMod val="40000"/>
                    <a:lumOff val="60000"/>
                  </a:schemeClr>
                </a:solidFill>
                <a:latin typeface="Times New Roman" panose="02020603050405020304" pitchFamily="18" charset="0"/>
                <a:ea typeface="Calibri" panose="020F0502020204030204" pitchFamily="34" charset="0"/>
                <a:cs typeface="Times New Roman" panose="02020603050405020304" pitchFamily="18" charset="0"/>
              </a:rPr>
              <a:t>     Association of Certified Fraud Examiners</a:t>
            </a:r>
            <a:endParaRPr lang="en-US" sz="1275">
              <a:solidFill>
                <a:schemeClr val="accent1">
                  <a:lumMod val="40000"/>
                  <a:lumOff val="6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35ABA1BB-4689-6B11-73E5-A865D4F24F31}"/>
              </a:ext>
            </a:extLst>
          </p:cNvPr>
          <p:cNvSpPr txBox="1"/>
          <p:nvPr/>
        </p:nvSpPr>
        <p:spPr>
          <a:xfrm>
            <a:off x="7356206" y="2310080"/>
            <a:ext cx="1294188" cy="530915"/>
          </a:xfrm>
          <a:prstGeom prst="rect">
            <a:avLst/>
          </a:prstGeom>
          <a:noFill/>
        </p:spPr>
        <p:txBody>
          <a:bodyPr wrap="square" rtlCol="0">
            <a:spAutoFit/>
          </a:bodyPr>
          <a:lstStyle/>
          <a:p>
            <a:pPr algn="ctr" defTabSz="685800" eaLnBrk="1" fontAlgn="auto" hangingPunct="1">
              <a:spcBef>
                <a:spcPts val="0"/>
              </a:spcBef>
              <a:spcAft>
                <a:spcPts val="0"/>
              </a:spcAft>
            </a:pPr>
            <a:r>
              <a:rPr lang="en-US" sz="1350" b="1">
                <a:solidFill>
                  <a:srgbClr val="5B9BD5">
                    <a:lumMod val="60000"/>
                    <a:lumOff val="40000"/>
                  </a:srgbClr>
                </a:solidFill>
                <a:latin typeface="Times New Roman" panose="02020603050405020304" pitchFamily="18" charset="0"/>
                <a:ea typeface="Calibri" panose="020F0502020204030204" pitchFamily="34" charset="0"/>
                <a:cs typeface="Times New Roman" panose="02020603050405020304" pitchFamily="18" charset="0"/>
              </a:rPr>
              <a:t>P</a:t>
            </a:r>
            <a:r>
              <a:rPr lang="en-US" sz="1050">
                <a:solidFill>
                  <a:srgbClr val="5B9BD5">
                    <a:lumMod val="60000"/>
                    <a:lumOff val="40000"/>
                  </a:srgbClr>
                </a:solidFill>
                <a:latin typeface="Times New Roman" panose="02020603050405020304" pitchFamily="18" charset="0"/>
                <a:ea typeface="Calibri" panose="020F0502020204030204" pitchFamily="34" charset="0"/>
                <a:cs typeface="Times New Roman" panose="02020603050405020304" pitchFamily="18" charset="0"/>
              </a:rPr>
              <a:t>ROFESSIONAL</a:t>
            </a:r>
            <a:r>
              <a:rPr lang="en-US" sz="1500" b="1">
                <a:solidFill>
                  <a:srgbClr val="5B9BD5">
                    <a:lumMod val="60000"/>
                    <a:lumOff val="40000"/>
                  </a:srgbClr>
                </a:solidFill>
                <a:latin typeface="Times New Roman" panose="02020603050405020304" pitchFamily="18" charset="0"/>
                <a:ea typeface="Calibri" panose="020F0502020204030204" pitchFamily="34" charset="0"/>
                <a:cs typeface="Times New Roman" panose="02020603050405020304" pitchFamily="18" charset="0"/>
              </a:rPr>
              <a:t> </a:t>
            </a:r>
            <a:endParaRPr lang="en-US" sz="1050">
              <a:solidFill>
                <a:srgbClr val="5B9BD5">
                  <a:lumMod val="60000"/>
                  <a:lumOff val="40000"/>
                </a:srgbClr>
              </a:solidFill>
              <a:latin typeface="Times New Roman" panose="02020603050405020304" pitchFamily="18" charset="0"/>
              <a:ea typeface="Calibri" panose="020F0502020204030204" pitchFamily="34" charset="0"/>
              <a:cs typeface="Times New Roman" panose="02020603050405020304" pitchFamily="18" charset="0"/>
            </a:endParaRPr>
          </a:p>
          <a:p>
            <a:pPr algn="ctr" defTabSz="685800" eaLnBrk="1" fontAlgn="auto" hangingPunct="1">
              <a:spcBef>
                <a:spcPts val="0"/>
              </a:spcBef>
              <a:spcAft>
                <a:spcPts val="0"/>
              </a:spcAft>
            </a:pPr>
            <a:r>
              <a:rPr lang="en-US" sz="1350" b="1">
                <a:solidFill>
                  <a:srgbClr val="5B9BD5">
                    <a:lumMod val="60000"/>
                    <a:lumOff val="40000"/>
                  </a:srgbClr>
                </a:solidFill>
                <a:latin typeface="Times New Roman" panose="02020603050405020304" pitchFamily="18" charset="0"/>
                <a:ea typeface="Calibri" panose="020F0502020204030204" pitchFamily="34" charset="0"/>
                <a:cs typeface="Times New Roman" panose="02020603050405020304" pitchFamily="18" charset="0"/>
              </a:rPr>
              <a:t>A</a:t>
            </a:r>
            <a:r>
              <a:rPr lang="en-US" sz="1050">
                <a:solidFill>
                  <a:srgbClr val="5B9BD5">
                    <a:lumMod val="60000"/>
                    <a:lumOff val="40000"/>
                  </a:srgbClr>
                </a:solidFill>
                <a:latin typeface="Times New Roman" panose="02020603050405020304" pitchFamily="18" charset="0"/>
                <a:ea typeface="Calibri" panose="020F0502020204030204" pitchFamily="34" charset="0"/>
                <a:cs typeface="Times New Roman" panose="02020603050405020304" pitchFamily="18" charset="0"/>
              </a:rPr>
              <a:t>FFILIATIONS</a:t>
            </a:r>
            <a:endParaRPr lang="en-US" sz="1350">
              <a:solidFill>
                <a:srgbClr val="5B9BD5">
                  <a:lumMod val="60000"/>
                  <a:lumOff val="40000"/>
                </a:srgb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B4480016-EE86-8A47-AEA4-2B6DDD46E835}"/>
              </a:ext>
            </a:extLst>
          </p:cNvPr>
          <p:cNvSpPr txBox="1"/>
          <p:nvPr/>
        </p:nvSpPr>
        <p:spPr>
          <a:xfrm>
            <a:off x="618692" y="27646"/>
            <a:ext cx="8243812" cy="969496"/>
          </a:xfrm>
          <a:prstGeom prst="rect">
            <a:avLst/>
          </a:prstGeom>
          <a:noFill/>
        </p:spPr>
        <p:txBody>
          <a:bodyPr wrap="square">
            <a:spAutoFit/>
          </a:bodyPr>
          <a:lstStyle/>
          <a:p>
            <a:pPr algn="ctr"/>
            <a:r>
              <a:rPr lang="en-US" sz="1900">
                <a:solidFill>
                  <a:schemeClr val="bg2"/>
                </a:solidFill>
              </a:rPr>
              <a:t>Questions or Interest in discussing a contemplated financial transaction, structure change, accounting treatment or reporting dilemma?</a:t>
            </a:r>
            <a:br>
              <a:rPr lang="en-US" sz="1900">
                <a:solidFill>
                  <a:schemeClr val="bg2"/>
                </a:solidFill>
              </a:rPr>
            </a:br>
            <a:endParaRPr lang="en-US" sz="1900"/>
          </a:p>
        </p:txBody>
      </p:sp>
      <p:sp>
        <p:nvSpPr>
          <p:cNvPr id="11" name="TextBox 10">
            <a:extLst>
              <a:ext uri="{FF2B5EF4-FFF2-40B4-BE49-F238E27FC236}">
                <a16:creationId xmlns:a16="http://schemas.microsoft.com/office/drawing/2014/main" id="{21CEE166-3CDF-EEFD-55E1-F2402C4798C0}"/>
              </a:ext>
            </a:extLst>
          </p:cNvPr>
          <p:cNvSpPr txBox="1"/>
          <p:nvPr/>
        </p:nvSpPr>
        <p:spPr>
          <a:xfrm>
            <a:off x="3200400" y="6217613"/>
            <a:ext cx="3477986" cy="400110"/>
          </a:xfrm>
          <a:prstGeom prst="rect">
            <a:avLst/>
          </a:prstGeom>
          <a:noFill/>
        </p:spPr>
        <p:txBody>
          <a:bodyPr wrap="square" rtlCol="0">
            <a:spAutoFit/>
          </a:bodyPr>
          <a:lstStyle/>
          <a:p>
            <a:r>
              <a:rPr lang="en-US">
                <a:solidFill>
                  <a:schemeClr val="bg2"/>
                </a:solidFill>
              </a:rPr>
              <a:t>Email: </a:t>
            </a:r>
            <a:r>
              <a:rPr lang="en-US" sz="2000">
                <a:solidFill>
                  <a:schemeClr val="bg2"/>
                </a:solidFill>
              </a:rPr>
              <a:t>DiSherman@PA.gov</a:t>
            </a:r>
          </a:p>
        </p:txBody>
      </p:sp>
    </p:spTree>
    <p:extLst>
      <p:ext uri="{BB962C8B-B14F-4D97-AF65-F5344CB8AC3E}">
        <p14:creationId xmlns:p14="http://schemas.microsoft.com/office/powerpoint/2010/main" val="2576475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3" descr="Insurance logo banner">
            <a:extLst>
              <a:ext uri="{FF2B5EF4-FFF2-40B4-BE49-F238E27FC236}">
                <a16:creationId xmlns:a16="http://schemas.microsoft.com/office/drawing/2014/main" id="{40F6C46A-C4C6-4377-BF9A-1088895B5E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1460BFF1-16A4-4122-A95C-0A7067E150CC}"/>
              </a:ext>
            </a:extLst>
          </p:cNvPr>
          <p:cNvGrpSpPr/>
          <p:nvPr/>
        </p:nvGrpSpPr>
        <p:grpSpPr>
          <a:xfrm>
            <a:off x="-914400" y="5591060"/>
            <a:ext cx="9299749" cy="387465"/>
            <a:chOff x="-765349" y="6089535"/>
            <a:chExt cx="9299749" cy="387465"/>
          </a:xfrm>
        </p:grpSpPr>
        <p:pic>
          <p:nvPicPr>
            <p:cNvPr id="12291" name="Picture 22" descr="blue bottom banner">
              <a:extLst>
                <a:ext uri="{FF2B5EF4-FFF2-40B4-BE49-F238E27FC236}">
                  <a16:creationId xmlns:a16="http://schemas.microsoft.com/office/drawing/2014/main" id="{7133F238-CE13-4BA6-98EE-72D004DF54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991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10">
              <a:extLst>
                <a:ext uri="{FF2B5EF4-FFF2-40B4-BE49-F238E27FC236}">
                  <a16:creationId xmlns:a16="http://schemas.microsoft.com/office/drawing/2014/main" id="{35113A89-F831-4AEC-9998-C3CBB81280A3}"/>
                </a:ext>
              </a:extLst>
            </p:cNvPr>
            <p:cNvSpPr>
              <a:spLocks noChangeArrowheads="1"/>
            </p:cNvSpPr>
            <p:nvPr/>
          </p:nvSpPr>
          <p:spPr bwMode="auto">
            <a:xfrm>
              <a:off x="-765349" y="6089535"/>
              <a:ext cx="822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0"/>
                </a:spcBef>
                <a:buClrTx/>
                <a:buSzTx/>
                <a:buFontTx/>
                <a:buNone/>
              </a:pPr>
              <a:r>
                <a:rPr lang="en-US" altLang="en-US" sz="1400">
                  <a:solidFill>
                    <a:schemeClr val="bg1"/>
                  </a:solidFill>
                  <a:latin typeface="Verdana" panose="020B0604030504040204" pitchFamily="34" charset="0"/>
                </a:rPr>
                <a:t> www.insurance.pa.gov</a:t>
              </a:r>
            </a:p>
          </p:txBody>
        </p:sp>
      </p:grpSp>
      <p:sp>
        <p:nvSpPr>
          <p:cNvPr id="12294" name="Rectangle 19">
            <a:extLst>
              <a:ext uri="{FF2B5EF4-FFF2-40B4-BE49-F238E27FC236}">
                <a16:creationId xmlns:a16="http://schemas.microsoft.com/office/drawing/2014/main" id="{A1917014-289C-4057-A0B0-7C0D63E8A64F}"/>
              </a:ext>
            </a:extLst>
          </p:cNvPr>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1400">
                <a:solidFill>
                  <a:schemeClr val="bg1"/>
                </a:solidFill>
                <a:latin typeface="Verdana" panose="020B0604030504040204" pitchFamily="34" charset="0"/>
              </a:rPr>
              <a:t> </a:t>
            </a:r>
          </a:p>
        </p:txBody>
      </p:sp>
      <p:sp>
        <p:nvSpPr>
          <p:cNvPr id="3" name="TextBox 2">
            <a:extLst>
              <a:ext uri="{FF2B5EF4-FFF2-40B4-BE49-F238E27FC236}">
                <a16:creationId xmlns:a16="http://schemas.microsoft.com/office/drawing/2014/main" id="{D1C292F5-F8B2-4158-B5CF-777360C5348B}"/>
              </a:ext>
            </a:extLst>
          </p:cNvPr>
          <p:cNvSpPr txBox="1"/>
          <p:nvPr/>
        </p:nvSpPr>
        <p:spPr>
          <a:xfrm>
            <a:off x="152400" y="5943600"/>
            <a:ext cx="8742694" cy="823302"/>
          </a:xfrm>
          <a:prstGeom prst="rect">
            <a:avLst/>
          </a:prstGeom>
          <a:noFill/>
        </p:spPr>
        <p:txBody>
          <a:bodyPr wrap="square" rtlCol="0">
            <a:spAutoFit/>
          </a:bodyPr>
          <a:lstStyle/>
          <a:p>
            <a:r>
              <a:rPr lang="en-US" sz="950"/>
              <a:t>The Pennsylvania Insurance Department is a regulatory agency tasked with the oversight and enforcement of the insurance laws of the Commonwealth of Pennsylvania. The Department does not render legal opinions or legal advice to third parties and nothing in this presentation should be considered as such. The Department also does not offer official statements of policy and this presentation should not be so construed. This presentation is offered merely as guidance to the specific questions raised herein as a courtesy to the viewer. Should you have questions regarding the content of this presentation it is recommended that you seek the advice of legal counsel. This presentation is not to be published or circulated without the express written consent of the Department.</a:t>
            </a:r>
          </a:p>
        </p:txBody>
      </p:sp>
      <p:sp>
        <p:nvSpPr>
          <p:cNvPr id="4" name="Title 3">
            <a:extLst>
              <a:ext uri="{FF2B5EF4-FFF2-40B4-BE49-F238E27FC236}">
                <a16:creationId xmlns:a16="http://schemas.microsoft.com/office/drawing/2014/main" id="{BD049E76-5F8F-C933-2036-36CDDF2F80DE}"/>
              </a:ext>
            </a:extLst>
          </p:cNvPr>
          <p:cNvSpPr>
            <a:spLocks noGrp="1"/>
          </p:cNvSpPr>
          <p:nvPr>
            <p:ph type="ctrTitle"/>
          </p:nvPr>
        </p:nvSpPr>
        <p:spPr>
          <a:xfrm>
            <a:off x="619126" y="2626876"/>
            <a:ext cx="7410450" cy="2548607"/>
          </a:xfrm>
        </p:spPr>
        <p:txBody>
          <a:bodyPr/>
          <a:lstStyle/>
          <a:p>
            <a:pPr algn="ctr"/>
            <a:r>
              <a:rPr lang="en-US" b="1">
                <a:solidFill>
                  <a:schemeClr val="tx2"/>
                </a:solidFill>
              </a:rPr>
              <a:t>PAMIC Financial Management Seminar</a:t>
            </a:r>
            <a:br>
              <a:rPr lang="en-US" sz="2400" b="1">
                <a:solidFill>
                  <a:schemeClr val="tx2"/>
                </a:solidFill>
              </a:rPr>
            </a:br>
            <a:br>
              <a:rPr lang="en-US" sz="2400" b="1">
                <a:solidFill>
                  <a:schemeClr val="tx2"/>
                </a:solidFill>
              </a:rPr>
            </a:br>
            <a:r>
              <a:rPr lang="en-US" b="1">
                <a:solidFill>
                  <a:schemeClr val="tx2"/>
                </a:solidFill>
              </a:rPr>
              <a:t>PID P&amp;C Rate Review </a:t>
            </a:r>
            <a:br>
              <a:rPr lang="en-US" b="1">
                <a:solidFill>
                  <a:schemeClr val="tx2"/>
                </a:solidFill>
              </a:rPr>
            </a:br>
            <a:r>
              <a:rPr lang="en-US" sz="3600">
                <a:solidFill>
                  <a:schemeClr val="tx2"/>
                </a:solidFill>
              </a:rPr>
              <a:t>September 18, 2025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55804E-E731-4460-BD46-7F2D479114AB}"/>
              </a:ext>
            </a:extLst>
          </p:cNvPr>
          <p:cNvSpPr>
            <a:spLocks noGrp="1"/>
          </p:cNvSpPr>
          <p:nvPr>
            <p:ph type="sldNum" sz="quarter" idx="12"/>
          </p:nvPr>
        </p:nvSpPr>
        <p:spPr>
          <a:xfrm>
            <a:off x="128639" y="6401315"/>
            <a:ext cx="512504" cy="365125"/>
          </a:xfrm>
        </p:spPr>
        <p:txBody>
          <a:bodyPr vert="horz" lIns="91440" tIns="45720" rIns="91440" bIns="45720" rtlCol="0" anchor="ctr">
            <a:normAutofit/>
          </a:bodyPr>
          <a:lstStyle/>
          <a:p>
            <a:pPr algn="l">
              <a:spcAft>
                <a:spcPts val="600"/>
              </a:spcAft>
              <a:defRPr/>
            </a:pPr>
            <a:fld id="{F72C1E25-84E0-4ABF-8B0B-A2E10DE035C3}" type="slidenum">
              <a:rPr lang="en-US" altLang="en-US" sz="800">
                <a:solidFill>
                  <a:schemeClr val="accent1"/>
                </a:solidFill>
                <a:latin typeface="+mn-lt"/>
              </a:rPr>
              <a:pPr algn="l">
                <a:spcAft>
                  <a:spcPts val="600"/>
                </a:spcAft>
                <a:defRPr/>
              </a:pPr>
              <a:t>8</a:t>
            </a:fld>
            <a:endParaRPr lang="en-US" altLang="en-US" sz="800">
              <a:solidFill>
                <a:schemeClr val="accent1"/>
              </a:solidFill>
              <a:latin typeface="+mn-lt"/>
            </a:endParaRPr>
          </a:p>
        </p:txBody>
      </p:sp>
      <p:sp>
        <p:nvSpPr>
          <p:cNvPr id="6" name="TextBox 5">
            <a:extLst>
              <a:ext uri="{FF2B5EF4-FFF2-40B4-BE49-F238E27FC236}">
                <a16:creationId xmlns:a16="http://schemas.microsoft.com/office/drawing/2014/main" id="{F5FDF1B6-4067-3934-D128-D45574A8CC7E}"/>
              </a:ext>
            </a:extLst>
          </p:cNvPr>
          <p:cNvSpPr txBox="1"/>
          <p:nvPr/>
        </p:nvSpPr>
        <p:spPr>
          <a:xfrm>
            <a:off x="128639" y="91560"/>
            <a:ext cx="8832294" cy="17081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0"/>
              </a:spcAft>
            </a:pPr>
            <a:r>
              <a:rPr lang="en-US" sz="3600" b="1">
                <a:latin typeface="Calibri" panose="020F0502020204030204" pitchFamily="34" charset="0"/>
              </a:rPr>
              <a:t>Rates Cannot Be Excessive, Inadequate or Unfairly Discriminatory</a:t>
            </a:r>
            <a:endParaRPr lang="en-US" sz="3600">
              <a:latin typeface="Calibri" panose="020F0502020204030204" pitchFamily="34" charset="0"/>
            </a:endParaRPr>
          </a:p>
          <a:p>
            <a:pPr defTabSz="457200" eaLnBrk="1" hangingPunct="1">
              <a:spcBef>
                <a:spcPts val="300"/>
              </a:spcBef>
              <a:spcAft>
                <a:spcPts val="0"/>
              </a:spcAft>
              <a:buClr>
                <a:schemeClr val="accent1"/>
              </a:buClr>
              <a:buSzPct val="80000"/>
            </a:pPr>
            <a:endParaRPr lang="en-US" sz="1400" i="1">
              <a:solidFill>
                <a:schemeClr val="accent1">
                  <a:lumMod val="50000"/>
                </a:schemeClr>
              </a:solidFill>
              <a:latin typeface="Yu Gothic UI Semibold" panose="020B0700000000000000" pitchFamily="34" charset="-128"/>
              <a:ea typeface="Yu Gothic UI Semibold" panose="020B0700000000000000" pitchFamily="34" charset="-128"/>
              <a:cs typeface="Times New Roman" panose="02020603050405020304" pitchFamily="18" charset="0"/>
            </a:endParaRPr>
          </a:p>
          <a:p>
            <a:pPr defTabSz="457200" eaLnBrk="1" hangingPunct="1">
              <a:spcBef>
                <a:spcPts val="300"/>
              </a:spcBef>
              <a:spcAft>
                <a:spcPts val="0"/>
              </a:spcAft>
              <a:buClr>
                <a:schemeClr val="accent1"/>
              </a:buClr>
              <a:buSzPct val="80000"/>
            </a:pPr>
            <a:endParaRPr lang="en-US" sz="1400" i="1">
              <a:solidFill>
                <a:schemeClr val="accent1">
                  <a:lumMod val="50000"/>
                </a:schemeClr>
              </a:solidFill>
              <a:latin typeface="Yu Gothic UI Semibold" panose="020B0700000000000000" pitchFamily="34" charset="-128"/>
              <a:ea typeface="Yu Gothic UI Semibold" panose="020B0700000000000000" pitchFamily="34" charset="-128"/>
              <a:cs typeface="Times New Roman" panose="02020603050405020304" pitchFamily="18" charset="0"/>
            </a:endParaRPr>
          </a:p>
        </p:txBody>
      </p:sp>
      <p:sp>
        <p:nvSpPr>
          <p:cNvPr id="3" name="TextBox 2">
            <a:extLst>
              <a:ext uri="{FF2B5EF4-FFF2-40B4-BE49-F238E27FC236}">
                <a16:creationId xmlns:a16="http://schemas.microsoft.com/office/drawing/2014/main" id="{313ECA8D-FD04-96AE-32A8-026D54E2E74B}"/>
              </a:ext>
            </a:extLst>
          </p:cNvPr>
          <p:cNvSpPr txBox="1"/>
          <p:nvPr/>
        </p:nvSpPr>
        <p:spPr>
          <a:xfrm>
            <a:off x="183067" y="1412632"/>
            <a:ext cx="3714019" cy="646331"/>
          </a:xfrm>
          <a:prstGeom prst="rect">
            <a:avLst/>
          </a:prstGeom>
          <a:noFill/>
        </p:spPr>
        <p:txBody>
          <a:bodyPr wrap="square" rtlCol="0">
            <a:spAutoFit/>
          </a:bodyPr>
          <a:lstStyle/>
          <a:p>
            <a:endParaRPr lang="en-US"/>
          </a:p>
          <a:p>
            <a:pPr marL="742950" lvl="1" indent="-285750">
              <a:buFont typeface="Wingdings" panose="05000000000000000000" pitchFamily="2" charset="2"/>
              <a:buChar char="Ø"/>
            </a:pPr>
            <a:endParaRPr lang="en-US"/>
          </a:p>
        </p:txBody>
      </p:sp>
      <p:sp>
        <p:nvSpPr>
          <p:cNvPr id="4" name="TextBox 3">
            <a:extLst>
              <a:ext uri="{FF2B5EF4-FFF2-40B4-BE49-F238E27FC236}">
                <a16:creationId xmlns:a16="http://schemas.microsoft.com/office/drawing/2014/main" id="{7894F85C-F06D-2B98-D563-C0FBA949D91D}"/>
              </a:ext>
            </a:extLst>
          </p:cNvPr>
          <p:cNvSpPr txBox="1"/>
          <p:nvPr/>
        </p:nvSpPr>
        <p:spPr>
          <a:xfrm>
            <a:off x="0" y="2182936"/>
            <a:ext cx="9144000" cy="3262432"/>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2800">
                <a:latin typeface="Calibri" panose="020F0502020204030204" pitchFamily="34" charset="0"/>
              </a:rPr>
              <a:t>40 P.S. §§ 710-7(b), 910-39, 1183(d), 1223(a)(2); 77 P.S. § 1035.4(a)(1)</a:t>
            </a:r>
          </a:p>
          <a:p>
            <a:pPr marL="285750" indent="-285750">
              <a:spcAft>
                <a:spcPts val="600"/>
              </a:spcAft>
              <a:buFont typeface="Wingdings" panose="05000000000000000000" pitchFamily="2" charset="2"/>
              <a:buChar char="Ø"/>
            </a:pPr>
            <a:endParaRPr lang="en-US" sz="2800" i="1">
              <a:latin typeface="Calibri" panose="020F0502020204030204" pitchFamily="34" charset="0"/>
            </a:endParaRPr>
          </a:p>
          <a:p>
            <a:pPr marL="285750" indent="-285750">
              <a:spcAft>
                <a:spcPts val="600"/>
              </a:spcAft>
              <a:buFont typeface="Wingdings" panose="05000000000000000000" pitchFamily="2" charset="2"/>
              <a:buChar char="Ø"/>
            </a:pPr>
            <a:r>
              <a:rPr lang="en-US" sz="2800" i="1">
                <a:latin typeface="Calibri" panose="020F0502020204030204" pitchFamily="34" charset="0"/>
              </a:rPr>
              <a:t>“No rate shall be held to be unfairly discriminatory unless, allowing for practical limitations, it clearly fails to reflect with reasonable accuracy the differences in expected losses and expenses.” – </a:t>
            </a:r>
            <a:r>
              <a:rPr lang="en-US" sz="2800">
                <a:latin typeface="Calibri" panose="020F0502020204030204" pitchFamily="34" charset="0"/>
              </a:rPr>
              <a:t>40 P.S. § 1183(d)</a:t>
            </a:r>
          </a:p>
        </p:txBody>
      </p:sp>
    </p:spTree>
    <p:extLst>
      <p:ext uri="{BB962C8B-B14F-4D97-AF65-F5344CB8AC3E}">
        <p14:creationId xmlns:p14="http://schemas.microsoft.com/office/powerpoint/2010/main" val="961158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55804E-E731-4460-BD46-7F2D479114AB}"/>
              </a:ext>
            </a:extLst>
          </p:cNvPr>
          <p:cNvSpPr>
            <a:spLocks noGrp="1"/>
          </p:cNvSpPr>
          <p:nvPr>
            <p:ph type="sldNum" sz="quarter" idx="12"/>
          </p:nvPr>
        </p:nvSpPr>
        <p:spPr>
          <a:xfrm>
            <a:off x="128639" y="6401315"/>
            <a:ext cx="512504" cy="365125"/>
          </a:xfrm>
        </p:spPr>
        <p:txBody>
          <a:bodyPr vert="horz" lIns="91440" tIns="45720" rIns="91440" bIns="45720" rtlCol="0" anchor="ctr">
            <a:normAutofit/>
          </a:bodyPr>
          <a:lstStyle/>
          <a:p>
            <a:pPr algn="l">
              <a:spcAft>
                <a:spcPts val="600"/>
              </a:spcAft>
              <a:defRPr/>
            </a:pPr>
            <a:fld id="{F72C1E25-84E0-4ABF-8B0B-A2E10DE035C3}" type="slidenum">
              <a:rPr lang="en-US" altLang="en-US" sz="800">
                <a:solidFill>
                  <a:schemeClr val="accent1"/>
                </a:solidFill>
                <a:latin typeface="+mn-lt"/>
              </a:rPr>
              <a:pPr algn="l">
                <a:spcAft>
                  <a:spcPts val="600"/>
                </a:spcAft>
                <a:defRPr/>
              </a:pPr>
              <a:t>9</a:t>
            </a:fld>
            <a:endParaRPr lang="en-US" altLang="en-US" sz="800">
              <a:solidFill>
                <a:schemeClr val="accent1"/>
              </a:solidFill>
              <a:latin typeface="+mn-lt"/>
            </a:endParaRPr>
          </a:p>
        </p:txBody>
      </p:sp>
      <p:sp>
        <p:nvSpPr>
          <p:cNvPr id="6" name="TextBox 5">
            <a:extLst>
              <a:ext uri="{FF2B5EF4-FFF2-40B4-BE49-F238E27FC236}">
                <a16:creationId xmlns:a16="http://schemas.microsoft.com/office/drawing/2014/main" id="{F5FDF1B6-4067-3934-D128-D45574A8CC7E}"/>
              </a:ext>
            </a:extLst>
          </p:cNvPr>
          <p:cNvSpPr txBox="1"/>
          <p:nvPr/>
        </p:nvSpPr>
        <p:spPr>
          <a:xfrm>
            <a:off x="128639" y="91560"/>
            <a:ext cx="8832294" cy="17081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0"/>
              </a:spcAft>
            </a:pPr>
            <a:r>
              <a:rPr lang="en-US" sz="3600" b="1">
                <a:latin typeface="Calibri" panose="020F0502020204030204" pitchFamily="34" charset="0"/>
              </a:rPr>
              <a:t>C.A.S. Statement of Principles</a:t>
            </a:r>
          </a:p>
          <a:p>
            <a:pPr algn="ctr">
              <a:spcAft>
                <a:spcPts val="0"/>
              </a:spcAft>
            </a:pPr>
            <a:r>
              <a:rPr lang="en-US" sz="3600" b="1">
                <a:latin typeface="Calibri" panose="020F0502020204030204" pitchFamily="34" charset="0"/>
              </a:rPr>
              <a:t>Property and Casualty Insurance Ratemaking</a:t>
            </a:r>
            <a:endParaRPr lang="en-US" sz="3600">
              <a:latin typeface="Calibri" panose="020F0502020204030204" pitchFamily="34" charset="0"/>
            </a:endParaRPr>
          </a:p>
          <a:p>
            <a:pPr defTabSz="457200" eaLnBrk="1" hangingPunct="1">
              <a:spcBef>
                <a:spcPts val="300"/>
              </a:spcBef>
              <a:spcAft>
                <a:spcPts val="0"/>
              </a:spcAft>
              <a:buClr>
                <a:schemeClr val="accent1"/>
              </a:buClr>
              <a:buSzPct val="80000"/>
            </a:pPr>
            <a:endParaRPr lang="en-US" sz="1400" i="1">
              <a:solidFill>
                <a:schemeClr val="accent1">
                  <a:lumMod val="50000"/>
                </a:schemeClr>
              </a:solidFill>
              <a:latin typeface="Yu Gothic UI Semibold" panose="020B0700000000000000" pitchFamily="34" charset="-128"/>
              <a:ea typeface="Yu Gothic UI Semibold" panose="020B0700000000000000" pitchFamily="34" charset="-128"/>
              <a:cs typeface="Times New Roman" panose="02020603050405020304" pitchFamily="18" charset="0"/>
            </a:endParaRPr>
          </a:p>
          <a:p>
            <a:pPr defTabSz="457200" eaLnBrk="1" hangingPunct="1">
              <a:spcBef>
                <a:spcPts val="300"/>
              </a:spcBef>
              <a:spcAft>
                <a:spcPts val="0"/>
              </a:spcAft>
              <a:buClr>
                <a:schemeClr val="accent1"/>
              </a:buClr>
              <a:buSzPct val="80000"/>
            </a:pPr>
            <a:endParaRPr lang="en-US" sz="1400" i="1">
              <a:solidFill>
                <a:schemeClr val="accent1">
                  <a:lumMod val="50000"/>
                </a:schemeClr>
              </a:solidFill>
              <a:latin typeface="Yu Gothic UI Semibold" panose="020B0700000000000000" pitchFamily="34" charset="-128"/>
              <a:ea typeface="Yu Gothic UI Semibold" panose="020B0700000000000000" pitchFamily="34" charset="-128"/>
              <a:cs typeface="Times New Roman" panose="02020603050405020304" pitchFamily="18" charset="0"/>
            </a:endParaRPr>
          </a:p>
        </p:txBody>
      </p:sp>
      <p:sp>
        <p:nvSpPr>
          <p:cNvPr id="3" name="TextBox 2">
            <a:extLst>
              <a:ext uri="{FF2B5EF4-FFF2-40B4-BE49-F238E27FC236}">
                <a16:creationId xmlns:a16="http://schemas.microsoft.com/office/drawing/2014/main" id="{313ECA8D-FD04-96AE-32A8-026D54E2E74B}"/>
              </a:ext>
            </a:extLst>
          </p:cNvPr>
          <p:cNvSpPr txBox="1"/>
          <p:nvPr/>
        </p:nvSpPr>
        <p:spPr>
          <a:xfrm>
            <a:off x="183067" y="1412632"/>
            <a:ext cx="3714019" cy="646331"/>
          </a:xfrm>
          <a:prstGeom prst="rect">
            <a:avLst/>
          </a:prstGeom>
          <a:noFill/>
        </p:spPr>
        <p:txBody>
          <a:bodyPr wrap="square" rtlCol="0">
            <a:spAutoFit/>
          </a:bodyPr>
          <a:lstStyle/>
          <a:p>
            <a:endParaRPr lang="en-US"/>
          </a:p>
          <a:p>
            <a:pPr marL="742950" lvl="1" indent="-285750">
              <a:buFont typeface="Wingdings" panose="05000000000000000000" pitchFamily="2" charset="2"/>
              <a:buChar char="Ø"/>
            </a:pPr>
            <a:endParaRPr lang="en-US"/>
          </a:p>
        </p:txBody>
      </p:sp>
      <p:sp>
        <p:nvSpPr>
          <p:cNvPr id="4" name="TextBox 3">
            <a:extLst>
              <a:ext uri="{FF2B5EF4-FFF2-40B4-BE49-F238E27FC236}">
                <a16:creationId xmlns:a16="http://schemas.microsoft.com/office/drawing/2014/main" id="{7894F85C-F06D-2B98-D563-C0FBA949D91D}"/>
              </a:ext>
            </a:extLst>
          </p:cNvPr>
          <p:cNvSpPr txBox="1"/>
          <p:nvPr/>
        </p:nvSpPr>
        <p:spPr>
          <a:xfrm>
            <a:off x="0" y="1995220"/>
            <a:ext cx="9144000" cy="4201150"/>
          </a:xfrm>
          <a:prstGeom prst="rect">
            <a:avLst/>
          </a:prstGeom>
          <a:noFill/>
        </p:spPr>
        <p:txBody>
          <a:bodyPr wrap="square" rtlCol="0">
            <a:spAutoFit/>
          </a:bodyPr>
          <a:lstStyle/>
          <a:p>
            <a:pPr>
              <a:spcAft>
                <a:spcPts val="600"/>
              </a:spcAft>
            </a:pPr>
            <a:r>
              <a:rPr lang="en-US" sz="2800">
                <a:latin typeface="Calibri" panose="020F0502020204030204" pitchFamily="34" charset="0"/>
              </a:rPr>
              <a:t>“I. DEFINITIONS </a:t>
            </a:r>
          </a:p>
          <a:p>
            <a:pPr>
              <a:spcAft>
                <a:spcPts val="600"/>
              </a:spcAft>
            </a:pPr>
            <a:r>
              <a:rPr lang="en-US" sz="2800" i="1">
                <a:latin typeface="Calibri" panose="020F0502020204030204" pitchFamily="34" charset="0"/>
              </a:rPr>
              <a:t>Ratemaking </a:t>
            </a:r>
            <a:r>
              <a:rPr lang="en-US" sz="2800">
                <a:latin typeface="Calibri" panose="020F0502020204030204" pitchFamily="34" charset="0"/>
              </a:rPr>
              <a:t>is the process of establishing rates used in insurance or other risk transfer mechanisms. This process involves a number of considerations including marketing goals, competition and legal restrictions </a:t>
            </a:r>
            <a:r>
              <a:rPr lang="en-US" sz="2800" b="1">
                <a:latin typeface="Calibri" panose="020F0502020204030204" pitchFamily="34" charset="0"/>
              </a:rPr>
              <a:t>to the extent they affect the estimation of future costs associated with the transfer of risk</a:t>
            </a:r>
            <a:r>
              <a:rPr lang="en-US" sz="2800">
                <a:latin typeface="Calibri" panose="020F0502020204030204" pitchFamily="34" charset="0"/>
              </a:rPr>
              <a:t>.”*</a:t>
            </a:r>
          </a:p>
          <a:p>
            <a:pPr>
              <a:spcAft>
                <a:spcPts val="600"/>
              </a:spcAft>
            </a:pPr>
            <a:endParaRPr lang="en-US" sz="2800">
              <a:latin typeface="Calibri" panose="020F0502020204030204" pitchFamily="34" charset="0"/>
            </a:endParaRPr>
          </a:p>
          <a:p>
            <a:pPr>
              <a:spcAft>
                <a:spcPts val="600"/>
              </a:spcAft>
            </a:pPr>
            <a:r>
              <a:rPr lang="en-US" sz="2400" i="1">
                <a:latin typeface="Calibri" panose="020F0502020204030204" pitchFamily="34" charset="0"/>
              </a:rPr>
              <a:t>*Emphasis added by PID</a:t>
            </a:r>
          </a:p>
        </p:txBody>
      </p:sp>
    </p:spTree>
    <p:extLst>
      <p:ext uri="{BB962C8B-B14F-4D97-AF65-F5344CB8AC3E}">
        <p14:creationId xmlns:p14="http://schemas.microsoft.com/office/powerpoint/2010/main" val="3311622624"/>
      </p:ext>
    </p:extLst>
  </p:cSld>
  <p:clrMapOvr>
    <a:masterClrMapping/>
  </p:clrMapOvr>
</p:sld>
</file>

<file path=ppt/theme/theme1.xml><?xml version="1.0" encoding="utf-8"?>
<a:theme xmlns:a="http://schemas.openxmlformats.org/drawingml/2006/main" name="Facet">
  <a:themeElements>
    <a:clrScheme name="Custom 3">
      <a:dk1>
        <a:sysClr val="windowText" lastClr="000000"/>
      </a:dk1>
      <a:lt1>
        <a:sysClr val="window" lastClr="FFFFFF"/>
      </a:lt1>
      <a:dk2>
        <a:srgbClr val="2C3C43"/>
      </a:dk2>
      <a:lt2>
        <a:srgbClr val="EBEBEB"/>
      </a:lt2>
      <a:accent1>
        <a:srgbClr val="76B0F6"/>
      </a:accent1>
      <a:accent2>
        <a:srgbClr val="2E83C3"/>
      </a:accent2>
      <a:accent3>
        <a:srgbClr val="42D0A2"/>
      </a:accent3>
      <a:accent4>
        <a:srgbClr val="2E946B"/>
      </a:accent4>
      <a:accent5>
        <a:srgbClr val="42B051"/>
      </a:accent5>
      <a:accent6>
        <a:srgbClr val="96D141"/>
      </a:accent6>
      <a:hlink>
        <a:srgbClr val="76B0F6"/>
      </a:hlink>
      <a:folHlink>
        <a:srgbClr val="BEDDE8"/>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1581</Words>
  <Application>Microsoft Macintosh PowerPoint</Application>
  <PresentationFormat>On-screen Show (4:3)</PresentationFormat>
  <Paragraphs>175</Paragraphs>
  <Slides>19</Slides>
  <Notes>12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19</vt:i4>
      </vt:variant>
    </vt:vector>
  </HeadingPairs>
  <TitlesOfParts>
    <vt:vector size="32" baseType="lpstr">
      <vt:lpstr>Yu Gothic UI Semibold</vt:lpstr>
      <vt:lpstr>Arial</vt:lpstr>
      <vt:lpstr>Calibri</vt:lpstr>
      <vt:lpstr>Calibri Light</vt:lpstr>
      <vt:lpstr>Courier New</vt:lpstr>
      <vt:lpstr>Times New Roman</vt:lpstr>
      <vt:lpstr>Trebuchet MS</vt:lpstr>
      <vt:lpstr>Verdana</vt:lpstr>
      <vt:lpstr>Wingdings</vt:lpstr>
      <vt:lpstr>Wingdings 3</vt:lpstr>
      <vt:lpstr>Facet</vt:lpstr>
      <vt:lpstr>Custom Design</vt:lpstr>
      <vt:lpstr>Office Theme</vt:lpstr>
      <vt:lpstr>PowerPoint Presentation</vt:lpstr>
      <vt:lpstr>Office of Corporate and Financial Regulation Updates</vt:lpstr>
      <vt:lpstr>Financial Regulation –  Industry Wide Developing Risks</vt:lpstr>
      <vt:lpstr>Financial Regulation –  Risk Concerns Affecting P&amp;C Insurers </vt:lpstr>
      <vt:lpstr>Investment &amp; Capital Market Trends</vt:lpstr>
      <vt:lpstr>DIANA  SHERMAN PENNSYLVANIA   DEPUTY   INSURANCE   COMMISSIONER OFFICE  OF  CORPORATE &amp;  FINANCIAL   REGULATION </vt:lpstr>
      <vt:lpstr>PAMIC Financial Management Seminar  PID P&amp;C Rate Review  September 18,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AND DISCUSSION</vt:lpstr>
    </vt:vector>
  </TitlesOfParts>
  <Company>Office of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aforsman</dc:creator>
  <cp:lastModifiedBy>Sarah DiCello</cp:lastModifiedBy>
  <cp:revision>3</cp:revision>
  <cp:lastPrinted>2025-09-18T00:06:40Z</cp:lastPrinted>
  <dcterms:created xsi:type="dcterms:W3CDTF">2011-11-29T20:35:02Z</dcterms:created>
  <dcterms:modified xsi:type="dcterms:W3CDTF">2025-09-22T19:27:49Z</dcterms:modified>
</cp:coreProperties>
</file>