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257" r:id="rId2"/>
    <p:sldId id="308" r:id="rId3"/>
    <p:sldId id="307" r:id="rId4"/>
    <p:sldId id="273" r:id="rId5"/>
    <p:sldId id="306" r:id="rId6"/>
    <p:sldId id="286" r:id="rId7"/>
    <p:sldId id="301" r:id="rId8"/>
    <p:sldId id="312" r:id="rId9"/>
    <p:sldId id="314" r:id="rId10"/>
    <p:sldId id="315" r:id="rId11"/>
    <p:sldId id="309" r:id="rId12"/>
    <p:sldId id="282" r:id="rId13"/>
    <p:sldId id="311" r:id="rId14"/>
    <p:sldId id="316" r:id="rId15"/>
    <p:sldId id="31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5A204F-BFB0-4250-A8B6-70FB4363A576}" v="5" dt="2025-04-11T19:09:14.4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75304" autoAdjust="0"/>
  </p:normalViewPr>
  <p:slideViewPr>
    <p:cSldViewPr snapToGrid="0" showGuides="1">
      <p:cViewPr varScale="1">
        <p:scale>
          <a:sx n="83" d="100"/>
          <a:sy n="83" d="100"/>
        </p:scale>
        <p:origin x="1254" y="90"/>
      </p:cViewPr>
      <p:guideLst>
        <p:guide orient="horz" pos="2160"/>
        <p:guide pos="3840"/>
      </p:guideLst>
    </p:cSldViewPr>
  </p:slideViewPr>
  <p:outlineViewPr>
    <p:cViewPr>
      <p:scale>
        <a:sx n="33" d="100"/>
        <a:sy n="33" d="100"/>
      </p:scale>
      <p:origin x="0" y="-1249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0" d="100"/>
          <a:sy n="60" d="100"/>
        </p:scale>
        <p:origin x="3187"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 Julia" userId="2e12b424-7d3a-401e-9ebe-ae0d136eec9a" providerId="ADAL" clId="{7F5A204F-BFB0-4250-A8B6-70FB4363A576}"/>
    <pc:docChg chg="undo custSel delSld modSld">
      <pc:chgData name="Lee, Julia" userId="2e12b424-7d3a-401e-9ebe-ae0d136eec9a" providerId="ADAL" clId="{7F5A204F-BFB0-4250-A8B6-70FB4363A576}" dt="2025-04-11T19:11:15.535" v="228" actId="34135"/>
      <pc:docMkLst>
        <pc:docMk/>
      </pc:docMkLst>
      <pc:sldChg chg="addSp delSp modSp mod">
        <pc:chgData name="Lee, Julia" userId="2e12b424-7d3a-401e-9ebe-ae0d136eec9a" providerId="ADAL" clId="{7F5A204F-BFB0-4250-A8B6-70FB4363A576}" dt="2025-04-08T17:12:25.046" v="156" actId="1076"/>
        <pc:sldMkLst>
          <pc:docMk/>
          <pc:sldMk cId="196070355" sldId="282"/>
        </pc:sldMkLst>
        <pc:spChg chg="mod">
          <ac:chgData name="Lee, Julia" userId="2e12b424-7d3a-401e-9ebe-ae0d136eec9a" providerId="ADAL" clId="{7F5A204F-BFB0-4250-A8B6-70FB4363A576}" dt="2025-04-08T17:12:10.359" v="151" actId="27636"/>
          <ac:spMkLst>
            <pc:docMk/>
            <pc:sldMk cId="196070355" sldId="282"/>
            <ac:spMk id="3" creationId="{EF60A94D-C45E-F0D0-F487-A913B11FA124}"/>
          </ac:spMkLst>
        </pc:spChg>
        <pc:spChg chg="mod">
          <ac:chgData name="Lee, Julia" userId="2e12b424-7d3a-401e-9ebe-ae0d136eec9a" providerId="ADAL" clId="{7F5A204F-BFB0-4250-A8B6-70FB4363A576}" dt="2025-04-08T17:12:22.599" v="155" actId="1076"/>
          <ac:spMkLst>
            <pc:docMk/>
            <pc:sldMk cId="196070355" sldId="282"/>
            <ac:spMk id="4" creationId="{7FB521E7-334E-F6A5-1602-E6072385A30F}"/>
          </ac:spMkLst>
        </pc:spChg>
        <pc:spChg chg="mod">
          <ac:chgData name="Lee, Julia" userId="2e12b424-7d3a-401e-9ebe-ae0d136eec9a" providerId="ADAL" clId="{7F5A204F-BFB0-4250-A8B6-70FB4363A576}" dt="2025-04-08T17:12:22.599" v="155" actId="1076"/>
          <ac:spMkLst>
            <pc:docMk/>
            <pc:sldMk cId="196070355" sldId="282"/>
            <ac:spMk id="5" creationId="{9C2A4FEA-AA00-0C25-0D85-DA536A332D21}"/>
          </ac:spMkLst>
        </pc:spChg>
        <pc:picChg chg="add mod">
          <ac:chgData name="Lee, Julia" userId="2e12b424-7d3a-401e-9ebe-ae0d136eec9a" providerId="ADAL" clId="{7F5A204F-BFB0-4250-A8B6-70FB4363A576}" dt="2025-04-08T17:12:25.046" v="156" actId="1076"/>
          <ac:picMkLst>
            <pc:docMk/>
            <pc:sldMk cId="196070355" sldId="282"/>
            <ac:picMk id="11" creationId="{43177F9E-7329-0B6F-5B0E-20B9E169796C}"/>
          </ac:picMkLst>
        </pc:picChg>
      </pc:sldChg>
      <pc:sldChg chg="modSp mod">
        <pc:chgData name="Lee, Julia" userId="2e12b424-7d3a-401e-9ebe-ae0d136eec9a" providerId="ADAL" clId="{7F5A204F-BFB0-4250-A8B6-70FB4363A576}" dt="2025-04-08T17:14:02.976" v="168" actId="1076"/>
        <pc:sldMkLst>
          <pc:docMk/>
          <pc:sldMk cId="498018001" sldId="301"/>
        </pc:sldMkLst>
        <pc:spChg chg="mod">
          <ac:chgData name="Lee, Julia" userId="2e12b424-7d3a-401e-9ebe-ae0d136eec9a" providerId="ADAL" clId="{7F5A204F-BFB0-4250-A8B6-70FB4363A576}" dt="2025-04-08T17:14:02.976" v="168" actId="1076"/>
          <ac:spMkLst>
            <pc:docMk/>
            <pc:sldMk cId="498018001" sldId="301"/>
            <ac:spMk id="6" creationId="{06203527-87BF-D97D-6A91-3AEDD335141D}"/>
          </ac:spMkLst>
        </pc:spChg>
        <pc:spChg chg="mod">
          <ac:chgData name="Lee, Julia" userId="2e12b424-7d3a-401e-9ebe-ae0d136eec9a" providerId="ADAL" clId="{7F5A204F-BFB0-4250-A8B6-70FB4363A576}" dt="2025-04-08T17:13:57.888" v="166" actId="1076"/>
          <ac:spMkLst>
            <pc:docMk/>
            <pc:sldMk cId="498018001" sldId="301"/>
            <ac:spMk id="18" creationId="{B6C70696-C9D3-85DA-53CA-EAE81CA0B688}"/>
          </ac:spMkLst>
        </pc:spChg>
      </pc:sldChg>
      <pc:sldChg chg="modSp mod">
        <pc:chgData name="Lee, Julia" userId="2e12b424-7d3a-401e-9ebe-ae0d136eec9a" providerId="ADAL" clId="{7F5A204F-BFB0-4250-A8B6-70FB4363A576}" dt="2025-04-08T15:05:35.322" v="129" actId="1076"/>
        <pc:sldMkLst>
          <pc:docMk/>
          <pc:sldMk cId="2723949697" sldId="306"/>
        </pc:sldMkLst>
        <pc:spChg chg="mod">
          <ac:chgData name="Lee, Julia" userId="2e12b424-7d3a-401e-9ebe-ae0d136eec9a" providerId="ADAL" clId="{7F5A204F-BFB0-4250-A8B6-70FB4363A576}" dt="2025-04-08T15:05:35.322" v="129" actId="1076"/>
          <ac:spMkLst>
            <pc:docMk/>
            <pc:sldMk cId="2723949697" sldId="306"/>
            <ac:spMk id="4" creationId="{85422C50-BE0F-F55C-1CF1-EF817CB89197}"/>
          </ac:spMkLst>
        </pc:spChg>
      </pc:sldChg>
      <pc:sldChg chg="addSp modSp mod">
        <pc:chgData name="Lee, Julia" userId="2e12b424-7d3a-401e-9ebe-ae0d136eec9a" providerId="ADAL" clId="{7F5A204F-BFB0-4250-A8B6-70FB4363A576}" dt="2025-04-08T12:20:02.129" v="115" actId="14100"/>
        <pc:sldMkLst>
          <pc:docMk/>
          <pc:sldMk cId="414512065" sldId="311"/>
        </pc:sldMkLst>
        <pc:spChg chg="mod ord">
          <ac:chgData name="Lee, Julia" userId="2e12b424-7d3a-401e-9ebe-ae0d136eec9a" providerId="ADAL" clId="{7F5A204F-BFB0-4250-A8B6-70FB4363A576}" dt="2025-04-08T12:19:59.157" v="114" actId="1076"/>
          <ac:spMkLst>
            <pc:docMk/>
            <pc:sldMk cId="414512065" sldId="311"/>
            <ac:spMk id="2" creationId="{591DEC40-3C50-6227-E2CA-C40589C2CC1F}"/>
          </ac:spMkLst>
        </pc:spChg>
        <pc:spChg chg="mod">
          <ac:chgData name="Lee, Julia" userId="2e12b424-7d3a-401e-9ebe-ae0d136eec9a" providerId="ADAL" clId="{7F5A204F-BFB0-4250-A8B6-70FB4363A576}" dt="2025-04-08T12:20:02.129" v="115" actId="14100"/>
          <ac:spMkLst>
            <pc:docMk/>
            <pc:sldMk cId="414512065" sldId="311"/>
            <ac:spMk id="4" creationId="{4836FC72-02B3-4CBE-2696-6DB1DD3CDBBA}"/>
          </ac:spMkLst>
        </pc:spChg>
        <pc:spChg chg="mod">
          <ac:chgData name="Lee, Julia" userId="2e12b424-7d3a-401e-9ebe-ae0d136eec9a" providerId="ADAL" clId="{7F5A204F-BFB0-4250-A8B6-70FB4363A576}" dt="2025-04-08T12:19:54.633" v="113" actId="34135"/>
          <ac:spMkLst>
            <pc:docMk/>
            <pc:sldMk cId="414512065" sldId="311"/>
            <ac:spMk id="5" creationId="{EE6B802F-BFA9-6D0F-2B4B-5F9C73F7F421}"/>
          </ac:spMkLst>
        </pc:spChg>
        <pc:spChg chg="add mod ord">
          <ac:chgData name="Lee, Julia" userId="2e12b424-7d3a-401e-9ebe-ae0d136eec9a" providerId="ADAL" clId="{7F5A204F-BFB0-4250-A8B6-70FB4363A576}" dt="2025-04-08T12:19:54.633" v="113" actId="34135"/>
          <ac:spMkLst>
            <pc:docMk/>
            <pc:sldMk cId="414512065" sldId="311"/>
            <ac:spMk id="6" creationId="{8032F791-F4E2-CD0D-2AED-08374F80CA2E}"/>
          </ac:spMkLst>
        </pc:spChg>
        <pc:picChg chg="mod">
          <ac:chgData name="Lee, Julia" userId="2e12b424-7d3a-401e-9ebe-ae0d136eec9a" providerId="ADAL" clId="{7F5A204F-BFB0-4250-A8B6-70FB4363A576}" dt="2025-04-08T12:18:59.099" v="101" actId="1076"/>
          <ac:picMkLst>
            <pc:docMk/>
            <pc:sldMk cId="414512065" sldId="311"/>
            <ac:picMk id="7" creationId="{48AA2D7C-C36D-4FCF-D924-BEFF7242DFDB}"/>
          </ac:picMkLst>
        </pc:picChg>
      </pc:sldChg>
      <pc:sldChg chg="addSp delSp modSp del mod">
        <pc:chgData name="Lee, Julia" userId="2e12b424-7d3a-401e-9ebe-ae0d136eec9a" providerId="ADAL" clId="{7F5A204F-BFB0-4250-A8B6-70FB4363A576}" dt="2025-04-08T12:17:32.621" v="83" actId="47"/>
        <pc:sldMkLst>
          <pc:docMk/>
          <pc:sldMk cId="1650049355" sldId="313"/>
        </pc:sldMkLst>
      </pc:sldChg>
      <pc:sldChg chg="modSp mod modNotesTx">
        <pc:chgData name="Lee, Julia" userId="2e12b424-7d3a-401e-9ebe-ae0d136eec9a" providerId="ADAL" clId="{7F5A204F-BFB0-4250-A8B6-70FB4363A576}" dt="2025-04-11T19:11:15.535" v="228" actId="34135"/>
        <pc:sldMkLst>
          <pc:docMk/>
          <pc:sldMk cId="1038756794" sldId="314"/>
        </pc:sldMkLst>
        <pc:spChg chg="mod">
          <ac:chgData name="Lee, Julia" userId="2e12b424-7d3a-401e-9ebe-ae0d136eec9a" providerId="ADAL" clId="{7F5A204F-BFB0-4250-A8B6-70FB4363A576}" dt="2025-04-11T19:11:15.535" v="228" actId="34135"/>
          <ac:spMkLst>
            <pc:docMk/>
            <pc:sldMk cId="1038756794" sldId="314"/>
            <ac:spMk id="2" creationId="{FEF67644-DF06-7060-9113-BA19DD7B7F75}"/>
          </ac:spMkLst>
        </pc:spChg>
      </pc:sldChg>
      <pc:sldChg chg="addSp delSp modSp mod">
        <pc:chgData name="Lee, Julia" userId="2e12b424-7d3a-401e-9ebe-ae0d136eec9a" providerId="ADAL" clId="{7F5A204F-BFB0-4250-A8B6-70FB4363A576}" dt="2025-04-08T17:13:15.890" v="165" actId="1076"/>
        <pc:sldMkLst>
          <pc:docMk/>
          <pc:sldMk cId="731682943" sldId="316"/>
        </pc:sldMkLst>
        <pc:spChg chg="mod">
          <ac:chgData name="Lee, Julia" userId="2e12b424-7d3a-401e-9ebe-ae0d136eec9a" providerId="ADAL" clId="{7F5A204F-BFB0-4250-A8B6-70FB4363A576}" dt="2025-04-08T17:13:13.142" v="163" actId="1076"/>
          <ac:spMkLst>
            <pc:docMk/>
            <pc:sldMk cId="731682943" sldId="316"/>
            <ac:spMk id="10" creationId="{B1F3F8DB-FEC3-D165-B872-1D9622A0444E}"/>
          </ac:spMkLst>
        </pc:spChg>
        <pc:spChg chg="mod">
          <ac:chgData name="Lee, Julia" userId="2e12b424-7d3a-401e-9ebe-ae0d136eec9a" providerId="ADAL" clId="{7F5A204F-BFB0-4250-A8B6-70FB4363A576}" dt="2025-04-08T12:17:29.854" v="82" actId="20577"/>
          <ac:spMkLst>
            <pc:docMk/>
            <pc:sldMk cId="731682943" sldId="316"/>
            <ac:spMk id="12" creationId="{218E1160-9D41-0932-FD23-DD4225E1EECC}"/>
          </ac:spMkLst>
        </pc:spChg>
        <pc:picChg chg="add mod">
          <ac:chgData name="Lee, Julia" userId="2e12b424-7d3a-401e-9ebe-ae0d136eec9a" providerId="ADAL" clId="{7F5A204F-BFB0-4250-A8B6-70FB4363A576}" dt="2025-04-08T17:13:15.890" v="165" actId="1076"/>
          <ac:picMkLst>
            <pc:docMk/>
            <pc:sldMk cId="731682943" sldId="316"/>
            <ac:picMk id="2" creationId="{FA62535A-3EA5-CA23-DB05-7D5025369A8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AC74A-664E-43D3-859E-B35855730D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710C658-31F9-4A67-8267-E3463B262A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AD794A-17F4-48F7-A14F-39DCAE091952}" type="datetimeFigureOut">
              <a:rPr lang="en-US" smtClean="0"/>
              <a:t>4/11/2025</a:t>
            </a:fld>
            <a:endParaRPr lang="en-US" dirty="0"/>
          </a:p>
        </p:txBody>
      </p:sp>
      <p:sp>
        <p:nvSpPr>
          <p:cNvPr id="4" name="Footer Placeholder 3">
            <a:extLst>
              <a:ext uri="{FF2B5EF4-FFF2-40B4-BE49-F238E27FC236}">
                <a16:creationId xmlns:a16="http://schemas.microsoft.com/office/drawing/2014/main" id="{CD7BBBF1-3A7A-4F4B-8592-578ABE65B7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A02F046-B531-4374-9A89-AC21BCA06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2DFAA7-D3C3-4D01-9299-453E25D16D4E}" type="slidenum">
              <a:rPr lang="en-US" smtClean="0"/>
              <a:t>‹#›</a:t>
            </a:fld>
            <a:endParaRPr lang="en-US" dirty="0"/>
          </a:p>
        </p:txBody>
      </p:sp>
    </p:spTree>
    <p:extLst>
      <p:ext uri="{BB962C8B-B14F-4D97-AF65-F5344CB8AC3E}">
        <p14:creationId xmlns:p14="http://schemas.microsoft.com/office/powerpoint/2010/main" val="900527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4C6A87-CC60-415C-BFEE-13D1CAD6861A}" type="datetimeFigureOut">
              <a:rPr lang="en-US" smtClean="0"/>
              <a:t>4/11/2025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51814-3B91-4036-94D2-3977634EE214}" type="slidenum">
              <a:rPr lang="en-US" smtClean="0"/>
              <a:t>‹#›</a:t>
            </a:fld>
            <a:endParaRPr lang="en-US" dirty="0"/>
          </a:p>
        </p:txBody>
      </p:sp>
    </p:spTree>
    <p:extLst>
      <p:ext uri="{BB962C8B-B14F-4D97-AF65-F5344CB8AC3E}">
        <p14:creationId xmlns:p14="http://schemas.microsoft.com/office/powerpoint/2010/main" val="1300625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Barlow" panose="020F0502020204030204" pitchFamily="2" charset="0"/>
            </a:endParaRPr>
          </a:p>
        </p:txBody>
      </p:sp>
      <p:sp>
        <p:nvSpPr>
          <p:cNvPr id="4" name="Slide Number Placeholder 3"/>
          <p:cNvSpPr>
            <a:spLocks noGrp="1"/>
          </p:cNvSpPr>
          <p:nvPr>
            <p:ph type="sldNum" sz="quarter" idx="5"/>
          </p:nvPr>
        </p:nvSpPr>
        <p:spPr/>
        <p:txBody>
          <a:bodyPr/>
          <a:lstStyle/>
          <a:p>
            <a:fld id="{6DC51814-3B91-4036-94D2-3977634EE214}" type="slidenum">
              <a:rPr lang="en-US" smtClean="0"/>
              <a:t>1</a:t>
            </a:fld>
            <a:endParaRPr lang="en-US" dirty="0"/>
          </a:p>
        </p:txBody>
      </p:sp>
    </p:spTree>
    <p:extLst>
      <p:ext uri="{BB962C8B-B14F-4D97-AF65-F5344CB8AC3E}">
        <p14:creationId xmlns:p14="http://schemas.microsoft.com/office/powerpoint/2010/main" val="1260039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739DB-1463-424D-243A-26FC8FBD3A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D955C-6BC2-18E1-DCA8-68F6BC611E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695ED0-6658-8823-4F1E-C748F1A1F6A2}"/>
              </a:ext>
            </a:extLst>
          </p:cNvPr>
          <p:cNvSpPr>
            <a:spLocks noGrp="1"/>
          </p:cNvSpPr>
          <p:nvPr>
            <p:ph type="body" idx="1"/>
          </p:nvPr>
        </p:nvSpPr>
        <p:spPr/>
        <p:txBody>
          <a:bodyPr/>
          <a:lstStyle/>
          <a:p>
            <a:pPr marL="0" marR="0" lvl="0" indent="0">
              <a:lnSpc>
                <a:spcPct val="115000"/>
              </a:lnSpc>
              <a:buFont typeface="+mj-lt"/>
              <a:buNone/>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An innocent passenger, a 29-year-old single mother of three, suffered several injuries including a comminuted pelvic fracture in a motor vehicle accident.  She was riding in her sister’s vehicle when her sister pulled from a stop sign in front of our insured, who had the right of way.  The tortfeasor (the sister) paid $15,000.  The only viable defendant is our insured, who had the right of way.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(photos of the vehicles, a diagram and narrative from the police report, as well as Google photos of the intersection to be supplied by co-presenter)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Assuming a $100,000 verdict, with 75% liability apportioned to A, 25% to B, how does apportionment work under the Fair Share Act and </a:t>
            </a:r>
            <a:r>
              <a:rPr lang="en-US" sz="1200" i="1" kern="100" dirty="0">
                <a:effectLst/>
                <a:latin typeface="Aptos Display" panose="020B0004020202020204" pitchFamily="34" charset="0"/>
                <a:ea typeface="Aptos" panose="020B0004020202020204" pitchFamily="34" charset="0"/>
                <a:cs typeface="Times New Roman" panose="02020603050405020304" pitchFamily="18" charset="0"/>
              </a:rPr>
              <a:t>Spencer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Wingdings" panose="05000000000000000000" pitchFamily="2"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A’s share of the verdict is $75,000, but he has only $15,000 in insurance.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spcAft>
                <a:spcPts val="800"/>
              </a:spcAft>
              <a:buFont typeface="Wingdings" panose="05000000000000000000" pitchFamily="2"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B’s share of the verdict would be $25,000 if the Fair Share Act applied.  But because the Plaintiff was innocent, under the reasoning of the Spencer case, the Fair Share Act doesn’t apply.  Under the old joint and several law, B ends up paying $85,000 – his 25% share plus the unpaid balance of A’s share.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8FD8E440-03DB-1038-6075-70A7911BEA3C}"/>
              </a:ext>
            </a:extLst>
          </p:cNvPr>
          <p:cNvSpPr>
            <a:spLocks noGrp="1"/>
          </p:cNvSpPr>
          <p:nvPr>
            <p:ph type="sldNum" sz="quarter" idx="5"/>
          </p:nvPr>
        </p:nvSpPr>
        <p:spPr/>
        <p:txBody>
          <a:bodyPr/>
          <a:lstStyle/>
          <a:p>
            <a:fld id="{6DC51814-3B91-4036-94D2-3977634EE214}" type="slidenum">
              <a:rPr lang="en-US" smtClean="0"/>
              <a:t>11</a:t>
            </a:fld>
            <a:endParaRPr lang="en-US" dirty="0"/>
          </a:p>
        </p:txBody>
      </p:sp>
    </p:spTree>
    <p:extLst>
      <p:ext uri="{BB962C8B-B14F-4D97-AF65-F5344CB8AC3E}">
        <p14:creationId xmlns:p14="http://schemas.microsoft.com/office/powerpoint/2010/main" val="3703998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buFont typeface="+mj-lt"/>
              <a:buNone/>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Plaintiff is a passenger in a vehicle driven by A.  A negligently pulls from a stop sign in front of an oncoming vehicle driven by B.  The speed of B’s vehicle was 40 mph in a 35mph zone.  Plaintiff owns the vehicle driven by A, and A was intoxicated.  The jury finds that A is 70% at fault, B is 25% at fault and Plaintiff is 5% at fault for negligent entrustment and riding in a vehicle with someone who had been drinking.  The verdict is $100,000.  FSA application: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The verdict is reduced to $95,000 due to Plaintiff’s comparative fault.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A’s share of the verdict is $70,000.  He pays his $15,000 in insurance.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B’s share of the verdict is $25,000.  That’s all he pays because the Fair Share Act applies.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The balance of the verdict, $55,000, is unpaid and borne by the Plaintiff.</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12</a:t>
            </a:fld>
            <a:endParaRPr lang="en-US" dirty="0"/>
          </a:p>
        </p:txBody>
      </p:sp>
    </p:spTree>
    <p:extLst>
      <p:ext uri="{BB962C8B-B14F-4D97-AF65-F5344CB8AC3E}">
        <p14:creationId xmlns:p14="http://schemas.microsoft.com/office/powerpoint/2010/main" val="4206315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7BA2C-D9EC-9CDE-418C-3CA6D823E8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C3CB05-DE8C-6D4C-F1C9-0D1070700A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8D4243-3785-355A-B991-40599FD71C13}"/>
              </a:ext>
            </a:extLst>
          </p:cNvPr>
          <p:cNvSpPr>
            <a:spLocks noGrp="1"/>
          </p:cNvSpPr>
          <p:nvPr>
            <p:ph type="body" idx="1"/>
          </p:nvPr>
        </p:nvSpPr>
        <p:spPr/>
        <p:txBody>
          <a:bodyPr/>
          <a:lstStyle/>
          <a:p>
            <a:pPr marL="0" marR="0" lvl="0" indent="0">
              <a:lnSpc>
                <a:spcPct val="115000"/>
              </a:lnSpc>
              <a:buFont typeface="+mj-lt"/>
              <a:buNone/>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Landlord rents to X.  X does not have insurance and is judgment-proof.  X’s dog bites invitee.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How does the </a:t>
            </a:r>
            <a:r>
              <a:rPr lang="en-US" sz="1200" i="1" kern="100" dirty="0">
                <a:effectLst/>
                <a:latin typeface="Aptos Display" panose="020B0004020202020204" pitchFamily="34" charset="0"/>
                <a:ea typeface="Aptos" panose="020B0004020202020204" pitchFamily="34" charset="0"/>
                <a:cs typeface="Times New Roman" panose="02020603050405020304" pitchFamily="18" charset="0"/>
              </a:rPr>
              <a:t>Spencer</a:t>
            </a: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 decision apply?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Wingdings" panose="05000000000000000000" pitchFamily="2"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Of course, assuming that the court denies </a:t>
            </a:r>
            <a:r>
              <a:rPr lang="en-US" sz="1200" kern="100" dirty="0" err="1">
                <a:effectLst/>
                <a:latin typeface="Aptos Display" panose="020B0004020202020204" pitchFamily="34" charset="0"/>
                <a:ea typeface="Aptos" panose="020B0004020202020204" pitchFamily="34" charset="0"/>
                <a:cs typeface="Times New Roman" panose="02020603050405020304" pitchFamily="18" charset="0"/>
              </a:rPr>
              <a:t>MSJ</a:t>
            </a: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 based on the defendant being a landlord out-of-possession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Wingdings" panose="05000000000000000000" pitchFamily="2"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Invitee is innocent of fault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Wingdings" panose="05000000000000000000" pitchFamily="2"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X is held 90% liable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Wingdings" panose="05000000000000000000" pitchFamily="2"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Landlord 10%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spcAft>
                <a:spcPts val="800"/>
              </a:spcAft>
              <a:buFont typeface="Wingdings" panose="05000000000000000000" pitchFamily="2"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Invitee can collect 100% from landlord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C0ED0A7-724E-1840-F03F-83C51F208266}"/>
              </a:ext>
            </a:extLst>
          </p:cNvPr>
          <p:cNvSpPr>
            <a:spLocks noGrp="1"/>
          </p:cNvSpPr>
          <p:nvPr>
            <p:ph type="sldNum" sz="quarter" idx="5"/>
          </p:nvPr>
        </p:nvSpPr>
        <p:spPr/>
        <p:txBody>
          <a:bodyPr/>
          <a:lstStyle/>
          <a:p>
            <a:fld id="{6DC51814-3B91-4036-94D2-3977634EE214}" type="slidenum">
              <a:rPr lang="en-US" smtClean="0"/>
              <a:t>13</a:t>
            </a:fld>
            <a:endParaRPr lang="en-US" dirty="0"/>
          </a:p>
        </p:txBody>
      </p:sp>
    </p:spTree>
    <p:extLst>
      <p:ext uri="{BB962C8B-B14F-4D97-AF65-F5344CB8AC3E}">
        <p14:creationId xmlns:p14="http://schemas.microsoft.com/office/powerpoint/2010/main" val="2952816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686CC-E5DE-C2F8-8098-500CB53BB0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E80BC-0E9C-A9D8-BFE5-BA93D6C2BB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46617E-E827-8E6F-1F02-BA1D99932AAD}"/>
              </a:ext>
            </a:extLst>
          </p:cNvPr>
          <p:cNvSpPr>
            <a:spLocks noGrp="1"/>
          </p:cNvSpPr>
          <p:nvPr>
            <p:ph type="body" idx="1"/>
          </p:nvPr>
        </p:nvSpPr>
        <p:spPr/>
        <p:txBody>
          <a:bodyPr/>
          <a:lstStyle/>
          <a:p>
            <a:pPr marL="0" marR="0" lvl="0" indent="0">
              <a:lnSpc>
                <a:spcPct val="115000"/>
              </a:lnSpc>
              <a:buFont typeface="+mj-lt"/>
              <a:buNone/>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An innocent passenger, a 29-year-old single mother of three, suffered several injuries including a comminuted pelvic fracture in a motor vehicle accident.  She was riding in her sister’s vehicle when her sister pulled from a stop sign in front of our insured, who had the right of way.  The tortfeasor (the sister) paid $15,000.  The only viable defendant is our insured, who had the right of way.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(photos of the vehicles, a diagram and narrative from the police report, as well as Google photos of the intersection to be supplied by co-presenter)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Assuming a $100,000 verdict, with 75% liability apportioned to A, 25% to B, how does apportionment work under the Fair Share Act and </a:t>
            </a:r>
            <a:r>
              <a:rPr lang="en-US" sz="1200" i="1" kern="100" dirty="0">
                <a:effectLst/>
                <a:latin typeface="Aptos Display" panose="020B0004020202020204" pitchFamily="34" charset="0"/>
                <a:ea typeface="Aptos" panose="020B0004020202020204" pitchFamily="34" charset="0"/>
                <a:cs typeface="Times New Roman" panose="02020603050405020304" pitchFamily="18" charset="0"/>
              </a:rPr>
              <a:t>Spencer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Wingdings" panose="05000000000000000000" pitchFamily="2"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A’s share of the verdict is $75,000, but he has only $15,000 in insurance.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spcAft>
                <a:spcPts val="800"/>
              </a:spcAft>
              <a:buFont typeface="Wingdings" panose="05000000000000000000" pitchFamily="2"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B’s share of the verdict would be $25,000 if the Fair Share Act applied.  But because the Plaintiff was innocent, under the reasoning of the Spencer case, the Fair Share Act doesn’t apply.  Under the old joint and several law, B ends up paying $85,000 – his 25% share plus the unpaid balance of A’s share.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91FC5FFF-0F01-3994-48D6-C70121836B45}"/>
              </a:ext>
            </a:extLst>
          </p:cNvPr>
          <p:cNvSpPr>
            <a:spLocks noGrp="1"/>
          </p:cNvSpPr>
          <p:nvPr>
            <p:ph type="sldNum" sz="quarter" idx="5"/>
          </p:nvPr>
        </p:nvSpPr>
        <p:spPr/>
        <p:txBody>
          <a:bodyPr/>
          <a:lstStyle/>
          <a:p>
            <a:fld id="{6DC51814-3B91-4036-94D2-3977634EE214}" type="slidenum">
              <a:rPr lang="en-US" smtClean="0"/>
              <a:t>14</a:t>
            </a:fld>
            <a:endParaRPr lang="en-US" dirty="0"/>
          </a:p>
        </p:txBody>
      </p:sp>
    </p:spTree>
    <p:extLst>
      <p:ext uri="{BB962C8B-B14F-4D97-AF65-F5344CB8AC3E}">
        <p14:creationId xmlns:p14="http://schemas.microsoft.com/office/powerpoint/2010/main" val="1688145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536D4-F59D-78DA-3C1D-0E316003A3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FA2F07-55B9-596B-66D0-2DB11B1A65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067F0B-EAF6-7B9D-5C9A-28826BB319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91A5F-A64E-76DE-96C9-E4B55574CC9A}"/>
              </a:ext>
            </a:extLst>
          </p:cNvPr>
          <p:cNvSpPr>
            <a:spLocks noGrp="1"/>
          </p:cNvSpPr>
          <p:nvPr>
            <p:ph type="sldNum" sz="quarter" idx="5"/>
          </p:nvPr>
        </p:nvSpPr>
        <p:spPr/>
        <p:txBody>
          <a:bodyPr/>
          <a:lstStyle/>
          <a:p>
            <a:fld id="{6DC51814-3B91-4036-94D2-3977634EE214}" type="slidenum">
              <a:rPr lang="en-US" smtClean="0"/>
              <a:t>15</a:t>
            </a:fld>
            <a:endParaRPr lang="en-US" dirty="0"/>
          </a:p>
        </p:txBody>
      </p:sp>
    </p:spTree>
    <p:extLst>
      <p:ext uri="{BB962C8B-B14F-4D97-AF65-F5344CB8AC3E}">
        <p14:creationId xmlns:p14="http://schemas.microsoft.com/office/powerpoint/2010/main" val="3125528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5BF49-2E76-79FC-407E-CE867ED773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4BA19E-AA44-B454-9C15-429001593E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5F5948-D92A-6997-A711-FE5D811D140E}"/>
              </a:ext>
            </a:extLst>
          </p:cNvPr>
          <p:cNvSpPr>
            <a:spLocks noGrp="1"/>
          </p:cNvSpPr>
          <p:nvPr>
            <p:ph type="body" idx="1"/>
          </p:nvPr>
        </p:nvSpPr>
        <p:spPr/>
        <p:txBody>
          <a:bodyPr/>
          <a:lstStyle/>
          <a:p>
            <a:pPr marL="0" marR="0" lvl="0" indent="0">
              <a:lnSpc>
                <a:spcPct val="115000"/>
              </a:lnSpc>
              <a:buFont typeface="+mj-lt"/>
              <a:buNone/>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What is the Fair Share Act?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Changed the way damages are distributed among multiple tortfeasors in PA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Provides that a defendant will only be responsible to pay a portion of any judgment equal to the percentage of liability found against that defendant rather than being jointly liable for the entire damage amount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Exceptions --- </a:t>
            </a:r>
            <a:r>
              <a:rPr lang="en-US" sz="1200" i="1" kern="100" dirty="0">
                <a:effectLst/>
                <a:latin typeface="Aptos Display" panose="020B0004020202020204" pitchFamily="34" charset="0"/>
                <a:ea typeface="Aptos" panose="020B0004020202020204" pitchFamily="34" charset="0"/>
                <a:cs typeface="Times New Roman" panose="02020603050405020304" pitchFamily="18" charset="0"/>
              </a:rPr>
              <a:t>i.e.</a:t>
            </a: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 when the traditional joint and several liability approach applies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A defendant found 60% or more liable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Intentional misrepresentation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An intentional tort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Release/threatened release of a hazardous substance defined under the Hazardous Sites Cleanup Act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spcAft>
                <a:spcPts val="800"/>
              </a:spcAft>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Serving alcohol to a visibly intoxicated person under Section 497 of the Liquor Code (</a:t>
            </a:r>
            <a:r>
              <a:rPr lang="en-US" sz="1200" i="1" kern="100" dirty="0">
                <a:effectLst/>
                <a:latin typeface="Aptos Display" panose="020B0004020202020204" pitchFamily="34" charset="0"/>
                <a:ea typeface="Aptos" panose="020B0004020202020204" pitchFamily="34" charset="0"/>
                <a:cs typeface="Times New Roman" panose="02020603050405020304" pitchFamily="18" charset="0"/>
              </a:rPr>
              <a:t>i.e.</a:t>
            </a: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 dram shop cases)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F3B0B5A9-324A-7280-CA30-AA4A4ED88823}"/>
              </a:ext>
            </a:extLst>
          </p:cNvPr>
          <p:cNvSpPr>
            <a:spLocks noGrp="1"/>
          </p:cNvSpPr>
          <p:nvPr>
            <p:ph type="sldNum" sz="quarter" idx="5"/>
          </p:nvPr>
        </p:nvSpPr>
        <p:spPr/>
        <p:txBody>
          <a:bodyPr/>
          <a:lstStyle/>
          <a:p>
            <a:fld id="{6DC51814-3B91-4036-94D2-3977634EE214}" type="slidenum">
              <a:rPr lang="en-US" smtClean="0"/>
              <a:t>2</a:t>
            </a:fld>
            <a:endParaRPr lang="en-US" dirty="0"/>
          </a:p>
        </p:txBody>
      </p:sp>
    </p:spTree>
    <p:extLst>
      <p:ext uri="{BB962C8B-B14F-4D97-AF65-F5344CB8AC3E}">
        <p14:creationId xmlns:p14="http://schemas.microsoft.com/office/powerpoint/2010/main" val="358854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buFont typeface="+mj-lt"/>
              <a:buNone/>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History of Fair Share Act, 42 </a:t>
            </a:r>
            <a:r>
              <a:rPr lang="en-US" sz="1200" kern="100" dirty="0" err="1">
                <a:effectLst/>
                <a:latin typeface="Aptos Display" panose="020B0004020202020204" pitchFamily="34" charset="0"/>
                <a:ea typeface="Aptos" panose="020B0004020202020204" pitchFamily="34" charset="0"/>
                <a:cs typeface="Times New Roman" panose="02020603050405020304" pitchFamily="18" charset="0"/>
              </a:rPr>
              <a:t>Pa.C.S.A</a:t>
            </a: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 § 7102</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Symbol" panose="05050102010706020507" pitchFamily="18"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The PA General Assembly enacted the Comparative Negligence Act, 42 </a:t>
            </a:r>
            <a:r>
              <a:rPr lang="en-US" sz="1200" kern="100" dirty="0" err="1">
                <a:effectLst/>
                <a:latin typeface="Aptos Display" panose="020B0004020202020204" pitchFamily="34" charset="0"/>
                <a:ea typeface="Aptos" panose="020B0004020202020204" pitchFamily="34" charset="0"/>
                <a:cs typeface="Times New Roman" panose="02020603050405020304" pitchFamily="18" charset="0"/>
              </a:rPr>
              <a:t>Pa.C.S.A</a:t>
            </a: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 § 7102, to reduce the harshness of the old doctrine of contributory negligence, which served as an absolute bar to recovery for plaintiffs who may have been only minimally responsible for their loss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Symbol" panose="05050102010706020507" pitchFamily="18"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The Comparative Negligence Act allows for a plaintiff to recover damages when their own negligence is equal to or less than the defendant’s negligence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Plaintiff’s recovery is diminished in proportion to the amount of negligence attributed to the plaintiff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Symbol" panose="05050102010706020507" pitchFamily="18"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Signed 6/28/2011 by Governor Tom Corbett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Symbol" panose="05050102010706020507" pitchFamily="18"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Prior to the Act, PA followed a traditional joint and several liability approach</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Traditional approach to joint and several liability -- a defendant found any percentage liable for a plaintiff’s injuries would be responsible to pay the full amount of damages, including any amount that an uninsured or insolvent co-defendant was required to pay. Pennsylvania Products Liability 6-5</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Interpreted to mean that a minimally responsible defendant with deep pockets could be required to pay the entire judgment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This scheme inevitably forced settlements from minimally culpable defendants for their fear of being saddled with a disproportionate payout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Symbol" panose="05050102010706020507" pitchFamily="18"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Purpose / Legislative Intent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Promote fairness and reduce litigation costs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spcAft>
                <a:spcPts val="800"/>
              </a:spcAft>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Limit inequitable outcomes triggered by the traditional joint and several liability approach against individuals who were only partially at fault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3</a:t>
            </a:fld>
            <a:endParaRPr lang="en-US" dirty="0"/>
          </a:p>
        </p:txBody>
      </p:sp>
    </p:spTree>
    <p:extLst>
      <p:ext uri="{BB962C8B-B14F-4D97-AF65-F5344CB8AC3E}">
        <p14:creationId xmlns:p14="http://schemas.microsoft.com/office/powerpoint/2010/main" val="3401664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buFont typeface="+mj-lt"/>
              <a:buNone/>
            </a:pPr>
            <a:r>
              <a:rPr lang="en-US" sz="1200" i="1" kern="100" dirty="0">
                <a:effectLst/>
                <a:latin typeface="Aptos Display" panose="020B0004020202020204" pitchFamily="34" charset="0"/>
                <a:ea typeface="Aptos" panose="020B0004020202020204" pitchFamily="34" charset="0"/>
                <a:cs typeface="Times New Roman" panose="02020603050405020304" pitchFamily="18" charset="0"/>
              </a:rPr>
              <a:t>Spencer v. Johnson</a:t>
            </a: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 249 A.3d 529 (Pa. Super. 2021)</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Case deals with the issues of comparative fault and liability apportionment in PA under the Fair Share Act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Plaintiff (Spencer) was struck while lawfully crossing the street by a company vehicle driven by an employee’s intoxicated husband (Cleveland Johnson). Spencer sustained catastrophic injuries including a skull fracture, multiple brain injuries, and hemorrhagic contusions.  He was permanently wheelchair bound and unable to care for his basic daily needs.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Defendants: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Wingdings" panose="05000000000000000000" pitchFamily="2"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Cleveland Johnson, the unlicensed drunk driver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Wingdings" panose="05000000000000000000" pitchFamily="2"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Tina Johnson, the drunk driver’s wife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Wingdings" panose="05000000000000000000" pitchFamily="2"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Philadelphia Joint Board Workers United, SEIU (Tina’s employer)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The vehicle was given by </a:t>
            </a:r>
            <a:r>
              <a:rPr lang="en-US" sz="1200" kern="100" dirty="0" err="1">
                <a:effectLst/>
                <a:latin typeface="Aptos Display" panose="020B0004020202020204" pitchFamily="34" charset="0"/>
                <a:ea typeface="Aptos" panose="020B0004020202020204" pitchFamily="34" charset="0"/>
                <a:cs typeface="Times New Roman" panose="02020603050405020304" pitchFamily="18" charset="0"/>
              </a:rPr>
              <a:t>PJB</a:t>
            </a: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 to Tina Johnson for use in connection with its business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Wingdings" panose="05000000000000000000" pitchFamily="2"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Tina had been an employee for some time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Wingdings" panose="05000000000000000000" pitchFamily="2" charset="2"/>
              <a:buChar char=""/>
            </a:pPr>
            <a:r>
              <a:rPr lang="en-US" sz="1200" kern="100" dirty="0" err="1">
                <a:effectLst/>
                <a:latin typeface="Aptos Display" panose="020B0004020202020204" pitchFamily="34" charset="0"/>
                <a:ea typeface="Aptos" panose="020B0004020202020204" pitchFamily="34" charset="0"/>
                <a:cs typeface="Times New Roman" panose="02020603050405020304" pitchFamily="18" charset="0"/>
              </a:rPr>
              <a:t>PJB</a:t>
            </a: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 did not explicitly allow spouses to drive company cars – Tina said only she could drive the car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Wingdings" panose="05000000000000000000" pitchFamily="2" charset="2"/>
              <a:buChar char=""/>
            </a:pPr>
            <a:r>
              <a:rPr lang="en-US" sz="1200" kern="100" dirty="0" err="1">
                <a:effectLst/>
                <a:latin typeface="Aptos Display" panose="020B0004020202020204" pitchFamily="34" charset="0"/>
                <a:ea typeface="Aptos" panose="020B0004020202020204" pitchFamily="34" charset="0"/>
                <a:cs typeface="Times New Roman" panose="02020603050405020304" pitchFamily="18" charset="0"/>
              </a:rPr>
              <a:t>PJB</a:t>
            </a: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 verbally informed employees that vehicles were only to be used for commuting to and from work and job sites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Wingdings" panose="05000000000000000000" pitchFamily="2"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Only enforcement = time, mileage, toll logs – not strictly monitored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Wingdings" panose="05000000000000000000" pitchFamily="2"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Tina testified that she thought she could use the vehicle for personal and business purposes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Cleveland’s license had been suspended since 1989</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4</a:t>
            </a:fld>
            <a:endParaRPr lang="en-US" dirty="0"/>
          </a:p>
        </p:txBody>
      </p:sp>
    </p:spTree>
    <p:extLst>
      <p:ext uri="{BB962C8B-B14F-4D97-AF65-F5344CB8AC3E}">
        <p14:creationId xmlns:p14="http://schemas.microsoft.com/office/powerpoint/2010/main" val="1162921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Jury award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No allegation Spencer was negligent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Defendants’ allocation: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Wingdings" panose="05000000000000000000" pitchFamily="2"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Cleveland 36%</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Wingdings" panose="05000000000000000000" pitchFamily="2"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Tina 19%</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Wingdings" panose="05000000000000000000" pitchFamily="2" charset="2"/>
              <a:buChar char=""/>
            </a:pPr>
            <a:r>
              <a:rPr lang="en-US" sz="1200" kern="100" dirty="0" err="1">
                <a:effectLst/>
                <a:latin typeface="Aptos Display" panose="020B0004020202020204" pitchFamily="34" charset="0"/>
                <a:ea typeface="Aptos" panose="020B0004020202020204" pitchFamily="34" charset="0"/>
                <a:cs typeface="Times New Roman" panose="02020603050405020304" pitchFamily="18" charset="0"/>
              </a:rPr>
              <a:t>PJB</a:t>
            </a: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 45%</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Total award - $12,983,311.47 (exclusive of delay damages of $1,005,228.44)</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5</a:t>
            </a:fld>
            <a:endParaRPr lang="en-US" dirty="0"/>
          </a:p>
        </p:txBody>
      </p:sp>
    </p:spTree>
    <p:extLst>
      <p:ext uri="{BB962C8B-B14F-4D97-AF65-F5344CB8AC3E}">
        <p14:creationId xmlns:p14="http://schemas.microsoft.com/office/powerpoint/2010/main" val="1787317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Relevant issue raised on appeal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Plaintiff argued that </a:t>
            </a:r>
            <a:r>
              <a:rPr lang="en-US" sz="1200" kern="100" dirty="0" err="1">
                <a:effectLst/>
                <a:latin typeface="Aptos Display" panose="020B0004020202020204" pitchFamily="34" charset="0"/>
                <a:ea typeface="Aptos" panose="020B0004020202020204" pitchFamily="34" charset="0"/>
                <a:cs typeface="Times New Roman" panose="02020603050405020304" pitchFamily="18" charset="0"/>
              </a:rPr>
              <a:t>PJB</a:t>
            </a: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 should be jointly and severally liable because it was vicariously liable for Tina’s negligence, and together their proportion of liability exceeded 60%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The Superior Court agreed, found sufficient evidence that </a:t>
            </a:r>
            <a:r>
              <a:rPr lang="en-US" sz="1200" kern="100" dirty="0" err="1">
                <a:effectLst/>
                <a:latin typeface="Aptos Display" panose="020B0004020202020204" pitchFamily="34" charset="0"/>
                <a:ea typeface="Aptos" panose="020B0004020202020204" pitchFamily="34" charset="0"/>
                <a:cs typeface="Times New Roman" panose="02020603050405020304" pitchFamily="18" charset="0"/>
              </a:rPr>
              <a:t>PJB</a:t>
            </a: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 was vicariously liable for Tina’s negligence and therefore joint and several liability should apply under the Fair Share Act since it and Tina’s combined percentage of liability exceeded 60%</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BUT the two-judge panel of the Superior Court did not stop there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“[A]</a:t>
            </a:r>
            <a:r>
              <a:rPr lang="en-US" sz="1200" kern="100" dirty="0" err="1">
                <a:effectLst/>
                <a:latin typeface="Aptos Display" panose="020B0004020202020204" pitchFamily="34" charset="0"/>
                <a:ea typeface="Aptos" panose="020B0004020202020204" pitchFamily="34" charset="0"/>
                <a:cs typeface="Times New Roman" panose="02020603050405020304" pitchFamily="18" charset="0"/>
              </a:rPr>
              <a:t>ssuming</a:t>
            </a: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 arguendo that the jury’s verdict did not demonstrate </a:t>
            </a:r>
            <a:r>
              <a:rPr lang="en-US" sz="1200" kern="100" dirty="0" err="1">
                <a:effectLst/>
                <a:latin typeface="Aptos Display" panose="020B0004020202020204" pitchFamily="34" charset="0"/>
                <a:ea typeface="Aptos" panose="020B0004020202020204" pitchFamily="34" charset="0"/>
                <a:cs typeface="Times New Roman" panose="02020603050405020304" pitchFamily="18" charset="0"/>
              </a:rPr>
              <a:t>PJB</a:t>
            </a: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 was vicariously liable, we would have found the court erred in failing to grant the motion to mold the verdict as the question of whether the Fair Share Act applies to the present matter remains.”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Wingdings" panose="05000000000000000000" pitchFamily="2" charset="2"/>
              <a:buChar char=""/>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Notably, no one sems to have argued for this interpretation – it was not a question before the Court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Aft>
                <a:spcPts val="800"/>
              </a:spcAft>
              <a:buFont typeface="Courier New" panose="02070309020205020404" pitchFamily="49" charset="0"/>
              <a:buChar char="o"/>
            </a:pPr>
            <a:r>
              <a:rPr lang="en-US" sz="1200" kern="100" dirty="0">
                <a:effectLst/>
                <a:latin typeface="Aptos Display" panose="020B0004020202020204" pitchFamily="34" charset="0"/>
                <a:ea typeface="Aptos" panose="020B0004020202020204" pitchFamily="34" charset="0"/>
                <a:cs typeface="Times New Roman" panose="02020603050405020304" pitchFamily="18" charset="0"/>
              </a:rPr>
              <a:t>The Court held that the Fair Share Act only applies where the plaintiff and multiple defendants are found liable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6</a:t>
            </a:fld>
            <a:endParaRPr lang="en-US" dirty="0"/>
          </a:p>
        </p:txBody>
      </p:sp>
    </p:spTree>
    <p:extLst>
      <p:ext uri="{BB962C8B-B14F-4D97-AF65-F5344CB8AC3E}">
        <p14:creationId xmlns:p14="http://schemas.microsoft.com/office/powerpoint/2010/main" val="160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buFont typeface="+mj-lt"/>
              <a:buNone/>
            </a:pPr>
            <a:r>
              <a:rPr lang="en-US" sz="1800" kern="100" dirty="0">
                <a:effectLst/>
                <a:latin typeface="Aptos Display" panose="020B0004020202020204" pitchFamily="34" charset="0"/>
                <a:ea typeface="Aptos" panose="020B0004020202020204" pitchFamily="34" charset="0"/>
                <a:cs typeface="Times New Roman" panose="02020603050405020304" pitchFamily="18" charset="0"/>
              </a:rPr>
              <a:t>How Spencer Changed the Fair Share Act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1800" kern="100" dirty="0">
                <a:effectLst/>
                <a:latin typeface="Aptos Display" panose="020B0004020202020204" pitchFamily="34" charset="0"/>
                <a:ea typeface="Aptos" panose="020B0004020202020204" pitchFamily="34" charset="0"/>
                <a:cs typeface="Times New Roman" panose="02020603050405020304" pitchFamily="18" charset="0"/>
              </a:rPr>
              <a:t>Prior to </a:t>
            </a:r>
            <a:r>
              <a:rPr lang="en-US" sz="1800" i="1" kern="100" dirty="0">
                <a:effectLst/>
                <a:latin typeface="Aptos Display" panose="020B0004020202020204" pitchFamily="34" charset="0"/>
                <a:ea typeface="Aptos" panose="020B0004020202020204" pitchFamily="34" charset="0"/>
                <a:cs typeface="Times New Roman" panose="02020603050405020304" pitchFamily="18" charset="0"/>
              </a:rPr>
              <a:t>Spencer</a:t>
            </a:r>
            <a:r>
              <a:rPr lang="en-US" sz="1800" kern="100" dirty="0">
                <a:effectLst/>
                <a:latin typeface="Aptos Display" panose="020B0004020202020204" pitchFamily="34" charset="0"/>
                <a:ea typeface="Aptos" panose="020B0004020202020204" pitchFamily="34" charset="0"/>
                <a:cs typeface="Times New Roman" panose="02020603050405020304" pitchFamily="18" charset="0"/>
              </a:rPr>
              <a:t>, it does not appear that there was any real argument over whether or not the plaintiff had to be found liable in order for the Fair Share Act to apply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1800" kern="100" dirty="0">
                <a:effectLst/>
                <a:latin typeface="Aptos Display" panose="020B0004020202020204" pitchFamily="34" charset="0"/>
                <a:ea typeface="Aptos" panose="020B0004020202020204" pitchFamily="34" charset="0"/>
                <a:cs typeface="Times New Roman" panose="02020603050405020304" pitchFamily="18" charset="0"/>
              </a:rPr>
              <a:t>The upshot of this is, if there are multiple liable defendants but plaintiff is not at least minimally (1%) liable, the Fair Share Act does not apply, but rather the “traditional rule” of joint and several liability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1800" kern="100" dirty="0">
                <a:effectLst/>
                <a:latin typeface="Aptos Display" panose="020B0004020202020204" pitchFamily="34" charset="0"/>
                <a:ea typeface="Aptos" panose="020B0004020202020204" pitchFamily="34" charset="0"/>
                <a:cs typeface="Times New Roman" panose="02020603050405020304" pitchFamily="18" charset="0"/>
              </a:rPr>
              <a:t>Now, defendants must attempt to allocate some fault to plaintiff in order to avoid a minimally liable defendant being liable for the whole verdict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anose="05050102010706020507" pitchFamily="18" charset="2"/>
              <a:buChar char=""/>
            </a:pPr>
            <a:r>
              <a:rPr lang="en-US" sz="1800" kern="100" dirty="0">
                <a:effectLst/>
                <a:latin typeface="Aptos Display" panose="020B0004020202020204" pitchFamily="34" charset="0"/>
                <a:ea typeface="Aptos" panose="020B0004020202020204" pitchFamily="34" charset="0"/>
                <a:cs typeface="Times New Roman" panose="02020603050405020304" pitchFamily="18" charset="0"/>
              </a:rPr>
              <a:t>Where we have an innocent plaintiff, a defendant which would have thought it could only potentially be liable for, say 10% or less of a verdict, now faces the possibility of paying 100%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7</a:t>
            </a:fld>
            <a:endParaRPr lang="en-US" dirty="0"/>
          </a:p>
        </p:txBody>
      </p:sp>
    </p:spTree>
    <p:extLst>
      <p:ext uri="{BB962C8B-B14F-4D97-AF65-F5344CB8AC3E}">
        <p14:creationId xmlns:p14="http://schemas.microsoft.com/office/powerpoint/2010/main" val="569588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ptos" panose="020B0004020202020204" pitchFamily="34" charset="0"/>
              </a:rPr>
              <a:t>Since </a:t>
            </a:r>
            <a:r>
              <a:rPr lang="en-US" sz="1200" dirty="0" err="1">
                <a:latin typeface="Aptos" panose="020B0004020202020204" pitchFamily="34" charset="0"/>
              </a:rPr>
              <a:t>PJB</a:t>
            </a:r>
            <a:r>
              <a:rPr lang="en-US" sz="1200" dirty="0">
                <a:latin typeface="Aptos" panose="020B0004020202020204" pitchFamily="34" charset="0"/>
              </a:rPr>
              <a:t> was vicariously liable for its employee’s negligence and those two numbers should be combined for purposes of liability (and since they were &gt;60%, it was </a:t>
            </a:r>
            <a:r>
              <a:rPr lang="en-US" sz="1200" dirty="0" err="1">
                <a:latin typeface="Aptos" panose="020B0004020202020204" pitchFamily="34" charset="0"/>
              </a:rPr>
              <a:t>J&amp;S</a:t>
            </a:r>
            <a:r>
              <a:rPr lang="en-US" sz="1200" dirty="0">
                <a:latin typeface="Aptos" panose="020B0004020202020204" pitchFamily="34" charset="0"/>
              </a:rPr>
              <a:t> under the FSA)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ptos" panose="020B0004020202020204" pitchFamily="34" charset="0"/>
              </a:rPr>
              <a:t>Plaintiff’s matters raised on appeal dealt with the combined negligence of </a:t>
            </a:r>
            <a:r>
              <a:rPr lang="en-US" sz="1200" dirty="0" err="1">
                <a:latin typeface="Aptos" panose="020B0004020202020204" pitchFamily="34" charset="0"/>
              </a:rPr>
              <a:t>PHB</a:t>
            </a:r>
            <a:r>
              <a:rPr lang="en-US" sz="1200" dirty="0">
                <a:latin typeface="Aptos" panose="020B0004020202020204" pitchFamily="34" charset="0"/>
              </a:rPr>
              <a:t>, it does not appear that he asked for the FSA to not apply</a:t>
            </a:r>
          </a:p>
          <a:p>
            <a:pPr marL="284163" lvl="1" indent="-284163"/>
            <a:endParaRPr lang="en-US" sz="1200" dirty="0">
              <a:latin typeface="Aptos" panose="020B0004020202020204" pitchFamily="34" charset="0"/>
            </a:endParaRPr>
          </a:p>
          <a:p>
            <a:pPr marL="284163" lvl="1" indent="-284163"/>
            <a:r>
              <a:rPr lang="en-US" sz="1200" dirty="0">
                <a:latin typeface="Aptos" panose="020B0004020202020204" pitchFamily="34" charset="0"/>
              </a:rPr>
              <a:t>Therefore, we can and will argue at every opportunity that this language was not precedential but </a:t>
            </a:r>
            <a:r>
              <a:rPr lang="en-US" sz="1200" i="1" dirty="0">
                <a:latin typeface="Aptos" panose="020B0004020202020204" pitchFamily="34" charset="0"/>
              </a:rPr>
              <a:t>dicta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ptos" panose="020B00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DC51814-3B91-4036-94D2-3977634EE214}" type="slidenum">
              <a:rPr lang="en-US" smtClean="0"/>
              <a:t>9</a:t>
            </a:fld>
            <a:endParaRPr lang="en-US" dirty="0"/>
          </a:p>
        </p:txBody>
      </p:sp>
    </p:spTree>
    <p:extLst>
      <p:ext uri="{BB962C8B-B14F-4D97-AF65-F5344CB8AC3E}">
        <p14:creationId xmlns:p14="http://schemas.microsoft.com/office/powerpoint/2010/main" val="1891999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EB751-424C-95BB-23B0-4DDA55CE51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E27381-AB24-4B0E-60F4-DEBDF659B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C06DA2-A9FB-EED1-3E6B-3B4A1123E3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6404B3-06F7-C42A-52E3-DFD96DB3EAD0}"/>
              </a:ext>
            </a:extLst>
          </p:cNvPr>
          <p:cNvSpPr>
            <a:spLocks noGrp="1"/>
          </p:cNvSpPr>
          <p:nvPr>
            <p:ph type="sldNum" sz="quarter" idx="5"/>
          </p:nvPr>
        </p:nvSpPr>
        <p:spPr/>
        <p:txBody>
          <a:bodyPr/>
          <a:lstStyle/>
          <a:p>
            <a:fld id="{6DC51814-3B91-4036-94D2-3977634EE214}" type="slidenum">
              <a:rPr lang="en-US" smtClean="0"/>
              <a:t>10</a:t>
            </a:fld>
            <a:endParaRPr lang="en-US" dirty="0"/>
          </a:p>
        </p:txBody>
      </p:sp>
    </p:spTree>
    <p:extLst>
      <p:ext uri="{BB962C8B-B14F-4D97-AF65-F5344CB8AC3E}">
        <p14:creationId xmlns:p14="http://schemas.microsoft.com/office/powerpoint/2010/main" val="3403916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anchor="ct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9481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anchor="ctr">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879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anchor="b">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4" name="Rectangle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1357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anchor="ctr">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Rectangle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4620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31850" y="2331584"/>
            <a:ext cx="10515600" cy="1500187"/>
          </a:xfrm>
        </p:spPr>
        <p:txBody>
          <a:bodyPr anchor="ctr"/>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F2E6F7-3BE5-4484-A73E-3EFDB7348BB5}"/>
              </a:ext>
            </a:extLst>
          </p:cNvPr>
          <p:cNvSpPr>
            <a:spLocks noGrp="1"/>
          </p:cNvSpPr>
          <p:nvPr>
            <p:ph type="body" idx="1"/>
          </p:nvPr>
        </p:nvSpPr>
        <p:spPr>
          <a:xfrm>
            <a:off x="831850" y="3968071"/>
            <a:ext cx="10515600" cy="80554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9" name="Rectangle 8">
            <a:extLst>
              <a:ext uri="{FF2B5EF4-FFF2-40B4-BE49-F238E27FC236}">
                <a16:creationId xmlns:a16="http://schemas.microsoft.com/office/drawing/2014/main" id="{919AEFA0-9379-4E32-9D66-976465036916}"/>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4FFB43B-30D9-4055-B912-4E3C85B03657}"/>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28814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6">
            <a:extLst>
              <a:ext uri="{FF2B5EF4-FFF2-40B4-BE49-F238E27FC236}">
                <a16:creationId xmlns:a16="http://schemas.microsoft.com/office/drawing/2014/main" id="{391EAACA-1322-4E60-917E-C7408F539D5D}"/>
              </a:ext>
            </a:extLst>
          </p:cNvPr>
          <p:cNvSpPr>
            <a:spLocks noGrp="1"/>
          </p:cNvSpPr>
          <p:nvPr>
            <p:ph type="pic" sz="quarter" idx="13"/>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anchor="ctr"/>
          <a:lstStyle>
            <a:lvl1pPr>
              <a:defRPr sz="6000">
                <a:solidFill>
                  <a:schemeClr val="bg1"/>
                </a:solidFill>
              </a:defRPr>
            </a:lvl1pPr>
          </a:lstStyle>
          <a:p>
            <a:r>
              <a:rPr lang="en-US" noProof="0"/>
              <a:t>Click to edit Master title style</a:t>
            </a:r>
            <a:endParaRPr lang="en-US" noProof="0" dirty="0"/>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2" name="Freeform: Shape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27479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32">
            <a:extLst>
              <a:ext uri="{FF2B5EF4-FFF2-40B4-BE49-F238E27FC236}">
                <a16:creationId xmlns:a16="http://schemas.microsoft.com/office/drawing/2014/main" id="{2DB7CFEB-6952-4BC3-B9E0-0C382490F9E6}"/>
              </a:ext>
            </a:extLst>
          </p:cNvPr>
          <p:cNvSpPr>
            <a:spLocks noGrp="1"/>
          </p:cNvSpPr>
          <p:nvPr>
            <p:ph type="pic" sz="quarter" idx="13"/>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anchor="ctr"/>
          <a:lstStyle>
            <a:lvl1pPr>
              <a:defRPr sz="6000">
                <a:solidFill>
                  <a:schemeClr val="accent5"/>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62233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anchor="ctr"/>
          <a:lstStyle>
            <a:lvl1pPr>
              <a:defRPr sz="60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32">
            <a:extLst>
              <a:ext uri="{FF2B5EF4-FFF2-40B4-BE49-F238E27FC236}">
                <a16:creationId xmlns:a16="http://schemas.microsoft.com/office/drawing/2014/main" id="{B5D335A5-A601-4D8A-AEF5-F34792FF565A}"/>
              </a:ext>
            </a:extLst>
          </p:cNvPr>
          <p:cNvSpPr>
            <a:spLocks noGrp="1"/>
          </p:cNvSpPr>
          <p:nvPr>
            <p:ph type="pic" sz="quarter" idx="2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883340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76300" y="4406207"/>
            <a:ext cx="10439400" cy="1175444"/>
          </a:xfrm>
        </p:spPr>
        <p:txBody>
          <a:bodyPr anchor="ctr"/>
          <a:lstStyle>
            <a:lvl1pPr algn="ctr">
              <a:defRPr sz="6000">
                <a:solidFill>
                  <a:schemeClr val="accent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0" y="0"/>
            <a:ext cx="12191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Picture Placeholder 6">
            <a:extLst>
              <a:ext uri="{FF2B5EF4-FFF2-40B4-BE49-F238E27FC236}">
                <a16:creationId xmlns:a16="http://schemas.microsoft.com/office/drawing/2014/main" id="{230D70C6-13FD-45D4-8FB6-26C56B8FF2D4}"/>
              </a:ext>
            </a:extLst>
          </p:cNvPr>
          <p:cNvSpPr>
            <a:spLocks noGrp="1"/>
          </p:cNvSpPr>
          <p:nvPr>
            <p:ph type="pic" sz="quarter" idx="13"/>
          </p:nvPr>
        </p:nvSpPr>
        <p:spPr>
          <a:xfrm>
            <a:off x="371476" y="260350"/>
            <a:ext cx="11520488" cy="365759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3" name="Rectangle 2">
            <a:extLst>
              <a:ext uri="{FF2B5EF4-FFF2-40B4-BE49-F238E27FC236}">
                <a16:creationId xmlns:a16="http://schemas.microsoft.com/office/drawing/2014/main" id="{E10ED78A-2A17-41C4-9030-D406C56DDF4A}"/>
              </a:ext>
            </a:extLst>
          </p:cNvPr>
          <p:cNvSpPr/>
          <p:nvPr userDrawn="1"/>
        </p:nvSpPr>
        <p:spPr>
          <a:xfrm>
            <a:off x="5795961" y="3914082"/>
            <a:ext cx="600075"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454458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187661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1" name="Picture Placeholder 6">
            <a:extLst>
              <a:ext uri="{FF2B5EF4-FFF2-40B4-BE49-F238E27FC236}">
                <a16:creationId xmlns:a16="http://schemas.microsoft.com/office/drawing/2014/main" id="{B9795E85-7B91-41BB-9DF4-A4893AA48FFA}"/>
              </a:ext>
            </a:extLst>
          </p:cNvPr>
          <p:cNvSpPr>
            <a:spLocks noGrp="1"/>
          </p:cNvSpPr>
          <p:nvPr>
            <p:ph type="pic" sz="quarter" idx="14"/>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101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05085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386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angle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anchor="b">
            <a:noAutofit/>
          </a:bodyPr>
          <a:lstStyle>
            <a:lvl1pPr>
              <a:defRPr sz="3600"/>
            </a:lvl1pPr>
          </a:lstStyle>
          <a:p>
            <a:r>
              <a:rPr lang="en-US"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noProof="0"/>
              <a:t>Click icon to add picture</a:t>
            </a:r>
            <a:endParaRPr lang="en-US" noProof="0" dirty="0"/>
          </a:p>
        </p:txBody>
      </p:sp>
      <p:sp>
        <p:nvSpPr>
          <p:cNvPr id="20" name="Rectangle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tangle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258960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6">
            <a:extLst>
              <a:ext uri="{FF2B5EF4-FFF2-40B4-BE49-F238E27FC236}">
                <a16:creationId xmlns:a16="http://schemas.microsoft.com/office/drawing/2014/main" id="{73E3AB81-FB3C-492F-8AB9-CFC37EECCEE7}"/>
              </a:ext>
            </a:extLst>
          </p:cNvPr>
          <p:cNvSpPr>
            <a:spLocks noGrp="1"/>
          </p:cNvSpPr>
          <p:nvPr>
            <p:ph type="pic" sz="quarter" idx="13"/>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Rectangle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anchor="ctr">
            <a:noAutofit/>
          </a:bodyPr>
          <a:lstStyle>
            <a:lvl1pPr algn="ctr">
              <a:defRPr sz="3600"/>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6958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Picture Placeholder 6">
            <a:extLst>
              <a:ext uri="{FF2B5EF4-FFF2-40B4-BE49-F238E27FC236}">
                <a16:creationId xmlns:a16="http://schemas.microsoft.com/office/drawing/2014/main" id="{DE438B2E-01A6-453B-928D-97D98438168E}"/>
              </a:ext>
            </a:extLst>
          </p:cNvPr>
          <p:cNvSpPr>
            <a:spLocks noGrp="1"/>
          </p:cNvSpPr>
          <p:nvPr>
            <p:ph type="pic" sz="quarter" idx="13"/>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911057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26">
            <a:extLst>
              <a:ext uri="{FF2B5EF4-FFF2-40B4-BE49-F238E27FC236}">
                <a16:creationId xmlns:a16="http://schemas.microsoft.com/office/drawing/2014/main" id="{404FC023-3732-4036-B4DA-F34DC453036D}"/>
              </a:ext>
            </a:extLst>
          </p:cNvPr>
          <p:cNvSpPr>
            <a:spLocks noGrp="1"/>
          </p:cNvSpPr>
          <p:nvPr>
            <p:ph type="pic" sz="quarter" idx="13"/>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221609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Picture Placeholder 6">
            <a:extLst>
              <a:ext uri="{FF2B5EF4-FFF2-40B4-BE49-F238E27FC236}">
                <a16:creationId xmlns:a16="http://schemas.microsoft.com/office/drawing/2014/main" id="{D9C7DFC2-3A77-4761-A9AF-98963C5CCA07}"/>
              </a:ext>
            </a:extLst>
          </p:cNvPr>
          <p:cNvSpPr>
            <a:spLocks noGrp="1"/>
          </p:cNvSpPr>
          <p:nvPr>
            <p:ph type="pic" sz="quarter" idx="14"/>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4114473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grpSp>
        <p:nvGrpSpPr>
          <p:cNvPr id="2" name="Group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0" name="Rectangle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359956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171FC10-F7C3-4841-A705-B83FDE093009}"/>
              </a:ext>
            </a:extLst>
          </p:cNvPr>
          <p:cNvSpPr/>
          <p:nvPr userDrawn="1"/>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1035085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F36B08A9-4F2C-4D72-A755-CBF0DAD5A4FC}"/>
              </a:ext>
            </a:extLst>
          </p:cNvPr>
          <p:cNvSpPr>
            <a:spLocks noGrp="1"/>
          </p:cNvSpPr>
          <p:nvPr>
            <p:ph type="pic" sz="quarter" idx="14"/>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618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8851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anchor="b">
            <a:normAutofit/>
          </a:bodyPr>
          <a:lstStyle>
            <a:lvl1pPr algn="ctr">
              <a:defRPr sz="54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55044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6419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ctr">
              <a:defRPr>
                <a:solidFill>
                  <a:schemeClr val="bg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anchor="ctr">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anchor="ct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16CD8AAD-701B-4F23-AB47-6FC680787135}"/>
              </a:ext>
            </a:extLst>
          </p:cNvPr>
          <p:cNvSpPr>
            <a:spLocks noGrp="1"/>
          </p:cNvSpPr>
          <p:nvPr>
            <p:ph type="pic" sz="quarter" idx="13"/>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6" name="Picture Placeholder 6">
            <a:extLst>
              <a:ext uri="{FF2B5EF4-FFF2-40B4-BE49-F238E27FC236}">
                <a16:creationId xmlns:a16="http://schemas.microsoft.com/office/drawing/2014/main" id="{2B9551A7-E41A-4D0E-925B-71270CA0F339}"/>
              </a:ext>
            </a:extLst>
          </p:cNvPr>
          <p:cNvSpPr>
            <a:spLocks noGrp="1"/>
          </p:cNvSpPr>
          <p:nvPr>
            <p:ph type="pic" sz="quarter" idx="14"/>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815424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l">
              <a:defRPr>
                <a:solidFill>
                  <a:schemeClr val="tx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3956706"/>
            <a:ext cx="5109021"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39836" y="1462743"/>
            <a:ext cx="5108400"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565490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2878641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F9F3577-4130-4F32-9302-DA8838D30560}"/>
              </a:ext>
            </a:extLst>
          </p:cNvPr>
          <p:cNvSpPr/>
          <p:nvPr userDrawn="1"/>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681869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grpSp>
        <p:nvGrpSpPr>
          <p:cNvPr id="14" name="Group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7" name="Group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493388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3303732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20" name="Rectangle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Add your text here</a:t>
            </a:r>
          </a:p>
        </p:txBody>
      </p:sp>
    </p:spTree>
    <p:extLst>
      <p:ext uri="{BB962C8B-B14F-4D97-AF65-F5344CB8AC3E}">
        <p14:creationId xmlns:p14="http://schemas.microsoft.com/office/powerpoint/2010/main" val="3633710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B5BF167-B9E6-4F02-9FA8-3CA79D552F0E}"/>
              </a:ext>
            </a:extLst>
          </p:cNvPr>
          <p:cNvSpPr/>
          <p:nvPr userDrawn="1"/>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48694DE-D82B-49DB-8A45-D1DD4C9BCEF1}"/>
              </a:ext>
            </a:extLst>
          </p:cNvPr>
          <p:cNvSpPr/>
          <p:nvPr userDrawn="1"/>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407C1370-8D38-4641-8D37-30A1218A4372}"/>
              </a:ext>
            </a:extLst>
          </p:cNvPr>
          <p:cNvSpPr/>
          <p:nvPr userDrawn="1"/>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CE3EDDE5-9B23-44D7-8546-0B2365B42B16}"/>
              </a:ext>
            </a:extLst>
          </p:cNvPr>
          <p:cNvCxnSpPr/>
          <p:nvPr userDrawn="1"/>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D259D5-D3C0-4B60-B2D9-9B6DFFD270D8}"/>
              </a:ext>
            </a:extLst>
          </p:cNvPr>
          <p:cNvCxnSpPr/>
          <p:nvPr userDrawn="1"/>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0C392-9E34-4640-AC70-210A1B8C47B5}"/>
              </a:ext>
            </a:extLst>
          </p:cNvPr>
          <p:cNvCxnSpPr/>
          <p:nvPr userDrawn="1"/>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A92E0B-B060-48FA-A650-36894FF4B216}"/>
              </a:ext>
            </a:extLst>
          </p:cNvPr>
          <p:cNvCxnSpPr/>
          <p:nvPr userDrawn="1"/>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D9056F2B-EAFD-4A57-BB92-D14816C84DDE}"/>
              </a:ext>
            </a:extLst>
          </p:cNvPr>
          <p:cNvSpPr>
            <a:spLocks noGrp="1"/>
          </p:cNvSpPr>
          <p:nvPr>
            <p:ph type="pic" sz="quarter" idx="13"/>
          </p:nvPr>
        </p:nvSpPr>
        <p:spPr>
          <a:xfrm>
            <a:off x="876300" y="1739900"/>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5" name="Picture Placeholder 33">
            <a:extLst>
              <a:ext uri="{FF2B5EF4-FFF2-40B4-BE49-F238E27FC236}">
                <a16:creationId xmlns:a16="http://schemas.microsoft.com/office/drawing/2014/main" id="{E65006DE-F797-4019-BB72-F484F9FE7E58}"/>
              </a:ext>
            </a:extLst>
          </p:cNvPr>
          <p:cNvSpPr>
            <a:spLocks noGrp="1"/>
          </p:cNvSpPr>
          <p:nvPr>
            <p:ph type="pic" sz="quarter" idx="14"/>
          </p:nvPr>
        </p:nvSpPr>
        <p:spPr>
          <a:xfrm>
            <a:off x="3829813" y="4263232"/>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6" name="Picture Placeholder 33">
            <a:extLst>
              <a:ext uri="{FF2B5EF4-FFF2-40B4-BE49-F238E27FC236}">
                <a16:creationId xmlns:a16="http://schemas.microsoft.com/office/drawing/2014/main" id="{0947D252-5545-4406-8764-B7712464DA56}"/>
              </a:ext>
            </a:extLst>
          </p:cNvPr>
          <p:cNvSpPr>
            <a:spLocks noGrp="1"/>
          </p:cNvSpPr>
          <p:nvPr>
            <p:ph type="pic" sz="quarter" idx="15"/>
          </p:nvPr>
        </p:nvSpPr>
        <p:spPr>
          <a:xfrm>
            <a:off x="6744524" y="1739900"/>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38" name="Picture Placeholder 33">
            <a:extLst>
              <a:ext uri="{FF2B5EF4-FFF2-40B4-BE49-F238E27FC236}">
                <a16:creationId xmlns:a16="http://schemas.microsoft.com/office/drawing/2014/main" id="{DD89F80C-C1D7-4F63-BAD2-F4EE1F9A162F}"/>
              </a:ext>
            </a:extLst>
          </p:cNvPr>
          <p:cNvSpPr>
            <a:spLocks noGrp="1"/>
          </p:cNvSpPr>
          <p:nvPr>
            <p:ph type="pic" sz="quarter" idx="17"/>
          </p:nvPr>
        </p:nvSpPr>
        <p:spPr>
          <a:xfrm>
            <a:off x="9659235" y="4263232"/>
            <a:ext cx="1689100" cy="1397000"/>
          </a:xfrm>
        </p:spPr>
        <p:txBody>
          <a:bodyPr/>
          <a:lstStyle>
            <a:lvl1pPr marL="0" indent="0" algn="ctr">
              <a:buNone/>
              <a:defRPr>
                <a:solidFill>
                  <a:schemeClr val="bg1"/>
                </a:solidFill>
              </a:defRPr>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Text Placeholder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2108078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a:lstStyle/>
          <a:p>
            <a:r>
              <a:rPr lang="en-US"/>
              <a:t>Click to edit Master title style</a:t>
            </a:r>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sosceles Triangle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Isosceles Triangle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201425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016500" y="472281"/>
            <a:ext cx="7175500" cy="591343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anchor="b">
            <a:normAutofit/>
          </a:bodyPr>
          <a:lstStyle>
            <a:lvl1pPr algn="l">
              <a:defRPr sz="5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Rectangle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4836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sp>
        <p:nvSpPr>
          <p:cNvPr id="20" name="Picture Placeholder 33">
            <a:extLst>
              <a:ext uri="{FF2B5EF4-FFF2-40B4-BE49-F238E27FC236}">
                <a16:creationId xmlns:a16="http://schemas.microsoft.com/office/drawing/2014/main" id="{917F3183-F8DC-409E-BDAF-E3190E5CC10A}"/>
              </a:ext>
            </a:extLst>
          </p:cNvPr>
          <p:cNvSpPr>
            <a:spLocks noGrp="1"/>
          </p:cNvSpPr>
          <p:nvPr>
            <p:ph type="pic" sz="quarter" idx="13"/>
          </p:nvPr>
        </p:nvSpPr>
        <p:spPr>
          <a:xfrm>
            <a:off x="1466711"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5" name="Picture Placeholder 33">
            <a:extLst>
              <a:ext uri="{FF2B5EF4-FFF2-40B4-BE49-F238E27FC236}">
                <a16:creationId xmlns:a16="http://schemas.microsoft.com/office/drawing/2014/main" id="{8DCF90EE-8A0F-46BB-A8EC-27CB7826EB0D}"/>
              </a:ext>
            </a:extLst>
          </p:cNvPr>
          <p:cNvSpPr>
            <a:spLocks noGrp="1"/>
          </p:cNvSpPr>
          <p:nvPr>
            <p:ph type="pic" sz="quarter" idx="17"/>
          </p:nvPr>
        </p:nvSpPr>
        <p:spPr>
          <a:xfrm>
            <a:off x="4108135"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6" name="Picture Placeholder 33">
            <a:extLst>
              <a:ext uri="{FF2B5EF4-FFF2-40B4-BE49-F238E27FC236}">
                <a16:creationId xmlns:a16="http://schemas.microsoft.com/office/drawing/2014/main" id="{4B6BCE84-A7A7-4701-966F-9F969C523C51}"/>
              </a:ext>
            </a:extLst>
          </p:cNvPr>
          <p:cNvSpPr>
            <a:spLocks noGrp="1"/>
          </p:cNvSpPr>
          <p:nvPr>
            <p:ph type="pic" sz="quarter" idx="18"/>
          </p:nvPr>
        </p:nvSpPr>
        <p:spPr>
          <a:xfrm>
            <a:off x="674955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27" name="Picture Placeholder 33">
            <a:extLst>
              <a:ext uri="{FF2B5EF4-FFF2-40B4-BE49-F238E27FC236}">
                <a16:creationId xmlns:a16="http://schemas.microsoft.com/office/drawing/2014/main" id="{2F810615-16AA-4D3F-93BB-1074BABE1234}"/>
              </a:ext>
            </a:extLst>
          </p:cNvPr>
          <p:cNvSpPr>
            <a:spLocks noGrp="1"/>
          </p:cNvSpPr>
          <p:nvPr>
            <p:ph type="pic" sz="quarter" idx="19"/>
          </p:nvPr>
        </p:nvSpPr>
        <p:spPr>
          <a:xfrm>
            <a:off x="9435088" y="2999731"/>
            <a:ext cx="1405742" cy="1162644"/>
          </a:xfrm>
        </p:spPr>
        <p:txBody>
          <a:bodyPr>
            <a:normAutofit/>
          </a:bodyPr>
          <a:lstStyle>
            <a:lvl1pPr marL="0" indent="0" algn="ctr">
              <a:buNone/>
              <a:defRPr sz="2000">
                <a:solidFill>
                  <a:schemeClr val="tx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cxnSp>
        <p:nvCxnSpPr>
          <p:cNvPr id="6" name="Straight Connector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72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sp>
        <p:nvSpPr>
          <p:cNvPr id="18" name="Rectangle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Straight Connector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Straight Connector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5227571" y="1437538"/>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4" name="Picture Placeholder 33">
            <a:extLst>
              <a:ext uri="{FF2B5EF4-FFF2-40B4-BE49-F238E27FC236}">
                <a16:creationId xmlns:a16="http://schemas.microsoft.com/office/drawing/2014/main" id="{9A1BE0BE-1FFD-445C-B6BA-E4A602D22112}"/>
              </a:ext>
            </a:extLst>
          </p:cNvPr>
          <p:cNvSpPr>
            <a:spLocks noGrp="1"/>
          </p:cNvSpPr>
          <p:nvPr>
            <p:ph type="pic" sz="quarter" idx="24"/>
          </p:nvPr>
        </p:nvSpPr>
        <p:spPr>
          <a:xfrm>
            <a:off x="5227571" y="27156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5" name="Picture Placeholder 33">
            <a:extLst>
              <a:ext uri="{FF2B5EF4-FFF2-40B4-BE49-F238E27FC236}">
                <a16:creationId xmlns:a16="http://schemas.microsoft.com/office/drawing/2014/main" id="{B577AF17-6C7E-48B9-B267-0874B232A710}"/>
              </a:ext>
            </a:extLst>
          </p:cNvPr>
          <p:cNvSpPr>
            <a:spLocks noGrp="1"/>
          </p:cNvSpPr>
          <p:nvPr>
            <p:ph type="pic" sz="quarter" idx="25"/>
          </p:nvPr>
        </p:nvSpPr>
        <p:spPr>
          <a:xfrm>
            <a:off x="5227571" y="4043892"/>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98A01AB1-3434-46C7-B1B3-90AFD4B1799F}"/>
              </a:ext>
            </a:extLst>
          </p:cNvPr>
          <p:cNvSpPr>
            <a:spLocks noGrp="1"/>
          </p:cNvSpPr>
          <p:nvPr>
            <p:ph type="pic" sz="quarter" idx="26"/>
          </p:nvPr>
        </p:nvSpPr>
        <p:spPr>
          <a:xfrm>
            <a:off x="5227571" y="5368250"/>
            <a:ext cx="1147325" cy="811033"/>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728092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6" name="Rectangle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627732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DD2DC66-11E4-4714-A8DE-E8AC34D49655}"/>
              </a:ext>
            </a:extLst>
          </p:cNvPr>
          <p:cNvSpPr/>
          <p:nvPr userDrawn="1"/>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CD9ECBB-3A0A-409C-B1C0-C8F4C3087894}"/>
              </a:ext>
            </a:extLst>
          </p:cNvPr>
          <p:cNvSpPr/>
          <p:nvPr userDrawn="1"/>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FB4FA2C-0414-484D-95CD-C5E17E33E238}"/>
              </a:ext>
            </a:extLst>
          </p:cNvPr>
          <p:cNvSpPr/>
          <p:nvPr userDrawn="1"/>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D0DE753-6478-4950-8F99-15952FCB6521}"/>
              </a:ext>
            </a:extLst>
          </p:cNvPr>
          <p:cNvSpPr/>
          <p:nvPr userDrawn="1"/>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761485"/>
            <a:ext cx="2494721" cy="2226366"/>
          </a:xfrm>
        </p:spPr>
        <p:txBody>
          <a:bodyPr>
            <a:normAutofit/>
          </a:bodyPr>
          <a:lstStyle>
            <a:lvl1pPr marL="0" indent="0" algn="ctr">
              <a:buNone/>
              <a:defRPr sz="1600">
                <a:solidFill>
                  <a:schemeClr val="bg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anchor="t">
            <a:noAutofit/>
          </a:bodyPr>
          <a:lstStyle>
            <a:lvl1pPr marL="0" indent="0" algn="ctr">
              <a:buNone/>
              <a:defRPr sz="2000" b="1">
                <a:solidFill>
                  <a:schemeClr val="accent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anchor="t">
            <a:noAutofit/>
          </a:bodyPr>
          <a:lstStyle>
            <a:lvl1pPr marL="0" indent="0" algn="ctr">
              <a:buNone/>
              <a:defRPr sz="2000" b="1">
                <a:solidFill>
                  <a:schemeClr val="accent2"/>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anchor="t">
            <a:noAutofit/>
          </a:bodyPr>
          <a:lstStyle>
            <a:lvl1pPr marL="0" indent="0" algn="ctr">
              <a:buNone/>
              <a:defRPr sz="2000" b="1">
                <a:solidFill>
                  <a:schemeClr val="accent4"/>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anchor="t">
            <a:noAutofit/>
          </a:bodyPr>
          <a:lstStyle>
            <a:lvl1pPr marL="0" indent="0" algn="ctr">
              <a:buNone/>
              <a:defRPr sz="2000" b="1">
                <a:solidFill>
                  <a:schemeClr val="accent6"/>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1884734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522949"/>
            <a:ext cx="2494721" cy="2226366"/>
          </a:xfrm>
        </p:spPr>
        <p:txBody>
          <a:bodyPr>
            <a:normAutofit/>
          </a:bodyPr>
          <a:lstStyle>
            <a:lvl1pPr marL="0" indent="0" algn="ctr">
              <a:buNone/>
              <a:defRPr sz="1600">
                <a:solidFill>
                  <a:schemeClr val="tx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Add your text here</a:t>
            </a:r>
          </a:p>
        </p:txBody>
      </p:sp>
    </p:spTree>
    <p:extLst>
      <p:ext uri="{BB962C8B-B14F-4D97-AF65-F5344CB8AC3E}">
        <p14:creationId xmlns:p14="http://schemas.microsoft.com/office/powerpoint/2010/main" val="5653828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4900613" y="1233488"/>
            <a:ext cx="6991350" cy="4967287"/>
          </a:xfrm>
        </p:spPr>
        <p:txBody>
          <a:bodyPr>
            <a:normAutofit/>
          </a:bodyPr>
          <a:lstStyle>
            <a:lvl1pPr marL="0" indent="0" algn="ctr">
              <a:buNone/>
              <a:defRPr sz="2000"/>
            </a:lvl1pPr>
          </a:lstStyle>
          <a:p>
            <a:r>
              <a:rPr lang="en-US"/>
              <a:t>Click icon to add chart</a:t>
            </a:r>
            <a:endParaRPr lang="en-US" dirty="0"/>
          </a:p>
        </p:txBody>
      </p:sp>
      <p:sp>
        <p:nvSpPr>
          <p:cNvPr id="25" name="Rectangle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9867FAC3-5109-4D5D-8105-FC48313396C4}"/>
              </a:ext>
            </a:extLst>
          </p:cNvPr>
          <p:cNvSpPr>
            <a:spLocks noGrp="1"/>
          </p:cNvSpPr>
          <p:nvPr>
            <p:ph type="body" sz="quarter" idx="14"/>
          </p:nvPr>
        </p:nvSpPr>
        <p:spPr>
          <a:xfrm>
            <a:off x="546100" y="1450975"/>
            <a:ext cx="4065588" cy="455295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9679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11520488" cy="4967287"/>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2589529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7450621" cy="4967287"/>
          </a:xfrm>
        </p:spPr>
        <p:txBody>
          <a:bodyPr>
            <a:normAutofit/>
          </a:bodyPr>
          <a:lstStyle>
            <a:lvl1pPr marL="0" indent="0" algn="ctr">
              <a:buNone/>
              <a:defRPr sz="2000"/>
            </a:lvl1pPr>
          </a:lstStyle>
          <a:p>
            <a:r>
              <a:rPr lang="en-US"/>
              <a:t>Click icon to add chart</a:t>
            </a:r>
            <a:endParaRPr lang="en-US" dirty="0"/>
          </a:p>
        </p:txBody>
      </p:sp>
      <p:sp>
        <p:nvSpPr>
          <p:cNvPr id="5" name="Picture Placeholder 4">
            <a:extLst>
              <a:ext uri="{FF2B5EF4-FFF2-40B4-BE49-F238E27FC236}">
                <a16:creationId xmlns:a16="http://schemas.microsoft.com/office/drawing/2014/main" id="{F1D1D3DC-359F-47D3-A498-6E5DEF615BD3}"/>
              </a:ext>
            </a:extLst>
          </p:cNvPr>
          <p:cNvSpPr>
            <a:spLocks noGrp="1"/>
          </p:cNvSpPr>
          <p:nvPr>
            <p:ph type="pic" sz="quarter" idx="14"/>
          </p:nvPr>
        </p:nvSpPr>
        <p:spPr>
          <a:xfrm>
            <a:off x="7940675" y="1233488"/>
            <a:ext cx="3951288" cy="4967287"/>
          </a:xfrm>
        </p:spPr>
        <p:txBody>
          <a:bodyPr>
            <a:norm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3840593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81415" y="1233488"/>
            <a:ext cx="5512490" cy="4967287"/>
          </a:xfrm>
        </p:spPr>
        <p:txBody>
          <a:bodyPr>
            <a:normAutofit/>
          </a:bodyPr>
          <a:lstStyle>
            <a:lvl1pPr marL="0" indent="0" algn="ctr">
              <a:buNone/>
              <a:defRPr sz="2000"/>
            </a:lvl1pPr>
          </a:lstStyle>
          <a:p>
            <a:r>
              <a:rPr lang="en-US"/>
              <a:t>Click icon to add chart</a:t>
            </a:r>
            <a:endParaRPr lang="en-US" dirty="0"/>
          </a:p>
        </p:txBody>
      </p:sp>
      <p:sp>
        <p:nvSpPr>
          <p:cNvPr id="7" name="Chart Placeholder 3">
            <a:extLst>
              <a:ext uri="{FF2B5EF4-FFF2-40B4-BE49-F238E27FC236}">
                <a16:creationId xmlns:a16="http://schemas.microsoft.com/office/drawing/2014/main" id="{6750280A-6976-42F9-B984-8601DD1972DC}"/>
              </a:ext>
            </a:extLst>
          </p:cNvPr>
          <p:cNvSpPr>
            <a:spLocks noGrp="1"/>
          </p:cNvSpPr>
          <p:nvPr>
            <p:ph type="chart" sz="quarter" idx="14"/>
          </p:nvPr>
        </p:nvSpPr>
        <p:spPr>
          <a:xfrm>
            <a:off x="6379473" y="1233488"/>
            <a:ext cx="5512490" cy="4967287"/>
          </a:xfrm>
        </p:spPr>
        <p:txBody>
          <a:bodyPr>
            <a:normAutofit/>
          </a:bodyPr>
          <a:lstStyle>
            <a:lvl1pPr marL="0" indent="0" algn="ctr">
              <a:buNone/>
              <a:defRPr sz="2000"/>
            </a:lvl1pPr>
          </a:lstStyle>
          <a:p>
            <a:r>
              <a:rPr lang="en-US"/>
              <a:t>Click icon to add chart</a:t>
            </a:r>
            <a:endParaRPr lang="en-US" dirty="0"/>
          </a:p>
        </p:txBody>
      </p:sp>
      <p:cxnSp>
        <p:nvCxnSpPr>
          <p:cNvPr id="6" name="Straight Connector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10622" y="1362696"/>
            <a:ext cx="5552246" cy="2294899"/>
          </a:xfrm>
        </p:spPr>
        <p:txBody>
          <a:bodyPr>
            <a:normAutofit/>
          </a:bodyPr>
          <a:lstStyle>
            <a:lvl1pPr marL="0" indent="0" algn="ctr">
              <a:buNone/>
              <a:defRPr sz="2000"/>
            </a:lvl1pPr>
          </a:lstStyle>
          <a:p>
            <a:r>
              <a:rPr lang="en-US"/>
              <a:t>Click icon to add chart</a:t>
            </a:r>
            <a:endParaRPr lang="en-US" dirty="0"/>
          </a:p>
        </p:txBody>
      </p:sp>
      <p:sp>
        <p:nvSpPr>
          <p:cNvPr id="9" name="Chart Placeholder 3">
            <a:extLst>
              <a:ext uri="{FF2B5EF4-FFF2-40B4-BE49-F238E27FC236}">
                <a16:creationId xmlns:a16="http://schemas.microsoft.com/office/drawing/2014/main" id="{3CC4F2FB-E360-40E2-BDA5-455EB243C216}"/>
              </a:ext>
            </a:extLst>
          </p:cNvPr>
          <p:cNvSpPr>
            <a:spLocks noGrp="1"/>
          </p:cNvSpPr>
          <p:nvPr>
            <p:ph type="chart" sz="quarter" idx="14"/>
          </p:nvPr>
        </p:nvSpPr>
        <p:spPr>
          <a:xfrm>
            <a:off x="500682" y="3781218"/>
            <a:ext cx="5552246" cy="2294899"/>
          </a:xfrm>
        </p:spPr>
        <p:txBody>
          <a:bodyPr>
            <a:normAutofit/>
          </a:bodyPr>
          <a:lstStyle>
            <a:lvl1pPr marL="0" indent="0" algn="ctr">
              <a:buNone/>
              <a:defRPr sz="2000"/>
            </a:lvl1pPr>
          </a:lstStyle>
          <a:p>
            <a:r>
              <a:rPr lang="en-US"/>
              <a:t>Click icon to add chart</a:t>
            </a:r>
            <a:endParaRPr lang="en-US" dirty="0"/>
          </a:p>
        </p:txBody>
      </p:sp>
      <p:sp>
        <p:nvSpPr>
          <p:cNvPr id="10" name="Chart Placeholder 3">
            <a:extLst>
              <a:ext uri="{FF2B5EF4-FFF2-40B4-BE49-F238E27FC236}">
                <a16:creationId xmlns:a16="http://schemas.microsoft.com/office/drawing/2014/main" id="{6373EAFD-6648-4861-97FB-A3961B86C814}"/>
              </a:ext>
            </a:extLst>
          </p:cNvPr>
          <p:cNvSpPr>
            <a:spLocks noGrp="1"/>
          </p:cNvSpPr>
          <p:nvPr>
            <p:ph type="chart" sz="quarter" idx="15"/>
          </p:nvPr>
        </p:nvSpPr>
        <p:spPr>
          <a:xfrm>
            <a:off x="6208643" y="1367561"/>
            <a:ext cx="5552246" cy="2294899"/>
          </a:xfrm>
        </p:spPr>
        <p:txBody>
          <a:bodyPr>
            <a:normAutofit/>
          </a:bodyPr>
          <a:lstStyle>
            <a:lvl1pPr marL="0" indent="0" algn="ctr">
              <a:buNone/>
              <a:defRPr sz="2000"/>
            </a:lvl1pPr>
          </a:lstStyle>
          <a:p>
            <a:r>
              <a:rPr lang="en-US"/>
              <a:t>Click icon to add chart</a:t>
            </a:r>
            <a:endParaRPr lang="en-US" dirty="0"/>
          </a:p>
        </p:txBody>
      </p:sp>
      <p:sp>
        <p:nvSpPr>
          <p:cNvPr id="11" name="Chart Placeholder 3">
            <a:extLst>
              <a:ext uri="{FF2B5EF4-FFF2-40B4-BE49-F238E27FC236}">
                <a16:creationId xmlns:a16="http://schemas.microsoft.com/office/drawing/2014/main" id="{CF0E102C-57E1-46ED-BE41-21C356F42BAD}"/>
              </a:ext>
            </a:extLst>
          </p:cNvPr>
          <p:cNvSpPr>
            <a:spLocks noGrp="1"/>
          </p:cNvSpPr>
          <p:nvPr>
            <p:ph type="chart" sz="quarter" idx="16"/>
          </p:nvPr>
        </p:nvSpPr>
        <p:spPr>
          <a:xfrm>
            <a:off x="6198703" y="3786083"/>
            <a:ext cx="5552246" cy="2294899"/>
          </a:xfrm>
        </p:spPr>
        <p:txBody>
          <a:bodyPr>
            <a:normAutofit/>
          </a:bodyPr>
          <a:lstStyle>
            <a:lvl1pPr marL="0" indent="0" algn="ctr">
              <a:buNone/>
              <a:defRPr sz="2000"/>
            </a:lvl1pPr>
          </a:lstStyle>
          <a:p>
            <a:r>
              <a:rPr lang="en-US"/>
              <a:t>Click icon to add chart</a:t>
            </a:r>
            <a:endParaRPr lang="en-US" dirty="0"/>
          </a:p>
        </p:txBody>
      </p:sp>
    </p:spTree>
    <p:extLst>
      <p:ext uri="{BB962C8B-B14F-4D97-AF65-F5344CB8AC3E}">
        <p14:creationId xmlns:p14="http://schemas.microsoft.com/office/powerpoint/2010/main" val="10208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371476" y="278606"/>
            <a:ext cx="11520487" cy="3150394"/>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14" name="Rectangle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anchor="ctr">
            <a:normAutofit/>
          </a:bodyPr>
          <a:lstStyle>
            <a:lvl1pPr algn="ctr">
              <a:defRPr sz="54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userDrawn="1">
            <p:ph type="subTitle" idx="1"/>
          </p:nvPr>
        </p:nvSpPr>
        <p:spPr>
          <a:xfrm>
            <a:off x="1510507" y="5130801"/>
            <a:ext cx="9242424" cy="533400"/>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283791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anchor="ctr">
            <a:normAutofit/>
          </a:bodyPr>
          <a:lstStyle>
            <a:lvl1pPr algn="ctr">
              <a:defRPr sz="11500">
                <a:solidFill>
                  <a:schemeClr val="tx1"/>
                </a:solidFill>
              </a:defRPr>
            </a:lvl1pPr>
          </a:lstStyle>
          <a:p>
            <a:r>
              <a:rPr lang="en-US" dirty="0"/>
              <a:t>Thank You</a:t>
            </a:r>
          </a:p>
        </p:txBody>
      </p:sp>
    </p:spTree>
    <p:extLst>
      <p:ext uri="{BB962C8B-B14F-4D97-AF65-F5344CB8AC3E}">
        <p14:creationId xmlns:p14="http://schemas.microsoft.com/office/powerpoint/2010/main" val="2757538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3DD3-9184-4434-93FC-DDB3E5B532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302458-F7EC-4A75-A897-E73CF8028E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D31584-D229-4F6C-BA8E-36782FDA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82B7AE8-665C-4FF6-B292-B525984D93C4}"/>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1390318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ACFC-0D65-4857-AAEE-904747F38A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594C5E-E06C-488C-AC82-331C53B94F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4EC8C27-FA57-408C-8D6B-844D81BC8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468A18F-96D4-4F1F-BF6B-EDFACBF8D67C}"/>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1803416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8497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a:normAutofit/>
          </a:bodyPr>
          <a:lstStyle>
            <a:lvl1pPr algn="ct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7" name="Picture Placeholder 6">
            <a:extLst>
              <a:ext uri="{FF2B5EF4-FFF2-40B4-BE49-F238E27FC236}">
                <a16:creationId xmlns:a16="http://schemas.microsoft.com/office/drawing/2014/main" id="{6D4AFEBD-46AA-4A09-AD19-CDD123811A47}"/>
              </a:ext>
            </a:extLst>
          </p:cNvPr>
          <p:cNvSpPr>
            <a:spLocks noGrp="1"/>
          </p:cNvSpPr>
          <p:nvPr>
            <p:ph type="pic" sz="quarter" idx="13"/>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37717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anchor="b">
            <a:noAutofit/>
          </a:bodyPr>
          <a:lstStyle>
            <a:lvl1pPr>
              <a:defRPr sz="5400"/>
            </a:lvl1pPr>
          </a:lstStyle>
          <a:p>
            <a:r>
              <a:rPr lang="en-US"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dirty="0"/>
              <a:t>Add Image Here</a:t>
            </a:r>
          </a:p>
        </p:txBody>
      </p:sp>
      <p:sp>
        <p:nvSpPr>
          <p:cNvPr id="9" name="Rectangle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44053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anchor="b">
            <a:noAutofit/>
          </a:bodyPr>
          <a:lstStyle>
            <a:lvl1pPr>
              <a:defRPr sz="5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4" name="Picture Placeholder 6">
            <a:extLst>
              <a:ext uri="{FF2B5EF4-FFF2-40B4-BE49-F238E27FC236}">
                <a16:creationId xmlns:a16="http://schemas.microsoft.com/office/drawing/2014/main" id="{F6824EBC-CC6E-4D5A-B85A-DAC55ACE8533}"/>
              </a:ext>
            </a:extLst>
          </p:cNvPr>
          <p:cNvSpPr>
            <a:spLocks noGrp="1"/>
          </p:cNvSpPr>
          <p:nvPr>
            <p:ph type="pic" sz="quarter" idx="14"/>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15" name="Rectangle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0136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60ACE-E228-45FD-83E3-FF4D1CCF705F}"/>
              </a:ext>
            </a:extLst>
          </p:cNvPr>
          <p:cNvSpPr>
            <a:spLocks noGrp="1"/>
          </p:cNvSpPr>
          <p:nvPr>
            <p:ph type="title"/>
          </p:nvPr>
        </p:nvSpPr>
        <p:spPr>
          <a:xfrm>
            <a:off x="371475" y="260351"/>
            <a:ext cx="11520487" cy="7588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88AF9FF-2A4E-41E6-956B-69BC625CC9A4}"/>
              </a:ext>
            </a:extLst>
          </p:cNvPr>
          <p:cNvSpPr>
            <a:spLocks noGrp="1"/>
          </p:cNvSpPr>
          <p:nvPr>
            <p:ph type="body" idx="1"/>
          </p:nvPr>
        </p:nvSpPr>
        <p:spPr>
          <a:xfrm>
            <a:off x="371474" y="1233488"/>
            <a:ext cx="11520487" cy="4943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CEE1F87C-C7F2-4F14-86B1-854B7B0C580E}"/>
              </a:ext>
            </a:extLst>
          </p:cNvPr>
          <p:cNvSpPr/>
          <p:nvPr userDrawn="1"/>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94FD9470-E137-41DF-A5CA-C7B4B9856E94}"/>
              </a:ext>
            </a:extLst>
          </p:cNvPr>
          <p:cNvSpPr>
            <a:spLocks noGrp="1"/>
          </p:cNvSpPr>
          <p:nvPr>
            <p:ph type="sldNum" sz="quarter" idx="4"/>
          </p:nvPr>
        </p:nvSpPr>
        <p:spPr>
          <a:xfrm>
            <a:off x="11518900" y="6581978"/>
            <a:ext cx="373062" cy="206104"/>
          </a:xfrm>
          <a:prstGeom prst="rect">
            <a:avLst/>
          </a:prstGeom>
        </p:spPr>
        <p:txBody>
          <a:bodyPr vert="horz" lIns="91440" tIns="45720" rIns="91440" bIns="45720" rtlCol="0" anchor="ctr"/>
          <a:lstStyle>
            <a:lvl1pPr algn="r">
              <a:defRPr sz="1200">
                <a:solidFill>
                  <a:schemeClr val="bg1"/>
                </a:solidFill>
              </a:defRPr>
            </a:lvl1pPr>
          </a:lstStyle>
          <a:p>
            <a:fld id="{03DC2DEF-D2FE-4B45-ABA4-9F153FD1C98A}" type="slidenum">
              <a:rPr lang="en-US" smtClean="0"/>
              <a:pPr/>
              <a:t>‹#›</a:t>
            </a:fld>
            <a:endParaRPr lang="en-US" dirty="0"/>
          </a:p>
        </p:txBody>
      </p:sp>
      <p:sp>
        <p:nvSpPr>
          <p:cNvPr id="8" name="Rectangle 7">
            <a:extLst>
              <a:ext uri="{FF2B5EF4-FFF2-40B4-BE49-F238E27FC236}">
                <a16:creationId xmlns:a16="http://schemas.microsoft.com/office/drawing/2014/main" id="{48AB12CC-D752-4664-B92F-BAEFF0416B7E}"/>
              </a:ext>
            </a:extLst>
          </p:cNvPr>
          <p:cNvSpPr/>
          <p:nvPr userDrawn="1"/>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58329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 id="2147483668" r:id="rId11"/>
    <p:sldLayoutId id="2147483669" r:id="rId12"/>
    <p:sldLayoutId id="2147483651" r:id="rId13"/>
    <p:sldLayoutId id="2147483670" r:id="rId14"/>
    <p:sldLayoutId id="2147483671" r:id="rId15"/>
    <p:sldLayoutId id="2147483672" r:id="rId16"/>
    <p:sldLayoutId id="2147483673" r:id="rId17"/>
    <p:sldLayoutId id="2147483652" r:id="rId18"/>
    <p:sldLayoutId id="2147483674" r:id="rId19"/>
    <p:sldLayoutId id="2147483675" r:id="rId20"/>
    <p:sldLayoutId id="2147483676" r:id="rId21"/>
    <p:sldLayoutId id="2147483677" r:id="rId22"/>
    <p:sldLayoutId id="2147483655" r:id="rId23"/>
    <p:sldLayoutId id="2147483678" r:id="rId24"/>
    <p:sldLayoutId id="2147483679" r:id="rId25"/>
    <p:sldLayoutId id="2147483680" r:id="rId26"/>
    <p:sldLayoutId id="2147483681" r:id="rId27"/>
    <p:sldLayoutId id="2147483653" r:id="rId28"/>
    <p:sldLayoutId id="2147483682" r:id="rId29"/>
    <p:sldLayoutId id="2147483683" r:id="rId30"/>
    <p:sldLayoutId id="2147483684" r:id="rId31"/>
    <p:sldLayoutId id="2147483685" r:id="rId32"/>
    <p:sldLayoutId id="2147483654" r:id="rId33"/>
    <p:sldLayoutId id="2147483686" r:id="rId34"/>
    <p:sldLayoutId id="2147483687" r:id="rId35"/>
    <p:sldLayoutId id="2147483689" r:id="rId36"/>
    <p:sldLayoutId id="2147483688"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656" r:id="rId51"/>
    <p:sldLayoutId id="2147483657" r:id="rId52"/>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234" userDrawn="1">
          <p15:clr>
            <a:srgbClr val="F26B43"/>
          </p15:clr>
        </p15:guide>
        <p15:guide id="3" orient="horz" pos="4133" userDrawn="1">
          <p15:clr>
            <a:srgbClr val="F26B43"/>
          </p15:clr>
        </p15:guide>
        <p15:guide id="4" pos="7491" userDrawn="1">
          <p15:clr>
            <a:srgbClr val="F26B43"/>
          </p15:clr>
        </p15:guide>
        <p15:guide id="5" orient="horz" pos="640" userDrawn="1">
          <p15:clr>
            <a:srgbClr val="F26B43"/>
          </p15:clr>
        </p15:guide>
        <p15:guide id="6" orient="horz" pos="777" userDrawn="1">
          <p15:clr>
            <a:srgbClr val="F26B43"/>
          </p15:clr>
        </p15:guide>
        <p15:guide id="7" orient="horz" pos="4020" userDrawn="1">
          <p15:clr>
            <a:srgbClr val="F26B43"/>
          </p15:clr>
        </p15:guide>
        <p15:guide id="8" orient="horz" pos="39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71C9CD-CAE8-4AC8-936D-333769D479E5}"/>
              </a:ext>
            </a:extLst>
          </p:cNvPr>
          <p:cNvSpPr>
            <a:spLocks noGrp="1"/>
          </p:cNvSpPr>
          <p:nvPr>
            <p:ph type="ctrTitle"/>
          </p:nvPr>
        </p:nvSpPr>
        <p:spPr>
          <a:xfrm>
            <a:off x="5652940" y="258320"/>
            <a:ext cx="6096000" cy="3262311"/>
          </a:xfrm>
        </p:spPr>
        <p:txBody>
          <a:bodyPr>
            <a:normAutofit/>
          </a:bodyPr>
          <a:lstStyle/>
          <a:p>
            <a:r>
              <a:rPr lang="en-US" b="0" dirty="0">
                <a:latin typeface="Aptos Display" panose="020B0004020202020204" pitchFamily="34" charset="0"/>
              </a:rPr>
              <a:t>Fair Share Act After </a:t>
            </a:r>
            <a:r>
              <a:rPr lang="en-US" b="0" i="1" dirty="0">
                <a:latin typeface="Aptos Display" panose="020B0004020202020204" pitchFamily="34" charset="0"/>
              </a:rPr>
              <a:t>Spencer v. Johnson</a:t>
            </a:r>
          </a:p>
        </p:txBody>
      </p:sp>
      <p:sp>
        <p:nvSpPr>
          <p:cNvPr id="4" name="Subtitle 3">
            <a:extLst>
              <a:ext uri="{FF2B5EF4-FFF2-40B4-BE49-F238E27FC236}">
                <a16:creationId xmlns:a16="http://schemas.microsoft.com/office/drawing/2014/main" id="{C6D24F99-E026-485A-96CD-AEC98137262A}"/>
              </a:ext>
            </a:extLst>
          </p:cNvPr>
          <p:cNvSpPr>
            <a:spLocks noGrp="1"/>
          </p:cNvSpPr>
          <p:nvPr>
            <p:ph type="subTitle" idx="1"/>
          </p:nvPr>
        </p:nvSpPr>
        <p:spPr>
          <a:xfrm>
            <a:off x="5652939" y="4011026"/>
            <a:ext cx="6385089" cy="1700284"/>
          </a:xfrm>
        </p:spPr>
        <p:txBody>
          <a:bodyPr>
            <a:normAutofit fontScale="92500"/>
          </a:bodyPr>
          <a:lstStyle/>
          <a:p>
            <a:r>
              <a:rPr lang="en-US" sz="3200" dirty="0">
                <a:latin typeface="Aptos" panose="020B0004020202020204" pitchFamily="34" charset="0"/>
              </a:rPr>
              <a:t>Joshua Brownlie, Marshall </a:t>
            </a:r>
            <a:r>
              <a:rPr lang="en-US" sz="3200" dirty="0" err="1">
                <a:latin typeface="Aptos" panose="020B0004020202020204" pitchFamily="34" charset="0"/>
              </a:rPr>
              <a:t>Dennehey</a:t>
            </a:r>
            <a:endParaRPr lang="en-US" sz="3200" dirty="0">
              <a:latin typeface="Aptos" panose="020B0004020202020204" pitchFamily="34" charset="0"/>
            </a:endParaRPr>
          </a:p>
          <a:p>
            <a:r>
              <a:rPr lang="en-US" sz="3200" dirty="0">
                <a:latin typeface="Aptos" panose="020B0004020202020204" pitchFamily="34" charset="0"/>
              </a:rPr>
              <a:t>Paula Kosh, </a:t>
            </a:r>
            <a:r>
              <a:rPr lang="en-US" sz="3200" dirty="0" err="1">
                <a:latin typeface="Aptos" panose="020B0004020202020204" pitchFamily="34" charset="0"/>
              </a:rPr>
              <a:t>Goodville</a:t>
            </a:r>
            <a:endParaRPr lang="en-US" sz="3200" dirty="0">
              <a:latin typeface="Aptos" panose="020B0004020202020204" pitchFamily="34" charset="0"/>
            </a:endParaRPr>
          </a:p>
          <a:p>
            <a:r>
              <a:rPr lang="en-US" sz="3200" dirty="0">
                <a:latin typeface="Aptos" panose="020B0004020202020204" pitchFamily="34" charset="0"/>
              </a:rPr>
              <a:t>Jacob Kratt, Margolis Edelstein</a:t>
            </a:r>
          </a:p>
        </p:txBody>
      </p:sp>
      <p:pic>
        <p:nvPicPr>
          <p:cNvPr id="6" name="Picture 5">
            <a:extLst>
              <a:ext uri="{FF2B5EF4-FFF2-40B4-BE49-F238E27FC236}">
                <a16:creationId xmlns:a16="http://schemas.microsoft.com/office/drawing/2014/main" id="{548D4451-A1A6-6A4B-0912-818060E0FC36}"/>
              </a:ext>
            </a:extLst>
          </p:cNvPr>
          <p:cNvPicPr>
            <a:picLocks noChangeAspect="1"/>
          </p:cNvPicPr>
          <p:nvPr/>
        </p:nvPicPr>
        <p:blipFill>
          <a:blip r:embed="rId3"/>
          <a:stretch>
            <a:fillRect/>
          </a:stretch>
        </p:blipFill>
        <p:spPr>
          <a:xfrm>
            <a:off x="0" y="0"/>
            <a:ext cx="5449985" cy="6858000"/>
          </a:xfrm>
          <a:prstGeom prst="rect">
            <a:avLst/>
          </a:prstGeom>
        </p:spPr>
      </p:pic>
    </p:spTree>
    <p:extLst>
      <p:ext uri="{BB962C8B-B14F-4D97-AF65-F5344CB8AC3E}">
        <p14:creationId xmlns:p14="http://schemas.microsoft.com/office/powerpoint/2010/main" val="149549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86F4F-B234-8324-BAFA-B5A810E9523B}"/>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0ADC90E-1BC3-22E8-5A86-202C38A2E662}"/>
              </a:ext>
            </a:extLst>
          </p:cNvPr>
          <p:cNvSpPr>
            <a:spLocks noGrp="1"/>
          </p:cNvSpPr>
          <p:nvPr>
            <p:ph type="pic" sz="quarter" idx="10"/>
          </p:nvPr>
        </p:nvSpPr>
        <p:spPr>
          <a:xfrm>
            <a:off x="571500" y="0"/>
            <a:ext cx="6634162" cy="6857999"/>
          </a:xfrm>
        </p:spPr>
        <p:txBody>
          <a:bodyPr>
            <a:normAutofit/>
          </a:bodyPr>
          <a:lstStyle/>
          <a:p>
            <a:endParaRPr lang="en-US" sz="2000" b="1" dirty="0">
              <a:latin typeface="Aptos" panose="020B0004020202020204" pitchFamily="34" charset="0"/>
            </a:endParaRPr>
          </a:p>
          <a:p>
            <a:pPr algn="just"/>
            <a:endParaRPr lang="en-US" sz="2000" b="1" dirty="0">
              <a:latin typeface="Aptos" panose="020B0004020202020204" pitchFamily="34" charset="0"/>
            </a:endParaRPr>
          </a:p>
          <a:p>
            <a:r>
              <a:rPr lang="en-US" sz="2400" b="1" dirty="0">
                <a:latin typeface="Aptos" panose="020B0004020202020204" pitchFamily="34" charset="0"/>
              </a:rPr>
              <a:t>House Bill No. 2390</a:t>
            </a:r>
          </a:p>
          <a:p>
            <a:r>
              <a:rPr lang="en-US" sz="2400" b="1" dirty="0">
                <a:latin typeface="Aptos" panose="020B0004020202020204" pitchFamily="34" charset="0"/>
              </a:rPr>
              <a:t>Referred to Judiciary Committee on </a:t>
            </a:r>
            <a:br>
              <a:rPr lang="en-US" sz="2400" b="1" dirty="0">
                <a:latin typeface="Aptos" panose="020B0004020202020204" pitchFamily="34" charset="0"/>
              </a:rPr>
            </a:br>
            <a:r>
              <a:rPr lang="en-US" sz="2400" b="1" dirty="0">
                <a:latin typeface="Aptos" panose="020B0004020202020204" pitchFamily="34" charset="0"/>
              </a:rPr>
              <a:t>June 7, 2024</a:t>
            </a:r>
          </a:p>
          <a:p>
            <a:endParaRPr lang="en-US" sz="2000" dirty="0">
              <a:latin typeface="Aptos" panose="020B0004020202020204" pitchFamily="34" charset="0"/>
            </a:endParaRPr>
          </a:p>
          <a:p>
            <a:pPr marL="342900" indent="-342900" algn="just">
              <a:buFont typeface="Arial" panose="020B0604020202020204" pitchFamily="34" charset="0"/>
              <a:buChar char="•"/>
            </a:pPr>
            <a:r>
              <a:rPr lang="en-US" sz="2400" dirty="0">
                <a:latin typeface="Aptos" panose="020B0004020202020204" pitchFamily="34" charset="0"/>
              </a:rPr>
              <a:t>Aimed at undoing some judicial decisions like Spencer [along with </a:t>
            </a:r>
            <a:r>
              <a:rPr lang="en-US" sz="2400" i="1" dirty="0" err="1">
                <a:latin typeface="Aptos" panose="020B0004020202020204" pitchFamily="34" charset="0"/>
              </a:rPr>
              <a:t>Roverano</a:t>
            </a:r>
            <a:r>
              <a:rPr lang="en-US" sz="2400" i="1" dirty="0">
                <a:latin typeface="Aptos" panose="020B0004020202020204" pitchFamily="34" charset="0"/>
              </a:rPr>
              <a:t> v. John Crane</a:t>
            </a:r>
            <a:r>
              <a:rPr lang="en-US" sz="2400" dirty="0">
                <a:latin typeface="Aptos" panose="020B0004020202020204" pitchFamily="34" charset="0"/>
              </a:rPr>
              <a:t>, which set a </a:t>
            </a:r>
            <a:r>
              <a:rPr lang="en-US" sz="2400" i="1" dirty="0">
                <a:latin typeface="Aptos" panose="020B0004020202020204" pitchFamily="34" charset="0"/>
              </a:rPr>
              <a:t>per capita</a:t>
            </a:r>
            <a:r>
              <a:rPr lang="en-US" sz="2400" dirty="0">
                <a:latin typeface="Aptos" panose="020B0004020202020204" pitchFamily="34" charset="0"/>
              </a:rPr>
              <a:t> standard for asbestos cases].</a:t>
            </a:r>
          </a:p>
          <a:p>
            <a:pPr marL="342900" indent="-342900" algn="just">
              <a:buFont typeface="Arial" panose="020B0604020202020204" pitchFamily="34" charset="0"/>
              <a:buChar char="•"/>
            </a:pPr>
            <a:r>
              <a:rPr lang="en-US" sz="2400" dirty="0">
                <a:latin typeface="Aptos" panose="020B0004020202020204" pitchFamily="34" charset="0"/>
              </a:rPr>
              <a:t>The Bill has not progressed.</a:t>
            </a:r>
          </a:p>
          <a:p>
            <a:pPr marL="342900" indent="-342900" algn="just">
              <a:buFont typeface="Arial" panose="020B0604020202020204" pitchFamily="34" charset="0"/>
              <a:buChar char="•"/>
            </a:pPr>
            <a:r>
              <a:rPr lang="en-US" sz="2400" dirty="0">
                <a:latin typeface="Aptos" panose="020B0004020202020204" pitchFamily="34" charset="0"/>
              </a:rPr>
              <a:t>Remains to be seen whether this will gain any traction, sponsored by only Republican representatives, so it may be stuck in the political machine.</a:t>
            </a:r>
          </a:p>
        </p:txBody>
      </p:sp>
      <p:sp>
        <p:nvSpPr>
          <p:cNvPr id="3" name="Title 2">
            <a:extLst>
              <a:ext uri="{FF2B5EF4-FFF2-40B4-BE49-F238E27FC236}">
                <a16:creationId xmlns:a16="http://schemas.microsoft.com/office/drawing/2014/main" id="{F5A2FAB0-1C40-AEF3-C18F-B8540B94BF9A}"/>
              </a:ext>
            </a:extLst>
          </p:cNvPr>
          <p:cNvSpPr>
            <a:spLocks noGrp="1"/>
          </p:cNvSpPr>
          <p:nvPr>
            <p:ph type="ctrTitle"/>
          </p:nvPr>
        </p:nvSpPr>
        <p:spPr>
          <a:xfrm>
            <a:off x="7205662" y="1930400"/>
            <a:ext cx="4986338" cy="3262311"/>
          </a:xfrm>
        </p:spPr>
        <p:txBody>
          <a:bodyPr>
            <a:normAutofit fontScale="90000"/>
          </a:bodyPr>
          <a:lstStyle/>
          <a:p>
            <a:pPr algn="ctr"/>
            <a:r>
              <a:rPr lang="en-US" dirty="0">
                <a:latin typeface="Aptos Display" panose="020B0004020202020204" pitchFamily="34" charset="0"/>
              </a:rPr>
              <a:t>Responses to </a:t>
            </a:r>
            <a:r>
              <a:rPr lang="en-US" i="1" dirty="0">
                <a:latin typeface="Aptos Display" panose="020B0004020202020204" pitchFamily="34" charset="0"/>
              </a:rPr>
              <a:t>Spencer</a:t>
            </a:r>
            <a:br>
              <a:rPr lang="en-US" dirty="0">
                <a:latin typeface="Aptos" panose="020B0004020202020204" pitchFamily="34" charset="0"/>
              </a:rPr>
            </a:br>
            <a:br>
              <a:rPr lang="en-US" dirty="0">
                <a:latin typeface="Aptos" panose="020B0004020202020204" pitchFamily="34" charset="0"/>
              </a:rPr>
            </a:br>
            <a:endParaRPr lang="en-US" dirty="0">
              <a:latin typeface="Aptos" panose="020B0004020202020204" pitchFamily="34" charset="0"/>
            </a:endParaRPr>
          </a:p>
        </p:txBody>
      </p:sp>
      <p:sp>
        <p:nvSpPr>
          <p:cNvPr id="4" name="Subtitle 3">
            <a:extLst>
              <a:ext uri="{FF2B5EF4-FFF2-40B4-BE49-F238E27FC236}">
                <a16:creationId xmlns:a16="http://schemas.microsoft.com/office/drawing/2014/main" id="{633AC382-E04D-B726-97CC-BE81676DAD7E}"/>
              </a:ext>
            </a:extLst>
          </p:cNvPr>
          <p:cNvSpPr>
            <a:spLocks noGrp="1"/>
          </p:cNvSpPr>
          <p:nvPr>
            <p:ph type="subTitle" idx="1"/>
          </p:nvPr>
        </p:nvSpPr>
        <p:spPr>
          <a:xfrm>
            <a:off x="7102394" y="3955326"/>
            <a:ext cx="4986338" cy="976311"/>
          </a:xfrm>
        </p:spPr>
        <p:txBody>
          <a:bodyPr>
            <a:normAutofit/>
          </a:bodyPr>
          <a:lstStyle/>
          <a:p>
            <a:pPr algn="ctr"/>
            <a:r>
              <a:rPr lang="en-US" sz="2800" i="1" dirty="0">
                <a:latin typeface="Aptos" panose="020B0004020202020204" pitchFamily="34" charset="0"/>
              </a:rPr>
              <a:t>Legislative response</a:t>
            </a:r>
          </a:p>
        </p:txBody>
      </p:sp>
    </p:spTree>
    <p:extLst>
      <p:ext uri="{BB962C8B-B14F-4D97-AF65-F5344CB8AC3E}">
        <p14:creationId xmlns:p14="http://schemas.microsoft.com/office/powerpoint/2010/main" val="2040244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8523E-BBF7-F848-039E-BCADEEC36CB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8C4B24D-E919-E5C7-8724-4B256CB5AA2C}"/>
              </a:ext>
            </a:extLst>
          </p:cNvPr>
          <p:cNvSpPr/>
          <p:nvPr/>
        </p:nvSpPr>
        <p:spPr>
          <a:xfrm>
            <a:off x="0" y="0"/>
            <a:ext cx="12192000" cy="2678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25B46DC-4A3A-6A53-DCC7-6C8368DDA536}"/>
              </a:ext>
            </a:extLst>
          </p:cNvPr>
          <p:cNvSpPr>
            <a:spLocks noGrp="1" noRot="1" noMove="1" noResize="1" noEditPoints="1" noAdjustHandles="1" noChangeArrowheads="1" noChangeShapeType="1"/>
          </p:cNvSpPr>
          <p:nvPr/>
        </p:nvSpPr>
        <p:spPr>
          <a:xfrm>
            <a:off x="0" y="1681018"/>
            <a:ext cx="12192000" cy="51769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0" name="TextBox 9">
            <a:extLst>
              <a:ext uri="{FF2B5EF4-FFF2-40B4-BE49-F238E27FC236}">
                <a16:creationId xmlns:a16="http://schemas.microsoft.com/office/drawing/2014/main" id="{46D243A0-F7A0-B957-45FE-BDBB6C6B63A1}"/>
              </a:ext>
            </a:extLst>
          </p:cNvPr>
          <p:cNvSpPr txBox="1"/>
          <p:nvPr/>
        </p:nvSpPr>
        <p:spPr>
          <a:xfrm>
            <a:off x="368300" y="1781135"/>
            <a:ext cx="5382051" cy="4622804"/>
          </a:xfrm>
          <a:prstGeom prst="rect">
            <a:avLst/>
          </a:prstGeom>
          <a:noFill/>
        </p:spPr>
        <p:txBody>
          <a:bodyPr wrap="square" rtlCol="0">
            <a:spAutoFit/>
          </a:bodyPr>
          <a:lstStyle/>
          <a:p>
            <a:pPr marR="0" lvl="0">
              <a:lnSpc>
                <a:spcPct val="115000"/>
              </a:lnSpc>
              <a:spcAft>
                <a:spcPts val="800"/>
              </a:spcAft>
            </a:pPr>
            <a:r>
              <a:rPr lang="en-US" sz="2800" b="1" kern="100" dirty="0">
                <a:effectLst/>
                <a:latin typeface="Aptos" panose="020B0004020202020204" pitchFamily="34" charset="0"/>
                <a:ea typeface="Aptos" panose="020B0004020202020204" pitchFamily="34" charset="0"/>
                <a:cs typeface="Times New Roman" panose="02020603050405020304" pitchFamily="18" charset="0"/>
              </a:rPr>
              <a:t>Facts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nSpc>
                <a:spcPct val="115000"/>
              </a:lnSpc>
              <a:spcAft>
                <a:spcPts val="800"/>
              </a:spcAft>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Plaintiff is </a:t>
            </a:r>
            <a:r>
              <a:rPr lang="en-US" sz="2000" kern="100" dirty="0">
                <a:latin typeface="Aptos" panose="020B0004020202020204" pitchFamily="34" charset="0"/>
                <a:ea typeface="Aptos" panose="020B0004020202020204" pitchFamily="34" charset="0"/>
                <a:cs typeface="Times New Roman" panose="02020603050405020304" pitchFamily="18" charset="0"/>
              </a:rPr>
              <a:t>a p</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assenger, 29-year-old single mother of three, suffered several injuries including a comminuted pelvic fracture.</a:t>
            </a:r>
          </a:p>
          <a:p>
            <a:pPr marL="285750" marR="0" lvl="0" indent="-285750">
              <a:lnSpc>
                <a:spcPct val="115000"/>
              </a:lnSpc>
              <a:spcAft>
                <a:spcPts val="800"/>
              </a:spcAft>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She was riding in her sister’s vehicle when her sister pulled from a stop sign in front of our insured, who had the right of way.  </a:t>
            </a:r>
          </a:p>
          <a:p>
            <a:pPr marL="285750" marR="0" lvl="0" indent="-285750">
              <a:lnSpc>
                <a:spcPct val="115000"/>
              </a:lnSpc>
              <a:spcAft>
                <a:spcPts val="800"/>
              </a:spcAft>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The tortfeasor (the sister) paid $15,000.  </a:t>
            </a:r>
          </a:p>
          <a:p>
            <a:pPr marL="285750" marR="0" lvl="0" indent="-285750">
              <a:lnSpc>
                <a:spcPct val="115000"/>
              </a:lnSpc>
              <a:spcAft>
                <a:spcPts val="800"/>
              </a:spcAft>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The only viable defendant is our insured, who had the right of way.  </a:t>
            </a:r>
          </a:p>
          <a:p>
            <a:pPr marL="342900" marR="0" lvl="0" indent="-342900">
              <a:lnSpc>
                <a:spcPct val="115000"/>
              </a:lnSpc>
              <a:buFont typeface="Symbol" panose="05050102010706020507" pitchFamily="18" charset="2"/>
              <a:buChar char=""/>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F2FEE9D0-54DB-F6CE-4305-9974F01D790F}"/>
              </a:ext>
            </a:extLst>
          </p:cNvPr>
          <p:cNvSpPr txBox="1"/>
          <p:nvPr/>
        </p:nvSpPr>
        <p:spPr>
          <a:xfrm>
            <a:off x="368300" y="649850"/>
            <a:ext cx="11518900" cy="630750"/>
          </a:xfrm>
          <a:prstGeom prst="rect">
            <a:avLst/>
          </a:prstGeom>
          <a:noFill/>
        </p:spPr>
        <p:txBody>
          <a:bodyPr wrap="square" rtlCol="0">
            <a:spAutoFit/>
          </a:bodyPr>
          <a:lstStyle/>
          <a:p>
            <a:pPr marL="0" marR="0">
              <a:lnSpc>
                <a:spcPct val="115000"/>
              </a:lnSpc>
              <a:spcAft>
                <a:spcPts val="800"/>
              </a:spcAft>
            </a:pPr>
            <a:r>
              <a:rPr lang="en-US" sz="3200" kern="100" dirty="0">
                <a:solidFill>
                  <a:schemeClr val="bg1"/>
                </a:solidFill>
                <a:effectLst/>
                <a:latin typeface="Aptos Display" panose="020B0004020202020204" pitchFamily="34" charset="0"/>
                <a:ea typeface="Aptos" panose="020B0004020202020204" pitchFamily="34" charset="0"/>
                <a:cs typeface="Times New Roman" panose="02020603050405020304" pitchFamily="18" charset="0"/>
              </a:rPr>
              <a:t>Example 1 – MVA w/ Pelvic Fracture </a:t>
            </a:r>
          </a:p>
        </p:txBody>
      </p:sp>
      <p:sp>
        <p:nvSpPr>
          <p:cNvPr id="5" name="Rectangle 4">
            <a:extLst>
              <a:ext uri="{FF2B5EF4-FFF2-40B4-BE49-F238E27FC236}">
                <a16:creationId xmlns:a16="http://schemas.microsoft.com/office/drawing/2014/main" id="{1D653D6F-D045-574B-7151-27C7D44B7735}"/>
              </a:ext>
            </a:extLst>
          </p:cNvPr>
          <p:cNvSpPr/>
          <p:nvPr/>
        </p:nvSpPr>
        <p:spPr>
          <a:xfrm>
            <a:off x="6249758" y="1850730"/>
            <a:ext cx="5442834" cy="47006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R="0" lvl="0">
              <a:lnSpc>
                <a:spcPct val="115000"/>
              </a:lnSpc>
              <a:spcAft>
                <a:spcPts val="800"/>
              </a:spcAft>
            </a:pPr>
            <a:r>
              <a:rPr lang="en-US" sz="2800" b="1" kern="100" dirty="0">
                <a:latin typeface="Aptos" panose="020B0004020202020204" pitchFamily="34" charset="0"/>
                <a:ea typeface="Aptos" panose="020B0004020202020204" pitchFamily="34" charset="0"/>
                <a:cs typeface="Times New Roman" panose="02020603050405020304" pitchFamily="18" charset="0"/>
              </a:rPr>
              <a:t>Post-</a:t>
            </a:r>
            <a:r>
              <a:rPr lang="en-US" sz="2800" b="1" i="1" kern="100" dirty="0">
                <a:latin typeface="Aptos" panose="020B0004020202020204" pitchFamily="34" charset="0"/>
                <a:ea typeface="Aptos" panose="020B0004020202020204" pitchFamily="34" charset="0"/>
                <a:cs typeface="Times New Roman" panose="02020603050405020304" pitchFamily="18" charset="0"/>
              </a:rPr>
              <a:t>Spencer</a:t>
            </a:r>
            <a:r>
              <a:rPr lang="en-US" sz="2800" b="1" kern="100" dirty="0">
                <a:latin typeface="Aptos" panose="020B0004020202020204" pitchFamily="34" charset="0"/>
                <a:ea typeface="Aptos" panose="020B0004020202020204" pitchFamily="34" charset="0"/>
                <a:cs typeface="Times New Roman" panose="02020603050405020304" pitchFamily="18" charset="0"/>
              </a:rPr>
              <a:t> Analysis</a:t>
            </a: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nSpc>
                <a:spcPct val="115000"/>
              </a:lnSpc>
              <a:spcAft>
                <a:spcPts val="800"/>
              </a:spcAft>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Assume $100K verdict (75% liability apportioned to the sister, 25% liability apportioned to our insured).</a:t>
            </a:r>
          </a:p>
          <a:p>
            <a:pPr marL="285750" marR="0" lvl="0" indent="-285750">
              <a:lnSpc>
                <a:spcPct val="115000"/>
              </a:lnSpc>
              <a:spcAft>
                <a:spcPts val="800"/>
              </a:spcAft>
              <a:buFont typeface="Arial" panose="020B0604020202020204" pitchFamily="34" charset="0"/>
              <a:buChar char="•"/>
            </a:pPr>
            <a:r>
              <a:rPr lang="en-US" sz="2000" kern="100" dirty="0">
                <a:latin typeface="Aptos" panose="020B0004020202020204" pitchFamily="34" charset="0"/>
                <a:ea typeface="Aptos" panose="020B0004020202020204" pitchFamily="34" charset="0"/>
                <a:cs typeface="Times New Roman" panose="02020603050405020304" pitchFamily="18" charset="0"/>
              </a:rPr>
              <a:t>Sister has already paid $15K.</a:t>
            </a:r>
          </a:p>
          <a:p>
            <a:pPr marL="285750" marR="0" lvl="0" indent="-285750">
              <a:lnSpc>
                <a:spcPct val="115000"/>
              </a:lnSpc>
              <a:spcAft>
                <a:spcPts val="800"/>
              </a:spcAft>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Our insured’s contribution would be $25K under the pre-</a:t>
            </a:r>
            <a:r>
              <a:rPr lang="en-US" sz="2000" i="1" kern="100" dirty="0">
                <a:effectLst/>
                <a:latin typeface="Aptos" panose="020B0004020202020204" pitchFamily="34" charset="0"/>
                <a:ea typeface="Aptos" panose="020B0004020202020204" pitchFamily="34" charset="0"/>
                <a:cs typeface="Times New Roman" panose="02020603050405020304" pitchFamily="18" charset="0"/>
              </a:rPr>
              <a:t>Spencer</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Fair Share Act. </a:t>
            </a:r>
          </a:p>
          <a:p>
            <a:pPr marL="285750" marR="0" lvl="0" indent="-285750">
              <a:lnSpc>
                <a:spcPct val="115000"/>
              </a:lnSpc>
              <a:spcAft>
                <a:spcPts val="800"/>
              </a:spcAft>
              <a:buFont typeface="Arial" panose="020B0604020202020204" pitchFamily="34" charset="0"/>
              <a:buChar char="•"/>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Post-</a:t>
            </a:r>
            <a:r>
              <a:rPr lang="en-US" sz="2000" i="1" kern="100" dirty="0">
                <a:effectLst/>
                <a:latin typeface="Aptos" panose="020B0004020202020204" pitchFamily="34" charset="0"/>
                <a:ea typeface="Aptos" panose="020B0004020202020204" pitchFamily="34" charset="0"/>
                <a:cs typeface="Times New Roman" panose="02020603050405020304" pitchFamily="18" charset="0"/>
              </a:rPr>
              <a:t>Spencer</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Since Plaintiff is innocent, our insured would pay $85K (his share plus the unpaid balance of the sister’s share of liability).</a:t>
            </a:r>
          </a:p>
          <a:p>
            <a:pPr marL="342900" marR="0" lvl="0" indent="-342900">
              <a:lnSpc>
                <a:spcPct val="115000"/>
              </a:lnSpc>
              <a:buFont typeface="Symbol" panose="05050102010706020507" pitchFamily="18" charset="2"/>
              <a:buChar char=""/>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spcAft>
                <a:spcPts val="800"/>
              </a:spcAft>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1989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DCEDFC-3336-DDB3-BDFA-4930DC5351ED}"/>
              </a:ext>
            </a:extLst>
          </p:cNvPr>
          <p:cNvSpPr txBox="1"/>
          <p:nvPr/>
        </p:nvSpPr>
        <p:spPr>
          <a:xfrm>
            <a:off x="579748" y="308091"/>
            <a:ext cx="11032503" cy="3262311"/>
          </a:xfrm>
          <a:prstGeom prst="rect">
            <a:avLst/>
          </a:prstGeom>
        </p:spPr>
        <p:txBody>
          <a:bodyPr vert="horz" lIns="91440" tIns="45720" rIns="91440" bIns="45720" rtlCol="0" anchor="t">
            <a:normAutofit/>
          </a:bodyPr>
          <a:lstStyle/>
          <a:p>
            <a:pPr marL="0" marR="0">
              <a:lnSpc>
                <a:spcPct val="90000"/>
              </a:lnSpc>
              <a:spcBef>
                <a:spcPct val="0"/>
              </a:spcBef>
              <a:spcAft>
                <a:spcPts val="800"/>
              </a:spcAft>
            </a:pPr>
            <a:r>
              <a:rPr lang="en-US" sz="3600" kern="1200" dirty="0">
                <a:solidFill>
                  <a:schemeClr val="bg1"/>
                </a:solidFill>
                <a:effectLst/>
                <a:latin typeface="Aptos Display" panose="020B0004020202020204" pitchFamily="34" charset="0"/>
                <a:ea typeface="+mj-ea"/>
                <a:cs typeface="+mj-cs"/>
              </a:rPr>
              <a:t>Example 2: MVA w/ Comparative Negligence of Plaintiff</a:t>
            </a:r>
          </a:p>
          <a:p>
            <a:pPr marL="0" marR="0">
              <a:lnSpc>
                <a:spcPct val="90000"/>
              </a:lnSpc>
              <a:spcBef>
                <a:spcPct val="0"/>
              </a:spcBef>
              <a:spcAft>
                <a:spcPts val="800"/>
              </a:spcAft>
            </a:pPr>
            <a:endParaRPr lang="en-US" sz="3600" kern="1200" dirty="0">
              <a:solidFill>
                <a:schemeClr val="bg1"/>
              </a:solidFill>
              <a:effectLst/>
              <a:latin typeface="+mj-lt"/>
              <a:ea typeface="+mj-ea"/>
              <a:cs typeface="+mj-cs"/>
            </a:endParaRPr>
          </a:p>
          <a:p>
            <a:pPr>
              <a:lnSpc>
                <a:spcPct val="90000"/>
              </a:lnSpc>
              <a:spcBef>
                <a:spcPct val="0"/>
              </a:spcBef>
            </a:pPr>
            <a:endParaRPr lang="en-US" sz="2400" kern="1200" dirty="0">
              <a:solidFill>
                <a:schemeClr val="bg1"/>
              </a:solidFill>
              <a:latin typeface="+mj-lt"/>
              <a:ea typeface="+mj-ea"/>
              <a:cs typeface="+mj-cs"/>
            </a:endParaRPr>
          </a:p>
        </p:txBody>
      </p:sp>
      <p:sp>
        <p:nvSpPr>
          <p:cNvPr id="3" name="TextBox 2">
            <a:extLst>
              <a:ext uri="{FF2B5EF4-FFF2-40B4-BE49-F238E27FC236}">
                <a16:creationId xmlns:a16="http://schemas.microsoft.com/office/drawing/2014/main" id="{EF60A94D-C45E-F0D0-F487-A913B11FA124}"/>
              </a:ext>
            </a:extLst>
          </p:cNvPr>
          <p:cNvSpPr txBox="1"/>
          <p:nvPr/>
        </p:nvSpPr>
        <p:spPr>
          <a:xfrm>
            <a:off x="579748" y="1273479"/>
            <a:ext cx="7348910" cy="2708168"/>
          </a:xfrm>
          <a:prstGeom prst="rect">
            <a:avLst/>
          </a:prstGeom>
        </p:spPr>
        <p:txBody>
          <a:bodyPr vert="horz" lIns="91440" tIns="45720" rIns="91440" bIns="45720" rtlCol="0" anchor="t">
            <a:normAutofit fontScale="92500" lnSpcReduction="10000"/>
          </a:bodyPr>
          <a:lstStyle/>
          <a:p>
            <a:pPr marL="0" marR="0">
              <a:lnSpc>
                <a:spcPct val="90000"/>
              </a:lnSpc>
              <a:spcBef>
                <a:spcPct val="0"/>
              </a:spcBef>
              <a:spcAft>
                <a:spcPts val="800"/>
              </a:spcAft>
            </a:pPr>
            <a:r>
              <a:rPr lang="en-US" sz="3600" b="1" kern="1200" dirty="0">
                <a:solidFill>
                  <a:schemeClr val="bg1"/>
                </a:solidFill>
                <a:effectLst/>
                <a:latin typeface="Aptos" panose="020B0004020202020204" pitchFamily="34" charset="0"/>
                <a:ea typeface="+mj-ea"/>
                <a:cs typeface="+mj-cs"/>
              </a:rPr>
              <a:t>Facts</a:t>
            </a:r>
          </a:p>
          <a:p>
            <a:pPr marL="285750" marR="0" indent="-285750">
              <a:lnSpc>
                <a:spcPct val="90000"/>
              </a:lnSpc>
              <a:spcBef>
                <a:spcPct val="0"/>
              </a:spcBef>
              <a:spcAft>
                <a:spcPts val="800"/>
              </a:spcAft>
              <a:buFont typeface="Arial" panose="020B0604020202020204" pitchFamily="34" charset="0"/>
              <a:buChar char="•"/>
            </a:pPr>
            <a:r>
              <a:rPr lang="en-US" sz="20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Plaintiff is a passenger in a vehicle driven by A. </a:t>
            </a:r>
          </a:p>
          <a:p>
            <a:pPr marL="285750" marR="0" indent="-285750">
              <a:lnSpc>
                <a:spcPct val="90000"/>
              </a:lnSpc>
              <a:spcBef>
                <a:spcPct val="0"/>
              </a:spcBef>
              <a:spcAft>
                <a:spcPts val="800"/>
              </a:spcAft>
              <a:buFont typeface="Arial" panose="020B0604020202020204" pitchFamily="34" charset="0"/>
              <a:buChar char="•"/>
            </a:pPr>
            <a:r>
              <a:rPr lang="en-US" sz="20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 negligently pulls from a stop sign in front of an oncoming vehicle driven by B who was speeding (40mph in a 35mph zone).</a:t>
            </a:r>
          </a:p>
          <a:p>
            <a:pPr marL="285750" marR="0" indent="-285750">
              <a:lnSpc>
                <a:spcPct val="90000"/>
              </a:lnSpc>
              <a:spcBef>
                <a:spcPct val="0"/>
              </a:spcBef>
              <a:spcAft>
                <a:spcPts val="800"/>
              </a:spcAft>
              <a:buFont typeface="Arial" panose="020B0604020202020204" pitchFamily="34" charset="0"/>
              <a:buChar char="•"/>
            </a:pPr>
            <a:r>
              <a:rPr lang="en-US" sz="20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Plaintiff owns the vehicle driven by A, and A was intoxicated.  </a:t>
            </a:r>
          </a:p>
          <a:p>
            <a:pPr marL="285750" marR="0" indent="-285750">
              <a:lnSpc>
                <a:spcPct val="90000"/>
              </a:lnSpc>
              <a:spcBef>
                <a:spcPct val="0"/>
              </a:spcBef>
              <a:spcAft>
                <a:spcPts val="800"/>
              </a:spcAft>
              <a:buFont typeface="Arial" panose="020B0604020202020204" pitchFamily="34" charset="0"/>
              <a:buChar char="•"/>
            </a:pPr>
            <a:r>
              <a:rPr lang="en-US" sz="2000" dirty="0">
                <a:solidFill>
                  <a:schemeClr val="bg1"/>
                </a:solidFill>
                <a:latin typeface="Aptos" panose="020B0004020202020204" pitchFamily="34" charset="0"/>
                <a:ea typeface="Aptos" panose="020B0004020202020204" pitchFamily="34" charset="0"/>
                <a:cs typeface="Times New Roman" panose="02020603050405020304" pitchFamily="18" charset="0"/>
              </a:rPr>
              <a:t>Jury Verdict is $100K. </a:t>
            </a:r>
            <a:r>
              <a:rPr lang="en-US" sz="20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 is 70% at fault, B is 25% at fault, and Plaintiff is 5% at fault for negligent entrustment and riding in a vehicle with someone who had been drinking.  </a:t>
            </a:r>
            <a:endParaRPr lang="en-US" sz="2400" b="1" kern="1200" dirty="0">
              <a:solidFill>
                <a:schemeClr val="bg1"/>
              </a:solidFill>
              <a:latin typeface="Aptos" panose="020B0004020202020204" pitchFamily="34" charset="0"/>
              <a:ea typeface="+mj-ea"/>
              <a:cs typeface="+mj-cs"/>
            </a:endParaRPr>
          </a:p>
        </p:txBody>
      </p:sp>
      <p:sp>
        <p:nvSpPr>
          <p:cNvPr id="4" name="Rectangle 3">
            <a:extLst>
              <a:ext uri="{FF2B5EF4-FFF2-40B4-BE49-F238E27FC236}">
                <a16:creationId xmlns:a16="http://schemas.microsoft.com/office/drawing/2014/main" id="{7FB521E7-334E-F6A5-1602-E6072385A30F}"/>
              </a:ext>
            </a:extLst>
          </p:cNvPr>
          <p:cNvSpPr/>
          <p:nvPr/>
        </p:nvSpPr>
        <p:spPr>
          <a:xfrm>
            <a:off x="582357" y="4108368"/>
            <a:ext cx="8911493" cy="2441541"/>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9C2A4FEA-AA00-0C25-0D85-DA536A332D21}"/>
              </a:ext>
            </a:extLst>
          </p:cNvPr>
          <p:cNvSpPr txBox="1"/>
          <p:nvPr/>
        </p:nvSpPr>
        <p:spPr>
          <a:xfrm>
            <a:off x="785404" y="4290459"/>
            <a:ext cx="8002390" cy="2077357"/>
          </a:xfrm>
          <a:prstGeom prst="rect">
            <a:avLst/>
          </a:prstGeom>
        </p:spPr>
        <p:txBody>
          <a:bodyPr vert="horz" lIns="91440" tIns="45720" rIns="91440" bIns="45720" rtlCol="0" anchor="t">
            <a:normAutofit fontScale="92500" lnSpcReduction="10000"/>
          </a:bodyPr>
          <a:lstStyle/>
          <a:p>
            <a:pPr marL="0" marR="0">
              <a:lnSpc>
                <a:spcPct val="90000"/>
              </a:lnSpc>
              <a:spcBef>
                <a:spcPct val="0"/>
              </a:spcBef>
              <a:spcAft>
                <a:spcPts val="800"/>
              </a:spcAft>
            </a:pPr>
            <a:r>
              <a:rPr lang="en-US" sz="3600" b="1" kern="1200" dirty="0">
                <a:solidFill>
                  <a:schemeClr val="tx1">
                    <a:lumMod val="75000"/>
                  </a:schemeClr>
                </a:solidFill>
                <a:effectLst/>
                <a:latin typeface="Aptos" panose="020B0004020202020204" pitchFamily="34" charset="0"/>
                <a:ea typeface="+mj-ea"/>
                <a:cs typeface="+mj-cs"/>
              </a:rPr>
              <a:t>Fair Share Act Application</a:t>
            </a:r>
          </a:p>
          <a:p>
            <a:pPr marL="285750" marR="0" indent="-285750">
              <a:lnSpc>
                <a:spcPct val="90000"/>
              </a:lnSpc>
              <a:spcBef>
                <a:spcPct val="0"/>
              </a:spcBef>
              <a:spcAft>
                <a:spcPts val="800"/>
              </a:spcAft>
              <a:buFont typeface="Arial" panose="020B0604020202020204" pitchFamily="34" charset="0"/>
              <a:buChar char="•"/>
            </a:pPr>
            <a:r>
              <a:rPr lang="en-US" sz="2000" kern="100" dirty="0">
                <a:effectLst/>
                <a:latin typeface="Aptos Display" panose="020B0004020202020204" pitchFamily="34" charset="0"/>
                <a:ea typeface="Aptos" panose="020B0004020202020204" pitchFamily="34" charset="0"/>
                <a:cs typeface="Times New Roman" panose="02020603050405020304" pitchFamily="18" charset="0"/>
              </a:rPr>
              <a:t>The verdict is reduced to $95,000 due to Plaintiff’s comparative fault. </a:t>
            </a:r>
            <a:endParaRPr lang="en-US" sz="2000" kern="100" dirty="0">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90000"/>
              </a:lnSpc>
              <a:spcBef>
                <a:spcPct val="0"/>
              </a:spcBef>
              <a:spcAft>
                <a:spcPts val="800"/>
              </a:spcAft>
              <a:buFont typeface="Arial" panose="020B0604020202020204" pitchFamily="34" charset="0"/>
              <a:buChar char="•"/>
            </a:pPr>
            <a:r>
              <a:rPr lang="en-US" sz="2000" kern="100" dirty="0">
                <a:effectLst/>
                <a:latin typeface="Aptos Display" panose="020B0004020202020204" pitchFamily="34" charset="0"/>
                <a:ea typeface="Aptos" panose="020B0004020202020204" pitchFamily="34" charset="0"/>
                <a:cs typeface="Times New Roman" panose="02020603050405020304" pitchFamily="18" charset="0"/>
              </a:rPr>
              <a:t>A’s share of the verdict is $70,000.  He pays his $15,000 in insurance. </a:t>
            </a:r>
            <a:endParaRPr lang="en-US" sz="2000" kern="100" dirty="0">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90000"/>
              </a:lnSpc>
              <a:spcBef>
                <a:spcPct val="0"/>
              </a:spcBef>
              <a:spcAft>
                <a:spcPts val="800"/>
              </a:spcAft>
              <a:buFont typeface="Arial" panose="020B0604020202020204" pitchFamily="34" charset="0"/>
              <a:buChar char="•"/>
            </a:pPr>
            <a:r>
              <a:rPr lang="en-US" sz="2000" kern="100" dirty="0">
                <a:effectLst/>
                <a:latin typeface="Aptos Display" panose="020B0004020202020204" pitchFamily="34" charset="0"/>
                <a:ea typeface="Aptos" panose="020B0004020202020204" pitchFamily="34" charset="0"/>
                <a:cs typeface="Times New Roman" panose="02020603050405020304" pitchFamily="18" charset="0"/>
              </a:rPr>
              <a:t>B’s share of the verdict is $25,000.  That’s all he pays because the Fair Share Act applies. </a:t>
            </a:r>
            <a:endParaRPr lang="en-US" sz="2000" kern="100" dirty="0">
              <a:latin typeface="Aptos" panose="020B0004020202020204" pitchFamily="34" charset="0"/>
              <a:ea typeface="Aptos" panose="020B0004020202020204" pitchFamily="34" charset="0"/>
              <a:cs typeface="Times New Roman" panose="02020603050405020304" pitchFamily="18" charset="0"/>
            </a:endParaRPr>
          </a:p>
          <a:p>
            <a:pPr marL="285750" marR="0" indent="-285750">
              <a:lnSpc>
                <a:spcPct val="90000"/>
              </a:lnSpc>
              <a:spcBef>
                <a:spcPct val="0"/>
              </a:spcBef>
              <a:spcAft>
                <a:spcPts val="800"/>
              </a:spcAft>
              <a:buFont typeface="Arial" panose="020B0604020202020204" pitchFamily="34" charset="0"/>
              <a:buChar char="•"/>
            </a:pPr>
            <a:r>
              <a:rPr lang="en-US" sz="2000" kern="100" dirty="0">
                <a:effectLst/>
                <a:latin typeface="Aptos Display" panose="020B0004020202020204" pitchFamily="34" charset="0"/>
                <a:ea typeface="Aptos" panose="020B0004020202020204" pitchFamily="34" charset="0"/>
                <a:cs typeface="Times New Roman" panose="02020603050405020304" pitchFamily="18" charset="0"/>
              </a:rPr>
              <a:t>The balance of the verdict, $55,000, is unpaid and borne by the Plaintiff.</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43177F9E-7329-0B6F-5B0E-20B9E169796C}"/>
              </a:ext>
            </a:extLst>
          </p:cNvPr>
          <p:cNvPicPr>
            <a:picLocks noChangeAspect="1"/>
          </p:cNvPicPr>
          <p:nvPr/>
        </p:nvPicPr>
        <p:blipFill>
          <a:blip r:embed="rId3"/>
          <a:stretch>
            <a:fillRect/>
          </a:stretch>
        </p:blipFill>
        <p:spPr>
          <a:xfrm>
            <a:off x="8109671" y="1411829"/>
            <a:ext cx="3474415" cy="4034342"/>
          </a:xfrm>
          <a:prstGeom prst="rect">
            <a:avLst/>
          </a:prstGeom>
        </p:spPr>
      </p:pic>
    </p:spTree>
    <p:extLst>
      <p:ext uri="{BB962C8B-B14F-4D97-AF65-F5344CB8AC3E}">
        <p14:creationId xmlns:p14="http://schemas.microsoft.com/office/powerpoint/2010/main" val="196070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7967E-606A-457D-1530-03ED3CA243D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E6B802F-BFA9-6D0F-2B4B-5F9C73F7F421}"/>
              </a:ext>
            </a:extLst>
          </p:cNvPr>
          <p:cNvSpPr>
            <a:spLocks noGrp="1" noRot="1" noMove="1" noResize="1" noEditPoints="1" noAdjustHandles="1" noChangeArrowheads="1" noChangeShapeType="1"/>
          </p:cNvSpPr>
          <p:nvPr/>
        </p:nvSpPr>
        <p:spPr>
          <a:xfrm>
            <a:off x="-1" y="0"/>
            <a:ext cx="4004842" cy="70046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2D2E9CC-D872-1D76-0F53-7284EEDEF8C0}"/>
              </a:ext>
            </a:extLst>
          </p:cNvPr>
          <p:cNvSpPr>
            <a:spLocks noGrp="1" noRot="1" noMove="1" noResize="1" noEditPoints="1" noAdjustHandles="1" noChangeArrowheads="1" noChangeShapeType="1"/>
          </p:cNvSpPr>
          <p:nvPr/>
        </p:nvSpPr>
        <p:spPr>
          <a:xfrm>
            <a:off x="3431356" y="-1"/>
            <a:ext cx="8760644" cy="7004649"/>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6">
            <a:extLst>
              <a:ext uri="{FF2B5EF4-FFF2-40B4-BE49-F238E27FC236}">
                <a16:creationId xmlns:a16="http://schemas.microsoft.com/office/drawing/2014/main" id="{4836FC72-02B3-4CBE-2696-6DB1DD3CDBBA}"/>
              </a:ext>
            </a:extLst>
          </p:cNvPr>
          <p:cNvSpPr txBox="1">
            <a:spLocks/>
          </p:cNvSpPr>
          <p:nvPr/>
        </p:nvSpPr>
        <p:spPr>
          <a:xfrm>
            <a:off x="4868014" y="811746"/>
            <a:ext cx="7121337" cy="54287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500" b="1" kern="100" dirty="0">
                <a:solidFill>
                  <a:schemeClr val="tx1">
                    <a:lumMod val="75000"/>
                  </a:schemeClr>
                </a:solidFill>
                <a:latin typeface="Aptos" panose="020B0004020202020204" pitchFamily="34" charset="0"/>
                <a:ea typeface="Aptos" panose="020B0004020202020204" pitchFamily="34" charset="0"/>
                <a:cs typeface="Times New Roman" panose="02020603050405020304" pitchFamily="18" charset="0"/>
              </a:rPr>
              <a:t>Facts</a:t>
            </a:r>
            <a:endParaRPr lang="en-US" sz="3900" b="1" kern="100" dirty="0">
              <a:solidFill>
                <a:schemeClr val="tx1">
                  <a:lumMod val="75000"/>
                </a:schemeClr>
              </a:solidFill>
              <a:latin typeface="Aptos" panose="020B0004020202020204" pitchFamily="34" charset="0"/>
              <a:ea typeface="Aptos" panose="020B0004020202020204" pitchFamily="34" charset="0"/>
              <a:cs typeface="Times New Roman" panose="02020603050405020304" pitchFamily="18" charset="0"/>
            </a:endParaRPr>
          </a:p>
          <a:p>
            <a:r>
              <a:rPr lang="en-US" sz="2600" kern="100" dirty="0">
                <a:solidFill>
                  <a:schemeClr val="tx1">
                    <a:lumMod val="75000"/>
                  </a:schemeClr>
                </a:solidFill>
                <a:latin typeface="Aptos" panose="020B0004020202020204" pitchFamily="34" charset="0"/>
                <a:ea typeface="Aptos" panose="020B0004020202020204" pitchFamily="34" charset="0"/>
                <a:cs typeface="Times New Roman" panose="02020603050405020304" pitchFamily="18" charset="0"/>
              </a:rPr>
              <a:t>Landlord rents property to X who does not have insurance and is judgment-proof. X’s dog bites an invitee. </a:t>
            </a:r>
          </a:p>
          <a:p>
            <a:endParaRPr lang="en-US" sz="3200" kern="100" dirty="0">
              <a:solidFill>
                <a:schemeClr val="tx1">
                  <a:lumMod val="75000"/>
                </a:schemeClr>
              </a:solidFill>
              <a:latin typeface="Aptos" panose="020B0004020202020204" pitchFamily="34" charset="0"/>
              <a:ea typeface="Aptos" panose="020B0004020202020204" pitchFamily="34" charset="0"/>
              <a:cs typeface="Times New Roman" panose="02020603050405020304" pitchFamily="18" charset="0"/>
            </a:endParaRPr>
          </a:p>
          <a:p>
            <a:r>
              <a:rPr lang="en-US" sz="3200" b="1" dirty="0">
                <a:solidFill>
                  <a:schemeClr val="tx1">
                    <a:lumMod val="75000"/>
                  </a:schemeClr>
                </a:solidFill>
                <a:latin typeface="Aptos Display" panose="020B0004020202020204" pitchFamily="34" charset="0"/>
                <a:ea typeface="Aptos" panose="020B0004020202020204" pitchFamily="34" charset="0"/>
                <a:cs typeface="Times New Roman" panose="02020603050405020304" pitchFamily="18" charset="0"/>
              </a:rPr>
              <a:t>Does </a:t>
            </a:r>
            <a:r>
              <a:rPr lang="en-US" sz="3200" b="1" i="1" dirty="0">
                <a:solidFill>
                  <a:schemeClr val="tx1">
                    <a:lumMod val="75000"/>
                  </a:schemeClr>
                </a:solidFill>
                <a:latin typeface="Aptos Display" panose="020B0004020202020204" pitchFamily="34" charset="0"/>
                <a:ea typeface="Aptos" panose="020B0004020202020204" pitchFamily="34" charset="0"/>
                <a:cs typeface="Times New Roman" panose="02020603050405020304" pitchFamily="18" charset="0"/>
              </a:rPr>
              <a:t>Spencer</a:t>
            </a:r>
            <a:r>
              <a:rPr lang="en-US" sz="3200" b="1" dirty="0">
                <a:solidFill>
                  <a:schemeClr val="tx1">
                    <a:lumMod val="75000"/>
                  </a:schemeClr>
                </a:solidFill>
                <a:latin typeface="Aptos Display" panose="020B0004020202020204" pitchFamily="34" charset="0"/>
                <a:ea typeface="Aptos" panose="020B0004020202020204" pitchFamily="34" charset="0"/>
                <a:cs typeface="Times New Roman" panose="02020603050405020304" pitchFamily="18" charset="0"/>
              </a:rPr>
              <a:t> Apply?</a:t>
            </a:r>
          </a:p>
          <a:p>
            <a:pPr marL="285750" indent="-285750">
              <a:buFont typeface="Arial" panose="020B0604020202020204" pitchFamily="34" charset="0"/>
              <a:buChar char="•"/>
            </a:pPr>
            <a:r>
              <a:rPr lang="en-US" sz="2000" dirty="0">
                <a:solidFill>
                  <a:schemeClr val="tx1">
                    <a:lumMod val="75000"/>
                  </a:schemeClr>
                </a:solidFill>
                <a:latin typeface="Aptos Display" panose="020B0004020202020204" pitchFamily="34" charset="0"/>
                <a:ea typeface="Aptos" panose="020B0004020202020204" pitchFamily="34" charset="0"/>
                <a:cs typeface="Times New Roman" panose="02020603050405020304" pitchFamily="18" charset="0"/>
              </a:rPr>
              <a:t>Of course, assuming that the court denies </a:t>
            </a:r>
            <a:r>
              <a:rPr lang="en-US" sz="2000" dirty="0" err="1">
                <a:solidFill>
                  <a:schemeClr val="tx1">
                    <a:lumMod val="75000"/>
                  </a:schemeClr>
                </a:solidFill>
                <a:latin typeface="Aptos Display" panose="020B0004020202020204" pitchFamily="34" charset="0"/>
                <a:ea typeface="Aptos" panose="020B0004020202020204" pitchFamily="34" charset="0"/>
                <a:cs typeface="Times New Roman" panose="02020603050405020304" pitchFamily="18" charset="0"/>
              </a:rPr>
              <a:t>MSJ</a:t>
            </a:r>
            <a:r>
              <a:rPr lang="en-US" sz="2000" dirty="0">
                <a:solidFill>
                  <a:schemeClr val="tx1">
                    <a:lumMod val="75000"/>
                  </a:schemeClr>
                </a:solidFill>
                <a:latin typeface="Aptos Display" panose="020B0004020202020204" pitchFamily="34" charset="0"/>
                <a:ea typeface="Aptos" panose="020B0004020202020204" pitchFamily="34" charset="0"/>
                <a:cs typeface="Times New Roman" panose="02020603050405020304" pitchFamily="18" charset="0"/>
              </a:rPr>
              <a:t> based on the defendant being a landlord out-of-possession.</a:t>
            </a:r>
          </a:p>
          <a:p>
            <a:pPr marL="285750" indent="-285750">
              <a:buFont typeface="Arial" panose="020B0604020202020204" pitchFamily="34" charset="0"/>
              <a:buChar char="•"/>
            </a:pPr>
            <a:r>
              <a:rPr lang="en-US" sz="2000" dirty="0">
                <a:solidFill>
                  <a:schemeClr val="tx1">
                    <a:lumMod val="75000"/>
                  </a:schemeClr>
                </a:solidFill>
                <a:latin typeface="Aptos Display" panose="020B0004020202020204" pitchFamily="34" charset="0"/>
                <a:ea typeface="Aptos" panose="020B0004020202020204" pitchFamily="34" charset="0"/>
                <a:cs typeface="Times New Roman" panose="02020603050405020304" pitchFamily="18" charset="0"/>
              </a:rPr>
              <a:t>Invitee is innocent of fault.</a:t>
            </a:r>
          </a:p>
          <a:p>
            <a:pPr marL="285750" indent="-285750">
              <a:buFont typeface="Arial" panose="020B0604020202020204" pitchFamily="34" charset="0"/>
              <a:buChar char="•"/>
            </a:pPr>
            <a:r>
              <a:rPr lang="en-US" sz="2000" dirty="0">
                <a:solidFill>
                  <a:schemeClr val="tx1">
                    <a:lumMod val="75000"/>
                  </a:schemeClr>
                </a:solidFill>
                <a:latin typeface="Aptos Display" panose="020B0004020202020204" pitchFamily="34" charset="0"/>
                <a:ea typeface="Aptos" panose="020B0004020202020204" pitchFamily="34" charset="0"/>
                <a:cs typeface="Times New Roman" panose="02020603050405020304" pitchFamily="18" charset="0"/>
              </a:rPr>
              <a:t>X is held 90% liable.</a:t>
            </a:r>
          </a:p>
          <a:p>
            <a:pPr marL="285750" indent="-285750">
              <a:buFont typeface="Arial" panose="020B0604020202020204" pitchFamily="34" charset="0"/>
              <a:buChar char="•"/>
            </a:pPr>
            <a:r>
              <a:rPr lang="en-US" sz="2000" dirty="0">
                <a:solidFill>
                  <a:schemeClr val="tx1">
                    <a:lumMod val="75000"/>
                  </a:schemeClr>
                </a:solidFill>
                <a:latin typeface="Aptos Display" panose="020B0004020202020204" pitchFamily="34" charset="0"/>
                <a:ea typeface="Aptos" panose="020B0004020202020204" pitchFamily="34" charset="0"/>
                <a:cs typeface="Times New Roman" panose="02020603050405020304" pitchFamily="18" charset="0"/>
              </a:rPr>
              <a:t>Landlord 10%.</a:t>
            </a:r>
          </a:p>
          <a:p>
            <a:pPr marL="285750" indent="-285750">
              <a:buFont typeface="Arial" panose="020B0604020202020204" pitchFamily="34" charset="0"/>
              <a:buChar char="•"/>
            </a:pPr>
            <a:r>
              <a:rPr lang="en-US" sz="2000" dirty="0">
                <a:solidFill>
                  <a:schemeClr val="tx1">
                    <a:lumMod val="75000"/>
                  </a:schemeClr>
                </a:solidFill>
                <a:latin typeface="Aptos Display" panose="020B0004020202020204" pitchFamily="34" charset="0"/>
                <a:ea typeface="Aptos" panose="020B0004020202020204" pitchFamily="34" charset="0"/>
                <a:cs typeface="Times New Roman" panose="02020603050405020304" pitchFamily="18" charset="0"/>
              </a:rPr>
              <a:t>Invitee can collect 100% from landlord.</a:t>
            </a:r>
          </a:p>
          <a:p>
            <a:endParaRPr lang="en-US" sz="1800" dirty="0">
              <a:solidFill>
                <a:schemeClr val="tx1">
                  <a:lumMod val="75000"/>
                </a:schemeClr>
              </a:solidFill>
              <a:latin typeface="Aptos Display" panose="020B0004020202020204" pitchFamily="34" charset="0"/>
              <a:ea typeface="Aptos" panose="020B000402020202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032F791-F4E2-CD0D-2AED-08374F80CA2E}"/>
              </a:ext>
            </a:extLst>
          </p:cNvPr>
          <p:cNvSpPr>
            <a:spLocks noGrp="1" noRot="1" noMove="1" noResize="1" noEditPoints="1" noAdjustHandles="1" noChangeArrowheads="1" noChangeShapeType="1"/>
          </p:cNvSpPr>
          <p:nvPr/>
        </p:nvSpPr>
        <p:spPr>
          <a:xfrm>
            <a:off x="3413472" y="-2"/>
            <a:ext cx="891251" cy="70162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8AA2D7C-C36D-4FCF-D924-BEFF7242DFDB}"/>
              </a:ext>
            </a:extLst>
          </p:cNvPr>
          <p:cNvPicPr>
            <a:picLocks noChangeAspect="1"/>
          </p:cNvPicPr>
          <p:nvPr/>
        </p:nvPicPr>
        <p:blipFill>
          <a:blip r:embed="rId3"/>
          <a:stretch>
            <a:fillRect/>
          </a:stretch>
        </p:blipFill>
        <p:spPr>
          <a:xfrm>
            <a:off x="647019" y="2581615"/>
            <a:ext cx="3068453" cy="3658929"/>
          </a:xfrm>
          <a:prstGeom prst="rect">
            <a:avLst/>
          </a:prstGeom>
        </p:spPr>
      </p:pic>
      <p:sp>
        <p:nvSpPr>
          <p:cNvPr id="2" name="Title 5">
            <a:extLst>
              <a:ext uri="{FF2B5EF4-FFF2-40B4-BE49-F238E27FC236}">
                <a16:creationId xmlns:a16="http://schemas.microsoft.com/office/drawing/2014/main" id="{591DEC40-3C50-6227-E2CA-C40589C2CC1F}"/>
              </a:ext>
            </a:extLst>
          </p:cNvPr>
          <p:cNvSpPr txBox="1">
            <a:spLocks/>
          </p:cNvSpPr>
          <p:nvPr/>
        </p:nvSpPr>
        <p:spPr>
          <a:xfrm>
            <a:off x="533386" y="399275"/>
            <a:ext cx="3801242" cy="155157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3400" dirty="0">
                <a:latin typeface="Aptos Display" panose="020B0004020202020204" pitchFamily="34" charset="0"/>
              </a:rPr>
              <a:t>Example 3: </a:t>
            </a:r>
          </a:p>
          <a:p>
            <a:r>
              <a:rPr lang="en-US" sz="3400" dirty="0">
                <a:latin typeface="Aptos Display" panose="020B0004020202020204" pitchFamily="34" charset="0"/>
              </a:rPr>
              <a:t>Landlord Liability for Dog Bite</a:t>
            </a:r>
          </a:p>
        </p:txBody>
      </p:sp>
    </p:spTree>
    <p:extLst>
      <p:ext uri="{BB962C8B-B14F-4D97-AF65-F5344CB8AC3E}">
        <p14:creationId xmlns:p14="http://schemas.microsoft.com/office/powerpoint/2010/main" val="414512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42B53-2AC2-18F1-9A41-43B8B06278E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D048A5F-E1CB-51B4-5DDD-0FB80DA11EE2}"/>
              </a:ext>
            </a:extLst>
          </p:cNvPr>
          <p:cNvSpPr/>
          <p:nvPr/>
        </p:nvSpPr>
        <p:spPr>
          <a:xfrm>
            <a:off x="0" y="0"/>
            <a:ext cx="12192000" cy="2678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880373D-3618-71CD-0E21-E6AB265B7626}"/>
              </a:ext>
            </a:extLst>
          </p:cNvPr>
          <p:cNvSpPr>
            <a:spLocks noGrp="1" noRot="1" noMove="1" noResize="1" noEditPoints="1" noAdjustHandles="1" noChangeArrowheads="1" noChangeShapeType="1"/>
          </p:cNvSpPr>
          <p:nvPr/>
        </p:nvSpPr>
        <p:spPr>
          <a:xfrm>
            <a:off x="0" y="1681018"/>
            <a:ext cx="12192000" cy="51769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0" name="TextBox 9">
            <a:extLst>
              <a:ext uri="{FF2B5EF4-FFF2-40B4-BE49-F238E27FC236}">
                <a16:creationId xmlns:a16="http://schemas.microsoft.com/office/drawing/2014/main" id="{B1F3F8DB-FEC3-D165-B872-1D9622A0444E}"/>
              </a:ext>
            </a:extLst>
          </p:cNvPr>
          <p:cNvSpPr txBox="1"/>
          <p:nvPr/>
        </p:nvSpPr>
        <p:spPr>
          <a:xfrm>
            <a:off x="274911" y="2057397"/>
            <a:ext cx="6737511" cy="4424224"/>
          </a:xfrm>
          <a:prstGeom prst="rect">
            <a:avLst/>
          </a:prstGeom>
          <a:noFill/>
        </p:spPr>
        <p:txBody>
          <a:bodyPr wrap="square" rtlCol="0">
            <a:spAutoFit/>
          </a:bodyPr>
          <a:lstStyle/>
          <a:p>
            <a:pPr marL="342900" indent="-342900">
              <a:lnSpc>
                <a:spcPct val="100000"/>
              </a:lnSpc>
              <a:spcBef>
                <a:spcPts val="0"/>
              </a:spcBef>
              <a:buFont typeface="Arial" panose="020B0604020202020204" pitchFamily="34" charset="0"/>
              <a:buChar char="•"/>
            </a:pPr>
            <a:r>
              <a:rPr lang="en-US" sz="2000" dirty="0">
                <a:latin typeface="Aptos" panose="020B0004020202020204" pitchFamily="34" charset="0"/>
              </a:rPr>
              <a:t>Plaintiff is a roadside construction worker working on a large private property improvement project.</a:t>
            </a:r>
          </a:p>
          <a:p>
            <a:pPr marL="342900" indent="-342900">
              <a:lnSpc>
                <a:spcPct val="100000"/>
              </a:lnSpc>
              <a:spcBef>
                <a:spcPts val="0"/>
              </a:spcBef>
              <a:buFont typeface="Arial" panose="020B0604020202020204" pitchFamily="34" charset="0"/>
              <a:buChar char="•"/>
            </a:pPr>
            <a:r>
              <a:rPr lang="en-US" sz="2000" dirty="0">
                <a:latin typeface="Aptos" panose="020B0004020202020204" pitchFamily="34" charset="0"/>
              </a:rPr>
              <a:t>Drunk driver strikes claimant, causing serious injuries.</a:t>
            </a:r>
          </a:p>
          <a:p>
            <a:pPr marL="342900" indent="-342900">
              <a:lnSpc>
                <a:spcPct val="100000"/>
              </a:lnSpc>
              <a:spcBef>
                <a:spcPts val="0"/>
              </a:spcBef>
              <a:buFont typeface="Arial" panose="020B0604020202020204" pitchFamily="34" charset="0"/>
              <a:buChar char="•"/>
            </a:pPr>
            <a:r>
              <a:rPr lang="en-US" sz="2000" dirty="0">
                <a:latin typeface="Aptos" panose="020B0004020202020204" pitchFamily="34" charset="0"/>
              </a:rPr>
              <a:t>Plaintiff sues construction manager, property owner.</a:t>
            </a:r>
          </a:p>
          <a:p>
            <a:pPr marL="342900" indent="-342900">
              <a:lnSpc>
                <a:spcPct val="100000"/>
              </a:lnSpc>
              <a:spcBef>
                <a:spcPts val="0"/>
              </a:spcBef>
              <a:buFont typeface="Arial" panose="020B0604020202020204" pitchFamily="34" charset="0"/>
              <a:buChar char="•"/>
            </a:pPr>
            <a:r>
              <a:rPr lang="en-US" sz="2000" dirty="0">
                <a:latin typeface="Aptos" panose="020B0004020202020204" pitchFamily="34" charset="0"/>
              </a:rPr>
              <a:t>Allegations: improper planning, signage.</a:t>
            </a:r>
          </a:p>
          <a:p>
            <a:pPr>
              <a:lnSpc>
                <a:spcPct val="100000"/>
              </a:lnSpc>
              <a:spcBef>
                <a:spcPts val="0"/>
              </a:spcBef>
            </a:pPr>
            <a:endParaRPr lang="en-US" sz="2000" dirty="0">
              <a:latin typeface="Aptos" panose="020B0004020202020204" pitchFamily="34" charset="0"/>
            </a:endParaRPr>
          </a:p>
          <a:p>
            <a:pPr marL="0" indent="0">
              <a:lnSpc>
                <a:spcPct val="100000"/>
              </a:lnSpc>
              <a:spcBef>
                <a:spcPts val="0"/>
              </a:spcBef>
              <a:buNone/>
            </a:pPr>
            <a:r>
              <a:rPr lang="en-US" sz="2400" b="1" dirty="0">
                <a:latin typeface="Aptos" panose="020B0004020202020204" pitchFamily="34" charset="0"/>
              </a:rPr>
              <a:t>How does </a:t>
            </a:r>
            <a:r>
              <a:rPr lang="en-US" sz="2400" b="1" i="1" dirty="0">
                <a:latin typeface="Aptos" panose="020B0004020202020204" pitchFamily="34" charset="0"/>
              </a:rPr>
              <a:t>Spencer</a:t>
            </a:r>
            <a:r>
              <a:rPr lang="en-US" sz="2400" b="1" dirty="0">
                <a:latin typeface="Aptos" panose="020B0004020202020204" pitchFamily="34" charset="0"/>
              </a:rPr>
              <a:t> apply?</a:t>
            </a:r>
          </a:p>
          <a:p>
            <a:pPr marL="0" indent="0">
              <a:lnSpc>
                <a:spcPct val="100000"/>
              </a:lnSpc>
              <a:spcBef>
                <a:spcPts val="0"/>
              </a:spcBef>
              <a:buNone/>
            </a:pPr>
            <a:endParaRPr lang="en-US" sz="2000" dirty="0">
              <a:latin typeface="Aptos" panose="020B0004020202020204" pitchFamily="34" charset="0"/>
            </a:endParaRPr>
          </a:p>
          <a:p>
            <a:pPr marL="342900" indent="-342900">
              <a:lnSpc>
                <a:spcPct val="100000"/>
              </a:lnSpc>
              <a:spcBef>
                <a:spcPts val="0"/>
              </a:spcBef>
              <a:buFont typeface="Arial" panose="020B0604020202020204" pitchFamily="34" charset="0"/>
              <a:buChar char="•"/>
            </a:pPr>
            <a:r>
              <a:rPr lang="en-US" sz="2000" dirty="0">
                <a:latin typeface="Aptos" panose="020B0004020202020204" pitchFamily="34" charset="0"/>
              </a:rPr>
              <a:t>Driver (who is joined) has only minimum coverage.</a:t>
            </a:r>
          </a:p>
          <a:p>
            <a:pPr marL="342900" indent="-342900">
              <a:lnSpc>
                <a:spcPct val="100000"/>
              </a:lnSpc>
              <a:spcBef>
                <a:spcPts val="0"/>
              </a:spcBef>
              <a:buFont typeface="Arial" panose="020B0604020202020204" pitchFamily="34" charset="0"/>
              <a:buChar char="•"/>
            </a:pPr>
            <a:r>
              <a:rPr lang="en-US" sz="2000" dirty="0">
                <a:latin typeface="Aptos" panose="020B0004020202020204" pitchFamily="34" charset="0"/>
              </a:rPr>
              <a:t>RISK: if jury does not assign 1% to Plaintiff, defendants are </a:t>
            </a:r>
            <a:r>
              <a:rPr lang="en-US" sz="2000" dirty="0" err="1">
                <a:latin typeface="Aptos" panose="020B0004020202020204" pitchFamily="34" charset="0"/>
              </a:rPr>
              <a:t>J&amp;S</a:t>
            </a:r>
            <a:r>
              <a:rPr lang="en-US" sz="2000" dirty="0">
                <a:latin typeface="Aptos" panose="020B0004020202020204" pitchFamily="34" charset="0"/>
              </a:rPr>
              <a:t>.</a:t>
            </a:r>
          </a:p>
          <a:p>
            <a:pPr marL="342900" indent="-342900">
              <a:lnSpc>
                <a:spcPct val="100000"/>
              </a:lnSpc>
              <a:spcBef>
                <a:spcPts val="0"/>
              </a:spcBef>
              <a:buFont typeface="Arial" panose="020B0604020202020204" pitchFamily="34" charset="0"/>
              <a:buChar char="•"/>
            </a:pPr>
            <a:r>
              <a:rPr lang="en-US" sz="2000" dirty="0">
                <a:latin typeface="Aptos" panose="020B0004020202020204" pitchFamily="34" charset="0"/>
              </a:rPr>
              <a:t>Minimally liable property owner could be </a:t>
            </a:r>
            <a:r>
              <a:rPr lang="en-US" sz="2000" dirty="0" err="1">
                <a:latin typeface="Aptos" panose="020B0004020202020204" pitchFamily="34" charset="0"/>
              </a:rPr>
              <a:t>J&amp;S</a:t>
            </a:r>
            <a:r>
              <a:rPr lang="en-US" sz="2000" dirty="0">
                <a:latin typeface="Aptos" panose="020B0004020202020204" pitchFamily="34" charset="0"/>
              </a:rPr>
              <a:t> for entire verdict.</a:t>
            </a:r>
          </a:p>
          <a:p>
            <a:pPr marL="342900" marR="0" lvl="0" indent="-342900">
              <a:lnSpc>
                <a:spcPct val="115000"/>
              </a:lnSpc>
              <a:buFont typeface="Symbol" panose="05050102010706020507" pitchFamily="18" charset="2"/>
              <a:buChar char=""/>
            </a:pP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18E1160-9D41-0932-FD23-DD4225E1EECC}"/>
              </a:ext>
            </a:extLst>
          </p:cNvPr>
          <p:cNvSpPr txBox="1"/>
          <p:nvPr/>
        </p:nvSpPr>
        <p:spPr>
          <a:xfrm>
            <a:off x="368300" y="649850"/>
            <a:ext cx="11518900" cy="630750"/>
          </a:xfrm>
          <a:prstGeom prst="rect">
            <a:avLst/>
          </a:prstGeom>
          <a:noFill/>
        </p:spPr>
        <p:txBody>
          <a:bodyPr wrap="square" rtlCol="0">
            <a:spAutoFit/>
          </a:bodyPr>
          <a:lstStyle/>
          <a:p>
            <a:pPr marL="0" marR="0">
              <a:lnSpc>
                <a:spcPct val="115000"/>
              </a:lnSpc>
              <a:spcAft>
                <a:spcPts val="800"/>
              </a:spcAft>
            </a:pPr>
            <a:r>
              <a:rPr lang="en-US" sz="3200" kern="100" dirty="0">
                <a:solidFill>
                  <a:schemeClr val="bg1"/>
                </a:solidFill>
                <a:effectLst/>
                <a:latin typeface="Aptos Display" panose="020B0004020202020204" pitchFamily="34" charset="0"/>
                <a:ea typeface="Aptos" panose="020B0004020202020204" pitchFamily="34" charset="0"/>
                <a:cs typeface="Times New Roman" panose="02020603050405020304" pitchFamily="18" charset="0"/>
              </a:rPr>
              <a:t>Example 4 – Construction Worker Hit by Drunk Driver</a:t>
            </a:r>
          </a:p>
        </p:txBody>
      </p:sp>
      <p:pic>
        <p:nvPicPr>
          <p:cNvPr id="2" name="Picture Placeholder 6" descr="Traffic lights on a street&#10;&#10;AI-generated content may be incorrect.">
            <a:extLst>
              <a:ext uri="{FF2B5EF4-FFF2-40B4-BE49-F238E27FC236}">
                <a16:creationId xmlns:a16="http://schemas.microsoft.com/office/drawing/2014/main" id="{FA62535A-3EA5-CA23-DB05-7D5025369A87}"/>
              </a:ext>
            </a:extLst>
          </p:cNvPr>
          <p:cNvPicPr>
            <a:picLocks noGrp="1" noChangeAspect="1"/>
          </p:cNvPicPr>
          <p:nvPr>
            <p:ph type="pic" sz="quarter" idx="13"/>
          </p:nvPr>
        </p:nvPicPr>
        <p:blipFill>
          <a:blip r:embed="rId3"/>
          <a:srcRect l="10617" r="10617"/>
          <a:stretch>
            <a:fillRect/>
          </a:stretch>
        </p:blipFill>
        <p:spPr>
          <a:xfrm>
            <a:off x="7151318" y="2404081"/>
            <a:ext cx="4538994" cy="3244365"/>
          </a:xfrm>
        </p:spPr>
      </p:pic>
    </p:spTree>
    <p:extLst>
      <p:ext uri="{BB962C8B-B14F-4D97-AF65-F5344CB8AC3E}">
        <p14:creationId xmlns:p14="http://schemas.microsoft.com/office/powerpoint/2010/main" val="731682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48B9A-C8FA-312C-7F11-DDBC575DC8B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0F489E6-8823-F3B7-F02C-3687C6E998A1}"/>
              </a:ext>
            </a:extLst>
          </p:cNvPr>
          <p:cNvSpPr>
            <a:spLocks noGrp="1" noRot="1" noMove="1" noResize="1" noEditPoints="1" noAdjustHandles="1" noChangeArrowheads="1" noChangeShapeType="1"/>
          </p:cNvSpPr>
          <p:nvPr/>
        </p:nvSpPr>
        <p:spPr>
          <a:xfrm>
            <a:off x="985843" y="0"/>
            <a:ext cx="11362765"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B8D5C6C7-E693-9847-434C-B04FBFF623CC}"/>
              </a:ext>
            </a:extLst>
          </p:cNvPr>
          <p:cNvSpPr txBox="1">
            <a:spLocks/>
          </p:cNvSpPr>
          <p:nvPr/>
        </p:nvSpPr>
        <p:spPr>
          <a:xfrm>
            <a:off x="1221983" y="934424"/>
            <a:ext cx="10508197" cy="8984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ctr"/>
            <a:r>
              <a:rPr lang="en-US" sz="5400" dirty="0">
                <a:solidFill>
                  <a:schemeClr val="tx1">
                    <a:lumMod val="50000"/>
                  </a:schemeClr>
                </a:solidFill>
                <a:latin typeface="Aptos Display" panose="020B0004020202020204" pitchFamily="34" charset="0"/>
              </a:rPr>
              <a:t>Q &amp; A</a:t>
            </a:r>
          </a:p>
        </p:txBody>
      </p:sp>
      <p:sp>
        <p:nvSpPr>
          <p:cNvPr id="10" name="Text Placeholder 9">
            <a:extLst>
              <a:ext uri="{FF2B5EF4-FFF2-40B4-BE49-F238E27FC236}">
                <a16:creationId xmlns:a16="http://schemas.microsoft.com/office/drawing/2014/main" id="{C60B770E-507E-4361-9D91-5007702BFC32}"/>
              </a:ext>
            </a:extLst>
          </p:cNvPr>
          <p:cNvSpPr txBox="1">
            <a:spLocks/>
          </p:cNvSpPr>
          <p:nvPr/>
        </p:nvSpPr>
        <p:spPr>
          <a:xfrm>
            <a:off x="3041549" y="4434157"/>
            <a:ext cx="7251351" cy="711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spcBef>
                <a:spcPts val="1000"/>
              </a:spcBef>
              <a:buFont typeface="Arial" panose="020B0604020202020204" pitchFamily="34" charset="0"/>
              <a:buNone/>
              <a:defRPr/>
            </a:pPr>
            <a:r>
              <a:rPr lang="en-US" sz="3200" dirty="0">
                <a:latin typeface="Aptos Display" panose="020B0004020202020204" pitchFamily="34" charset="0"/>
                <a:ea typeface="+mn-ea"/>
                <a:cs typeface="+mn-cs"/>
              </a:rPr>
              <a:t>Jacob Kratt</a:t>
            </a:r>
            <a:r>
              <a:rPr lang="en-US" sz="3200" b="0" dirty="0">
                <a:latin typeface="Aptos Display" panose="020B0004020202020204" pitchFamily="34" charset="0"/>
                <a:ea typeface="+mn-ea"/>
                <a:cs typeface="+mn-cs"/>
              </a:rPr>
              <a:t>,</a:t>
            </a:r>
            <a:r>
              <a:rPr lang="en-US" sz="3200" dirty="0">
                <a:latin typeface="Aptos Display" panose="020B0004020202020204" pitchFamily="34" charset="0"/>
                <a:ea typeface="+mn-ea"/>
                <a:cs typeface="+mn-cs"/>
              </a:rPr>
              <a:t> </a:t>
            </a:r>
            <a:r>
              <a:rPr lang="en-US" sz="3200" b="0" dirty="0">
                <a:latin typeface="Aptos Display" panose="020B0004020202020204" pitchFamily="34" charset="0"/>
                <a:ea typeface="+mn-ea"/>
                <a:cs typeface="+mn-cs"/>
              </a:rPr>
              <a:t>Partner, Margolis Edelstein</a:t>
            </a:r>
          </a:p>
        </p:txBody>
      </p:sp>
      <p:sp>
        <p:nvSpPr>
          <p:cNvPr id="4" name="Text Placeholder 9">
            <a:extLst>
              <a:ext uri="{FF2B5EF4-FFF2-40B4-BE49-F238E27FC236}">
                <a16:creationId xmlns:a16="http://schemas.microsoft.com/office/drawing/2014/main" id="{669DBBC2-2CFA-D66B-8CDB-A46B8EACD859}"/>
              </a:ext>
            </a:extLst>
          </p:cNvPr>
          <p:cNvSpPr txBox="1">
            <a:spLocks/>
          </p:cNvSpPr>
          <p:nvPr/>
        </p:nvSpPr>
        <p:spPr>
          <a:xfrm>
            <a:off x="2235760" y="2254188"/>
            <a:ext cx="8480644" cy="711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spcBef>
                <a:spcPts val="1000"/>
              </a:spcBef>
              <a:buFont typeface="Arial" panose="020B0604020202020204" pitchFamily="34" charset="0"/>
              <a:buNone/>
              <a:defRPr/>
            </a:pPr>
            <a:r>
              <a:rPr lang="en-US" sz="3200" dirty="0">
                <a:latin typeface="Aptos Display" panose="020B0004020202020204" pitchFamily="34" charset="0"/>
                <a:ea typeface="+mn-ea"/>
                <a:cs typeface="+mn-cs"/>
              </a:rPr>
              <a:t>Joshua Brownlie</a:t>
            </a:r>
            <a:r>
              <a:rPr lang="en-US" sz="3200" b="0" dirty="0">
                <a:latin typeface="Aptos Display" panose="020B0004020202020204" pitchFamily="34" charset="0"/>
                <a:ea typeface="+mn-ea"/>
                <a:cs typeface="+mn-cs"/>
              </a:rPr>
              <a:t>,</a:t>
            </a:r>
            <a:r>
              <a:rPr lang="en-US" sz="3200" dirty="0">
                <a:latin typeface="Aptos Display" panose="020B0004020202020204" pitchFamily="34" charset="0"/>
                <a:ea typeface="+mn-ea"/>
                <a:cs typeface="+mn-cs"/>
              </a:rPr>
              <a:t> </a:t>
            </a:r>
            <a:r>
              <a:rPr lang="en-US" sz="3200" b="0" dirty="0">
                <a:latin typeface="Aptos Display" panose="020B0004020202020204" pitchFamily="34" charset="0"/>
                <a:ea typeface="+mn-ea"/>
                <a:cs typeface="+mn-cs"/>
              </a:rPr>
              <a:t>Associate, Marshall </a:t>
            </a:r>
            <a:r>
              <a:rPr lang="en-US" sz="3200" b="0" dirty="0" err="1">
                <a:latin typeface="Aptos Display" panose="020B0004020202020204" pitchFamily="34" charset="0"/>
                <a:ea typeface="+mn-ea"/>
                <a:cs typeface="+mn-cs"/>
              </a:rPr>
              <a:t>Dennehey</a:t>
            </a:r>
            <a:endParaRPr lang="en-US" sz="3200" b="0" dirty="0">
              <a:latin typeface="Aptos Display" panose="020B0004020202020204" pitchFamily="34" charset="0"/>
              <a:ea typeface="+mn-ea"/>
              <a:cs typeface="+mn-cs"/>
            </a:endParaRPr>
          </a:p>
        </p:txBody>
      </p:sp>
      <p:sp>
        <p:nvSpPr>
          <p:cNvPr id="5" name="Text Placeholder 9">
            <a:extLst>
              <a:ext uri="{FF2B5EF4-FFF2-40B4-BE49-F238E27FC236}">
                <a16:creationId xmlns:a16="http://schemas.microsoft.com/office/drawing/2014/main" id="{05D8549A-B303-66D9-0DB5-E719D70B7AFB}"/>
              </a:ext>
            </a:extLst>
          </p:cNvPr>
          <p:cNvSpPr txBox="1">
            <a:spLocks/>
          </p:cNvSpPr>
          <p:nvPr/>
        </p:nvSpPr>
        <p:spPr>
          <a:xfrm>
            <a:off x="1331871" y="3335162"/>
            <a:ext cx="10508196" cy="711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spcBef>
                <a:spcPts val="1000"/>
              </a:spcBef>
              <a:buFont typeface="Arial" panose="020B0604020202020204" pitchFamily="34" charset="0"/>
              <a:buNone/>
              <a:defRPr/>
            </a:pPr>
            <a:r>
              <a:rPr lang="en-US" sz="3200" dirty="0">
                <a:latin typeface="Aptos Display" panose="020B0004020202020204" pitchFamily="34" charset="0"/>
                <a:ea typeface="+mn-ea"/>
                <a:cs typeface="+mn-cs"/>
              </a:rPr>
              <a:t>Paula Kosh</a:t>
            </a:r>
            <a:r>
              <a:rPr lang="en-US" sz="3200" b="0" dirty="0">
                <a:latin typeface="Aptos Display" panose="020B0004020202020204" pitchFamily="34" charset="0"/>
                <a:ea typeface="+mn-ea"/>
                <a:cs typeface="+mn-cs"/>
              </a:rPr>
              <a:t>,</a:t>
            </a:r>
            <a:r>
              <a:rPr lang="en-US" sz="3200" dirty="0">
                <a:latin typeface="Aptos Display" panose="020B0004020202020204" pitchFamily="34" charset="0"/>
                <a:ea typeface="+mn-ea"/>
                <a:cs typeface="+mn-cs"/>
              </a:rPr>
              <a:t> </a:t>
            </a:r>
            <a:r>
              <a:rPr lang="en-US" sz="3200" b="0" dirty="0">
                <a:latin typeface="Aptos Display" panose="020B0004020202020204" pitchFamily="34" charset="0"/>
                <a:ea typeface="+mn-ea"/>
                <a:cs typeface="+mn-cs"/>
              </a:rPr>
              <a:t>Senior Claims Representative, </a:t>
            </a:r>
            <a:r>
              <a:rPr lang="en-US" sz="3200" b="0" dirty="0" err="1">
                <a:latin typeface="Aptos Display" panose="020B0004020202020204" pitchFamily="34" charset="0"/>
                <a:ea typeface="+mn-ea"/>
                <a:cs typeface="+mn-cs"/>
              </a:rPr>
              <a:t>Goodville</a:t>
            </a:r>
            <a:endParaRPr lang="en-US" sz="3200" b="0" dirty="0">
              <a:latin typeface="Aptos Display" panose="020B0004020202020204" pitchFamily="34" charset="0"/>
              <a:ea typeface="+mn-ea"/>
              <a:cs typeface="+mn-cs"/>
            </a:endParaRPr>
          </a:p>
        </p:txBody>
      </p:sp>
    </p:spTree>
    <p:extLst>
      <p:ext uri="{BB962C8B-B14F-4D97-AF65-F5344CB8AC3E}">
        <p14:creationId xmlns:p14="http://schemas.microsoft.com/office/powerpoint/2010/main" val="1191343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D7B72-6259-A490-D473-E9EA55E3DF3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A953A51-DEF0-36B8-CBC8-69E3704AED4E}"/>
              </a:ext>
            </a:extLst>
          </p:cNvPr>
          <p:cNvSpPr>
            <a:spLocks noGrp="1" noRot="1" noMove="1" noResize="1" noEditPoints="1" noAdjustHandles="1" noChangeArrowheads="1" noChangeShapeType="1"/>
          </p:cNvSpPr>
          <p:nvPr/>
        </p:nvSpPr>
        <p:spPr>
          <a:xfrm>
            <a:off x="995080" y="0"/>
            <a:ext cx="11362765" cy="6858000"/>
          </a:xfrm>
          <a:prstGeom prst="rect">
            <a:avLst/>
          </a:prstGeom>
          <a:solidFill>
            <a:schemeClr val="bg2">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B4AFF98B-CB26-FC76-1C73-C671D4CED611}"/>
              </a:ext>
            </a:extLst>
          </p:cNvPr>
          <p:cNvSpPr txBox="1">
            <a:spLocks/>
          </p:cNvSpPr>
          <p:nvPr/>
        </p:nvSpPr>
        <p:spPr>
          <a:xfrm>
            <a:off x="1270034" y="451227"/>
            <a:ext cx="10447483" cy="15515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algn="just">
              <a:lnSpc>
                <a:spcPct val="100000"/>
              </a:lnSpc>
            </a:pPr>
            <a:r>
              <a:rPr lang="en-US" b="0" dirty="0">
                <a:solidFill>
                  <a:schemeClr val="tx1">
                    <a:lumMod val="50000"/>
                  </a:schemeClr>
                </a:solidFill>
                <a:latin typeface="Aptos Display" panose="020B0004020202020204" pitchFamily="34" charset="0"/>
              </a:rPr>
              <a:t>What is the Fair Share Act?</a:t>
            </a:r>
          </a:p>
        </p:txBody>
      </p:sp>
      <p:sp>
        <p:nvSpPr>
          <p:cNvPr id="18" name="Content Placeholder 6">
            <a:extLst>
              <a:ext uri="{FF2B5EF4-FFF2-40B4-BE49-F238E27FC236}">
                <a16:creationId xmlns:a16="http://schemas.microsoft.com/office/drawing/2014/main" id="{B25FBBE7-8D98-2F1B-D5CC-A58B7E22CE32}"/>
              </a:ext>
            </a:extLst>
          </p:cNvPr>
          <p:cNvSpPr txBox="1">
            <a:spLocks/>
          </p:cNvSpPr>
          <p:nvPr/>
        </p:nvSpPr>
        <p:spPr>
          <a:xfrm>
            <a:off x="1317100" y="1599390"/>
            <a:ext cx="10400417" cy="50088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US" sz="3200" kern="100" dirty="0">
                <a:solidFill>
                  <a:schemeClr val="tx1">
                    <a:lumMod val="50000"/>
                  </a:schemeClr>
                </a:solidFill>
                <a:latin typeface="Aptos" panose="020B0004020202020204" pitchFamily="34" charset="0"/>
                <a:ea typeface="Aptos" panose="020B0004020202020204" pitchFamily="34" charset="0"/>
                <a:cs typeface="Times New Roman" panose="02020603050405020304" pitchFamily="18" charset="0"/>
              </a:rPr>
              <a:t>Multiple tortfeasor cases</a:t>
            </a:r>
          </a:p>
          <a:p>
            <a:pPr marL="342900" indent="-342900">
              <a:buFont typeface="Arial" panose="020B0604020202020204" pitchFamily="34" charset="0"/>
              <a:buChar char="•"/>
            </a:pPr>
            <a:r>
              <a:rPr lang="en-US" sz="3200"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rPr>
              <a:t>Insured-defendant pays only a portion</a:t>
            </a:r>
          </a:p>
          <a:p>
            <a:pPr marL="342900" indent="-342900">
              <a:buFont typeface="Arial" panose="020B0604020202020204" pitchFamily="34" charset="0"/>
              <a:buChar char="•"/>
            </a:pPr>
            <a:r>
              <a:rPr lang="en-US" sz="3200"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rPr>
              <a:t>Exceptions (i.e., when joint and several liability applies)</a:t>
            </a:r>
            <a:endParaRPr lang="en-US" sz="4000"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a:p>
            <a:pPr marL="800100" lvl="1" indent="-342900" algn="l">
              <a:buFont typeface="Arial" panose="020B0604020202020204" pitchFamily="34" charset="0"/>
              <a:buChar char="•"/>
            </a:pPr>
            <a:r>
              <a:rPr lang="en-US"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rPr>
              <a:t>A defendant is found 60% or more liable</a:t>
            </a:r>
          </a:p>
          <a:p>
            <a:pPr marL="800100" lvl="1" indent="-342900" algn="l">
              <a:buFont typeface="Arial" panose="020B0604020202020204" pitchFamily="34" charset="0"/>
              <a:buChar char="•"/>
            </a:pPr>
            <a:r>
              <a:rPr lang="en-US"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rPr>
              <a:t>Intentional misrepresentation</a:t>
            </a:r>
          </a:p>
          <a:p>
            <a:pPr marL="800100" lvl="1" indent="-342900" algn="l">
              <a:buFont typeface="Arial" panose="020B0604020202020204" pitchFamily="34" charset="0"/>
              <a:buChar char="•"/>
            </a:pPr>
            <a:r>
              <a:rPr lang="en-US"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rPr>
              <a:t>An intentional tort </a:t>
            </a:r>
          </a:p>
          <a:p>
            <a:pPr marL="800100" lvl="1" indent="-342900" algn="l">
              <a:buFont typeface="Arial" panose="020B0604020202020204" pitchFamily="34" charset="0"/>
              <a:buChar char="•"/>
            </a:pPr>
            <a:r>
              <a:rPr lang="en-US"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rPr>
              <a:t>Release/threatened release of a hazardous substance defined under the Hazardous Sites Cleanup Act</a:t>
            </a:r>
          </a:p>
          <a:p>
            <a:pPr marL="800100" lvl="1" indent="-342900" algn="l">
              <a:buFont typeface="Arial" panose="020B0604020202020204" pitchFamily="34" charset="0"/>
              <a:buChar char="•"/>
            </a:pPr>
            <a:r>
              <a:rPr lang="en-US"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rPr>
              <a:t>Dram Shop Liability cases</a:t>
            </a:r>
          </a:p>
          <a:p>
            <a:pPr marL="342900" indent="-342900">
              <a:buFont typeface="Arial" panose="020B0604020202020204" pitchFamily="34" charset="0"/>
              <a:buChar char="•"/>
            </a:pPr>
            <a:endParaRPr lang="en-US" kern="100" dirty="0">
              <a:solidFill>
                <a:schemeClr val="tx1">
                  <a:lumMod val="50000"/>
                </a:schemeClr>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91792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75941-AEC5-5168-E5DE-CF3D6D3AB31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AED9FAB-1B45-FF17-7712-28808D91BA6C}"/>
              </a:ext>
            </a:extLst>
          </p:cNvPr>
          <p:cNvSpPr>
            <a:spLocks/>
          </p:cNvSpPr>
          <p:nvPr/>
        </p:nvSpPr>
        <p:spPr>
          <a:xfrm>
            <a:off x="0" y="1"/>
            <a:ext cx="3327662" cy="6858000"/>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34BBB71-D89D-AA84-C147-FB95C970A87F}"/>
              </a:ext>
            </a:extLst>
          </p:cNvPr>
          <p:cNvSpPr>
            <a:spLocks/>
          </p:cNvSpPr>
          <p:nvPr/>
        </p:nvSpPr>
        <p:spPr>
          <a:xfrm>
            <a:off x="3327662" y="0"/>
            <a:ext cx="8864338"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5">
            <a:extLst>
              <a:ext uri="{FF2B5EF4-FFF2-40B4-BE49-F238E27FC236}">
                <a16:creationId xmlns:a16="http://schemas.microsoft.com/office/drawing/2014/main" id="{231B69E8-5BB9-9A21-6D76-591EBD64138D}"/>
              </a:ext>
            </a:extLst>
          </p:cNvPr>
          <p:cNvSpPr txBox="1">
            <a:spLocks/>
          </p:cNvSpPr>
          <p:nvPr/>
        </p:nvSpPr>
        <p:spPr>
          <a:xfrm>
            <a:off x="205475" y="2172014"/>
            <a:ext cx="3122187" cy="15515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4000" b="0" dirty="0">
                <a:effectLst/>
                <a:latin typeface="Aptos Display" panose="020B0004020202020204" pitchFamily="34" charset="0"/>
                <a:ea typeface="Aptos" panose="020B0004020202020204" pitchFamily="34" charset="0"/>
                <a:cs typeface="Times New Roman" panose="02020603050405020304" pitchFamily="18" charset="0"/>
              </a:rPr>
              <a:t>42 </a:t>
            </a:r>
            <a:r>
              <a:rPr lang="en-US" sz="4000" b="0" dirty="0" err="1">
                <a:effectLst/>
                <a:latin typeface="Aptos Display" panose="020B0004020202020204" pitchFamily="34" charset="0"/>
                <a:ea typeface="Aptos" panose="020B0004020202020204" pitchFamily="34" charset="0"/>
                <a:cs typeface="Times New Roman" panose="02020603050405020304" pitchFamily="18" charset="0"/>
              </a:rPr>
              <a:t>Pa.C.S.A</a:t>
            </a:r>
            <a:r>
              <a:rPr lang="en-US" sz="4000" b="0" dirty="0">
                <a:effectLst/>
                <a:latin typeface="Aptos Display" panose="020B0004020202020204" pitchFamily="34" charset="0"/>
                <a:ea typeface="Aptos" panose="020B0004020202020204" pitchFamily="34" charset="0"/>
                <a:cs typeface="Times New Roman" panose="02020603050405020304" pitchFamily="18" charset="0"/>
              </a:rPr>
              <a:t>. § 7102</a:t>
            </a:r>
            <a:endParaRPr lang="en-US" sz="6600" b="0" dirty="0">
              <a:solidFill>
                <a:schemeClr val="tx1">
                  <a:lumMod val="50000"/>
                </a:schemeClr>
              </a:solidFill>
            </a:endParaRPr>
          </a:p>
        </p:txBody>
      </p:sp>
      <p:sp>
        <p:nvSpPr>
          <p:cNvPr id="3" name="Content Placeholder 6">
            <a:extLst>
              <a:ext uri="{FF2B5EF4-FFF2-40B4-BE49-F238E27FC236}">
                <a16:creationId xmlns:a16="http://schemas.microsoft.com/office/drawing/2014/main" id="{BF9F94EC-96C3-D945-EA8E-A8CB631F72EF}"/>
              </a:ext>
            </a:extLst>
          </p:cNvPr>
          <p:cNvSpPr txBox="1">
            <a:spLocks/>
          </p:cNvSpPr>
          <p:nvPr/>
        </p:nvSpPr>
        <p:spPr>
          <a:xfrm>
            <a:off x="3615424" y="933253"/>
            <a:ext cx="8288814" cy="5580668"/>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kern="100" dirty="0">
                <a:solidFill>
                  <a:schemeClr val="tx1">
                    <a:lumMod val="75000"/>
                  </a:schemeClr>
                </a:solidFill>
                <a:effectLst/>
                <a:latin typeface="Aptos Display" panose="020B0004020202020204" pitchFamily="34" charset="0"/>
                <a:ea typeface="Aptos" panose="020B0004020202020204" pitchFamily="34" charset="0"/>
                <a:cs typeface="Times New Roman" panose="02020603050405020304" pitchFamily="18" charset="0"/>
              </a:rPr>
              <a:t>History of the Fair Share Act</a:t>
            </a:r>
          </a:p>
          <a:p>
            <a:r>
              <a:rPr lang="en-US" sz="18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rPr>
              <a:t>Comparative Negligence Act, 42 </a:t>
            </a:r>
            <a:r>
              <a:rPr lang="en-US" sz="1800" dirty="0" err="1">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rPr>
              <a:t>Pa.C.S.A</a:t>
            </a:r>
            <a:r>
              <a:rPr lang="en-US" sz="18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rPr>
              <a:t>. § 7102 - </a:t>
            </a:r>
            <a:r>
              <a:rPr lang="en-US" sz="18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rPr>
              <a:t>Enacted to reduce the harshness of the old doctrine of contributory negligence, which served as an absolute bar to recovery for plaintiffs who may have been only minimally responsible for their loss.</a:t>
            </a:r>
          </a:p>
          <a:p>
            <a:pPr marL="342900" indent="-342900">
              <a:buFont typeface="Arial" panose="020B0604020202020204" pitchFamily="34" charset="0"/>
              <a:buChar char="•"/>
            </a:pPr>
            <a:r>
              <a:rPr lang="en-US" sz="18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rPr>
              <a:t>Plaintiff’s recovery is reduced in proportion to their amount of negligence.</a:t>
            </a:r>
          </a:p>
          <a:p>
            <a:endParaRPr lang="en-US" sz="1800" dirty="0">
              <a:solidFill>
                <a:schemeClr val="tx1">
                  <a:lumMod val="75000"/>
                </a:schemeClr>
              </a:solidFill>
              <a:effectLst/>
              <a:latin typeface="Aptos Display" panose="020B0004020202020204" pitchFamily="34" charset="0"/>
              <a:ea typeface="Aptos" panose="020B0004020202020204" pitchFamily="34" charset="0"/>
              <a:cs typeface="Times New Roman" panose="02020603050405020304" pitchFamily="18" charset="0"/>
            </a:endParaRPr>
          </a:p>
          <a:p>
            <a:r>
              <a:rPr lang="en-US" dirty="0">
                <a:solidFill>
                  <a:schemeClr val="tx1">
                    <a:lumMod val="75000"/>
                  </a:schemeClr>
                </a:solidFill>
                <a:effectLst/>
                <a:latin typeface="Aptos Display" panose="020B0004020202020204" pitchFamily="34" charset="0"/>
                <a:ea typeface="Aptos" panose="020B0004020202020204" pitchFamily="34" charset="0"/>
                <a:cs typeface="Times New Roman" panose="02020603050405020304" pitchFamily="18" charset="0"/>
              </a:rPr>
              <a:t>Traditional Rule - Joint &amp; Several Liability</a:t>
            </a:r>
          </a:p>
          <a:p>
            <a:pPr marL="342900" indent="-342900">
              <a:buFont typeface="Arial" panose="020B0604020202020204" pitchFamily="34" charset="0"/>
              <a:buChar char="•"/>
            </a:pPr>
            <a:r>
              <a:rPr lang="en-US" sz="1800" dirty="0">
                <a:solidFill>
                  <a:schemeClr val="tx1">
                    <a:lumMod val="75000"/>
                  </a:schemeClr>
                </a:solidFill>
                <a:latin typeface="Aptos" panose="020B0004020202020204" pitchFamily="34" charset="0"/>
                <a:ea typeface="Aptos" panose="020B0004020202020204" pitchFamily="34" charset="0"/>
                <a:cs typeface="Times New Roman" panose="02020603050405020304" pitchFamily="18" charset="0"/>
              </a:rPr>
              <a:t>A minimally responsible defendant with deep pockets may be required to pay the entire judgment. </a:t>
            </a:r>
          </a:p>
          <a:p>
            <a:pPr marL="342900" indent="-342900">
              <a:buFont typeface="Arial" panose="020B0604020202020204" pitchFamily="34" charset="0"/>
              <a:buChar char="•"/>
            </a:pPr>
            <a:r>
              <a:rPr lang="en-US" sz="1800" dirty="0">
                <a:solidFill>
                  <a:schemeClr val="tx1">
                    <a:lumMod val="75000"/>
                  </a:schemeClr>
                </a:solidFill>
                <a:latin typeface="Aptos" panose="020B0004020202020204" pitchFamily="34" charset="0"/>
                <a:ea typeface="Aptos" panose="020B0004020202020204" pitchFamily="34" charset="0"/>
                <a:cs typeface="Times New Roman" panose="02020603050405020304" pitchFamily="18" charset="0"/>
              </a:rPr>
              <a:t>This forced settlements from minimally culpable defendants.</a:t>
            </a:r>
          </a:p>
          <a:p>
            <a:pPr marL="342900" indent="-342900">
              <a:buFont typeface="Arial" panose="020B0604020202020204" pitchFamily="34" charset="0"/>
              <a:buChar char="•"/>
            </a:pPr>
            <a:endParaRPr lang="en-US" sz="1800" dirty="0">
              <a:solidFill>
                <a:schemeClr val="tx1">
                  <a:lumMod val="75000"/>
                </a:schemeClr>
              </a:solidFill>
              <a:latin typeface="Aptos Display" panose="020B0004020202020204" pitchFamily="34" charset="0"/>
              <a:ea typeface="Aptos" panose="020B0004020202020204" pitchFamily="34" charset="0"/>
              <a:cs typeface="Times New Roman" panose="02020603050405020304" pitchFamily="18" charset="0"/>
            </a:endParaRPr>
          </a:p>
          <a:p>
            <a:r>
              <a:rPr lang="en-US" dirty="0">
                <a:solidFill>
                  <a:schemeClr val="tx1">
                    <a:lumMod val="75000"/>
                  </a:schemeClr>
                </a:solidFill>
                <a:effectLst/>
                <a:latin typeface="Aptos Display" panose="020B0004020202020204" pitchFamily="34" charset="0"/>
                <a:ea typeface="Aptos" panose="020B0004020202020204" pitchFamily="34" charset="0"/>
                <a:cs typeface="Times New Roman" panose="02020603050405020304" pitchFamily="18" charset="0"/>
              </a:rPr>
              <a:t>Purpose/Legislative Intent of the Comparative Negligence Act</a:t>
            </a:r>
          </a:p>
          <a:p>
            <a:pPr marL="342900" indent="-342900">
              <a:buFont typeface="Arial" panose="020B0604020202020204" pitchFamily="34" charset="0"/>
              <a:buChar char="•"/>
            </a:pPr>
            <a:r>
              <a:rPr lang="en-US" sz="1800" dirty="0">
                <a:solidFill>
                  <a:schemeClr val="tx1">
                    <a:lumMod val="75000"/>
                  </a:schemeClr>
                </a:solidFill>
                <a:latin typeface="Aptos" panose="020B0004020202020204" pitchFamily="34" charset="0"/>
                <a:ea typeface="Aptos" panose="020B0004020202020204" pitchFamily="34" charset="0"/>
                <a:cs typeface="Times New Roman" panose="02020603050405020304" pitchFamily="18" charset="0"/>
              </a:rPr>
              <a:t>Promote fairness and reduce litigation costs.</a:t>
            </a:r>
          </a:p>
          <a:p>
            <a:pPr marL="342900" indent="-342900">
              <a:buFont typeface="Arial" panose="020B0604020202020204" pitchFamily="34" charset="0"/>
              <a:buChar char="•"/>
            </a:pPr>
            <a:r>
              <a:rPr lang="en-US" sz="1800" dirty="0">
                <a:solidFill>
                  <a:schemeClr val="tx1">
                    <a:lumMod val="75000"/>
                  </a:schemeClr>
                </a:solidFill>
                <a:latin typeface="Aptos" panose="020B0004020202020204" pitchFamily="34" charset="0"/>
                <a:ea typeface="Aptos" panose="020B0004020202020204" pitchFamily="34" charset="0"/>
                <a:cs typeface="Times New Roman" panose="02020603050405020304" pitchFamily="18" charset="0"/>
              </a:rPr>
              <a:t>Limit inequitable outcomes triggered by the traditional joint and several liability approach against individuals who were only partially at fault.</a:t>
            </a:r>
          </a:p>
          <a:p>
            <a:pPr marL="342900" indent="-342900">
              <a:buFont typeface="Arial" panose="020B0604020202020204" pitchFamily="34" charset="0"/>
              <a:buChar char="•"/>
            </a:pPr>
            <a:endParaRPr lang="en-US" sz="1800" dirty="0">
              <a:solidFill>
                <a:schemeClr val="tx1">
                  <a:lumMod val="75000"/>
                </a:schemeClr>
              </a:solidFill>
              <a:latin typeface="Aptos Display" panose="020B0004020202020204" pitchFamily="34" charset="0"/>
              <a:ea typeface="Aptos" panose="020B0004020202020204" pitchFamily="34" charset="0"/>
              <a:cs typeface="Times New Roman" panose="02020603050405020304" pitchFamily="18" charset="0"/>
            </a:endParaRPr>
          </a:p>
          <a:p>
            <a:endParaRPr lang="en-US" sz="1800" dirty="0">
              <a:solidFill>
                <a:schemeClr val="tx1">
                  <a:lumMod val="75000"/>
                </a:schemeClr>
              </a:solidFill>
              <a:latin typeface="Aptos Display"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05357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81D3681-7CCA-BBC8-4138-AB5CA6D8CA7C}"/>
              </a:ext>
            </a:extLst>
          </p:cNvPr>
          <p:cNvSpPr/>
          <p:nvPr/>
        </p:nvSpPr>
        <p:spPr>
          <a:xfrm>
            <a:off x="-1" y="1509623"/>
            <a:ext cx="12192001" cy="5348377"/>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9C397E5-FF6A-A008-6DEB-A84D9D90BFDF}"/>
              </a:ext>
            </a:extLst>
          </p:cNvPr>
          <p:cNvSpPr>
            <a:spLocks noGrp="1" noRot="1" noMove="1" noResize="1" noEditPoints="1" noAdjustHandles="1" noChangeArrowheads="1" noChangeShapeType="1"/>
          </p:cNvSpPr>
          <p:nvPr/>
        </p:nvSpPr>
        <p:spPr>
          <a:xfrm>
            <a:off x="0" y="1509623"/>
            <a:ext cx="12192000" cy="53483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151932C-7145-4FBD-B81D-9ADC42401B87}"/>
              </a:ext>
            </a:extLst>
          </p:cNvPr>
          <p:cNvSpPr>
            <a:spLocks noGrp="1"/>
          </p:cNvSpPr>
          <p:nvPr>
            <p:ph type="title"/>
          </p:nvPr>
        </p:nvSpPr>
        <p:spPr>
          <a:xfrm>
            <a:off x="371475" y="268288"/>
            <a:ext cx="11520487" cy="758824"/>
          </a:xfrm>
        </p:spPr>
        <p:txBody>
          <a:bodyPr>
            <a:normAutofit fontScale="90000"/>
          </a:bodyPr>
          <a:lstStyle/>
          <a:p>
            <a:r>
              <a:rPr lang="en-US" sz="4900" b="0" i="1" dirty="0">
                <a:latin typeface="Aptos Display" panose="020B0004020202020204" pitchFamily="34" charset="0"/>
              </a:rPr>
              <a:t>Spencer v. Johnson, </a:t>
            </a:r>
            <a:r>
              <a:rPr lang="it-IT" sz="4000" b="0" dirty="0">
                <a:latin typeface="Aptos Display" panose="020B0004020202020204" pitchFamily="34" charset="0"/>
              </a:rPr>
              <a:t>249 A.3d 529 (Pa. Super. 2021)</a:t>
            </a:r>
            <a:endParaRPr lang="en-US" b="0" dirty="0">
              <a:latin typeface="Aptos Display" panose="020B0004020202020204" pitchFamily="34" charset="0"/>
            </a:endParaRPr>
          </a:p>
        </p:txBody>
      </p:sp>
      <p:sp>
        <p:nvSpPr>
          <p:cNvPr id="6" name="Content Placeholder 5">
            <a:extLst>
              <a:ext uri="{FF2B5EF4-FFF2-40B4-BE49-F238E27FC236}">
                <a16:creationId xmlns:a16="http://schemas.microsoft.com/office/drawing/2014/main" id="{33DA7B46-E592-40C7-91D7-A26B47A30C67}"/>
              </a:ext>
            </a:extLst>
          </p:cNvPr>
          <p:cNvSpPr>
            <a:spLocks noGrp="1"/>
          </p:cNvSpPr>
          <p:nvPr>
            <p:ph sz="half" idx="1"/>
          </p:nvPr>
        </p:nvSpPr>
        <p:spPr>
          <a:xfrm>
            <a:off x="3563332" y="2088311"/>
            <a:ext cx="8031636" cy="1603637"/>
          </a:xfrm>
        </p:spPr>
        <p:txBody>
          <a:bodyPr>
            <a:normAutofit/>
          </a:bodyPr>
          <a:lstStyle/>
          <a:p>
            <a:r>
              <a:rPr lang="en-US" sz="1800" kern="100" dirty="0">
                <a:effectLst/>
                <a:latin typeface="Aptos Display" panose="020B0004020202020204" pitchFamily="34" charset="0"/>
                <a:ea typeface="Aptos" panose="020B0004020202020204" pitchFamily="34" charset="0"/>
                <a:cs typeface="Times New Roman" panose="02020603050405020304" pitchFamily="18" charset="0"/>
              </a:rPr>
              <a:t>Plaintiff  was struck while lawfully crossing the street by a company vehicle driven by an employee’s intoxicated husband (Cleveland Johnson).</a:t>
            </a:r>
          </a:p>
          <a:p>
            <a:r>
              <a:rPr lang="en-US" kern="100" dirty="0">
                <a:latin typeface="Aptos Display" panose="020B0004020202020204" pitchFamily="34" charset="0"/>
                <a:ea typeface="Aptos" panose="020B0004020202020204" pitchFamily="34" charset="0"/>
                <a:cs typeface="Times New Roman" panose="02020603050405020304" pitchFamily="18" charset="0"/>
              </a:rPr>
              <a:t>C</a:t>
            </a:r>
            <a:r>
              <a:rPr lang="en-US" sz="1800" kern="100" dirty="0">
                <a:effectLst/>
                <a:latin typeface="Aptos Display" panose="020B0004020202020204" pitchFamily="34" charset="0"/>
                <a:ea typeface="Aptos" panose="020B0004020202020204" pitchFamily="34" charset="0"/>
                <a:cs typeface="Times New Roman" panose="02020603050405020304" pitchFamily="18" charset="0"/>
              </a:rPr>
              <a:t>atastrophic injuries: skull fracture, multiple brain injuries</a:t>
            </a:r>
          </a:p>
          <a:p>
            <a:r>
              <a:rPr lang="en-US" sz="1800" kern="100" dirty="0">
                <a:effectLst/>
                <a:latin typeface="Aptos Display" panose="020B0004020202020204" pitchFamily="34" charset="0"/>
                <a:ea typeface="Aptos" panose="020B0004020202020204" pitchFamily="34" charset="0"/>
                <a:cs typeface="Times New Roman" panose="02020603050405020304" pitchFamily="18" charset="0"/>
              </a:rPr>
              <a:t>Plaintiff was permanently wheelchair bound and unable to care for his basic daily needs.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CE1625D0-5E8D-0507-3091-64A22296E475}"/>
              </a:ext>
            </a:extLst>
          </p:cNvPr>
          <p:cNvPicPr>
            <a:picLocks noChangeAspect="1"/>
          </p:cNvPicPr>
          <p:nvPr/>
        </p:nvPicPr>
        <p:blipFill>
          <a:blip r:embed="rId3"/>
          <a:stretch>
            <a:fillRect/>
          </a:stretch>
        </p:blipFill>
        <p:spPr>
          <a:xfrm>
            <a:off x="298650" y="2056671"/>
            <a:ext cx="3157843" cy="4191000"/>
          </a:xfrm>
          <a:prstGeom prst="rect">
            <a:avLst/>
          </a:prstGeom>
        </p:spPr>
      </p:pic>
      <p:sp>
        <p:nvSpPr>
          <p:cNvPr id="11" name="Content Placeholder 5">
            <a:extLst>
              <a:ext uri="{FF2B5EF4-FFF2-40B4-BE49-F238E27FC236}">
                <a16:creationId xmlns:a16="http://schemas.microsoft.com/office/drawing/2014/main" id="{43EC5B39-24D9-2F8E-F1FC-B8BDFE2DF78E}"/>
              </a:ext>
            </a:extLst>
          </p:cNvPr>
          <p:cNvSpPr txBox="1">
            <a:spLocks/>
          </p:cNvSpPr>
          <p:nvPr/>
        </p:nvSpPr>
        <p:spPr>
          <a:xfrm>
            <a:off x="3563331" y="4210716"/>
            <a:ext cx="8521831" cy="16036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kern="100" dirty="0">
                <a:latin typeface="Aptos Display" panose="020B0004020202020204" pitchFamily="34" charset="0"/>
                <a:ea typeface="Aptos" panose="020B0004020202020204" pitchFamily="34" charset="0"/>
                <a:cs typeface="Times New Roman" panose="02020603050405020304" pitchFamily="18" charset="0"/>
              </a:rPr>
              <a:t>Defendants</a:t>
            </a:r>
          </a:p>
          <a:p>
            <a:r>
              <a:rPr lang="en-US" kern="100" dirty="0">
                <a:latin typeface="Aptos Display" panose="020B0004020202020204" pitchFamily="34" charset="0"/>
                <a:ea typeface="Aptos" panose="020B0004020202020204" pitchFamily="34" charset="0"/>
                <a:cs typeface="Times New Roman" panose="02020603050405020304" pitchFamily="18" charset="0"/>
              </a:rPr>
              <a:t>Cleveland Johnson: unlicensed drunk driver-husband (license suspended since 1989)</a:t>
            </a:r>
          </a:p>
          <a:p>
            <a:r>
              <a:rPr lang="en-US" kern="100" dirty="0">
                <a:latin typeface="Aptos Display" panose="020B0004020202020204" pitchFamily="34" charset="0"/>
                <a:ea typeface="Aptos" panose="020B0004020202020204" pitchFamily="34" charset="0"/>
                <a:cs typeface="Times New Roman" panose="02020603050405020304" pitchFamily="18" charset="0"/>
              </a:rPr>
              <a:t>Tina Johnson: wife/employee</a:t>
            </a:r>
          </a:p>
          <a:p>
            <a:r>
              <a:rPr lang="en-US" kern="100" dirty="0">
                <a:latin typeface="Aptos Display" panose="020B0004020202020204" pitchFamily="34" charset="0"/>
                <a:ea typeface="Aptos" panose="020B0004020202020204" pitchFamily="34" charset="0"/>
                <a:cs typeface="Times New Roman" panose="02020603050405020304" pitchFamily="18" charset="0"/>
              </a:rPr>
              <a:t>Philadelphia Joint Board Workers United, Tina Johnson’s employer, provided the vehicle</a:t>
            </a:r>
          </a:p>
        </p:txBody>
      </p:sp>
    </p:spTree>
    <p:extLst>
      <p:ext uri="{BB962C8B-B14F-4D97-AF65-F5344CB8AC3E}">
        <p14:creationId xmlns:p14="http://schemas.microsoft.com/office/powerpoint/2010/main" val="3242389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77C20A-4F76-2BFF-DB4A-79155B77F6B2}"/>
              </a:ext>
            </a:extLst>
          </p:cNvPr>
          <p:cNvSpPr>
            <a:spLocks noGrp="1" noRot="1" noMove="1" noResize="1" noEditPoints="1" noAdjustHandles="1" noChangeArrowheads="1" noChangeShapeType="1"/>
          </p:cNvSpPr>
          <p:nvPr/>
        </p:nvSpPr>
        <p:spPr>
          <a:xfrm>
            <a:off x="0" y="0"/>
            <a:ext cx="2812212" cy="70046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5">
            <a:extLst>
              <a:ext uri="{FF2B5EF4-FFF2-40B4-BE49-F238E27FC236}">
                <a16:creationId xmlns:a16="http://schemas.microsoft.com/office/drawing/2014/main" id="{1FE406D2-96C4-5A18-FC0D-07F5A9D87361}"/>
              </a:ext>
            </a:extLst>
          </p:cNvPr>
          <p:cNvSpPr txBox="1">
            <a:spLocks/>
          </p:cNvSpPr>
          <p:nvPr/>
        </p:nvSpPr>
        <p:spPr>
          <a:xfrm>
            <a:off x="130373" y="1706429"/>
            <a:ext cx="2551467" cy="155157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3600" dirty="0">
                <a:latin typeface="Aptos Display" panose="020B0004020202020204" pitchFamily="34" charset="0"/>
              </a:rPr>
              <a:t>Jury Award</a:t>
            </a:r>
          </a:p>
        </p:txBody>
      </p:sp>
      <p:sp>
        <p:nvSpPr>
          <p:cNvPr id="3" name="Rectangle 2">
            <a:extLst>
              <a:ext uri="{FF2B5EF4-FFF2-40B4-BE49-F238E27FC236}">
                <a16:creationId xmlns:a16="http://schemas.microsoft.com/office/drawing/2014/main" id="{27A2ECE2-F577-8870-A731-F170DCDB7D16}"/>
              </a:ext>
            </a:extLst>
          </p:cNvPr>
          <p:cNvSpPr>
            <a:spLocks noGrp="1" noRot="1" noMove="1" noResize="1" noEditPoints="1" noAdjustHandles="1" noChangeArrowheads="1" noChangeShapeType="1"/>
          </p:cNvSpPr>
          <p:nvPr/>
        </p:nvSpPr>
        <p:spPr>
          <a:xfrm>
            <a:off x="2812212" y="-1"/>
            <a:ext cx="9379788" cy="7004649"/>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6">
            <a:extLst>
              <a:ext uri="{FF2B5EF4-FFF2-40B4-BE49-F238E27FC236}">
                <a16:creationId xmlns:a16="http://schemas.microsoft.com/office/drawing/2014/main" id="{85422C50-BE0F-F55C-1CF1-EF817CB89197}"/>
              </a:ext>
            </a:extLst>
          </p:cNvPr>
          <p:cNvSpPr txBox="1">
            <a:spLocks/>
          </p:cNvSpPr>
          <p:nvPr/>
        </p:nvSpPr>
        <p:spPr>
          <a:xfrm>
            <a:off x="3657066" y="1820772"/>
            <a:ext cx="8288814" cy="44023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kern="100" dirty="0">
                <a:solidFill>
                  <a:schemeClr val="tx1">
                    <a:lumMod val="75000"/>
                  </a:schemeClr>
                </a:solidFill>
                <a:latin typeface="Aptos" panose="020B0004020202020204" pitchFamily="34" charset="0"/>
                <a:ea typeface="Aptos" panose="020B0004020202020204" pitchFamily="34" charset="0"/>
                <a:cs typeface="Times New Roman" panose="02020603050405020304" pitchFamily="18" charset="0"/>
              </a:rPr>
              <a:t>No allegation Plaintiff was negligent</a:t>
            </a:r>
          </a:p>
          <a:p>
            <a:r>
              <a:rPr lang="en-US" sz="32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rPr>
              <a:t>Defendants’ allocation of fault:</a:t>
            </a:r>
          </a:p>
          <a:p>
            <a:r>
              <a:rPr lang="en-US" sz="32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rPr>
              <a:t>	</a:t>
            </a:r>
            <a:r>
              <a:rPr lang="en-US" sz="28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rPr>
              <a:t>Driver: 36%</a:t>
            </a:r>
          </a:p>
          <a:p>
            <a:r>
              <a:rPr lang="en-US" sz="2800" dirty="0">
                <a:solidFill>
                  <a:schemeClr val="tx1">
                    <a:lumMod val="75000"/>
                  </a:schemeClr>
                </a:solidFill>
                <a:effectLst/>
                <a:latin typeface="Aptos Display" panose="020B0004020202020204" pitchFamily="34" charset="0"/>
                <a:ea typeface="Aptos" panose="020B0004020202020204" pitchFamily="34" charset="0"/>
                <a:cs typeface="Times New Roman" panose="02020603050405020304" pitchFamily="18" charset="0"/>
              </a:rPr>
              <a:t>	Tina/Employee: 19%</a:t>
            </a:r>
          </a:p>
          <a:p>
            <a:r>
              <a:rPr lang="en-US" sz="2800" dirty="0">
                <a:solidFill>
                  <a:schemeClr val="tx1">
                    <a:lumMod val="75000"/>
                  </a:schemeClr>
                </a:solidFill>
                <a:latin typeface="Aptos Display" panose="020B0004020202020204" pitchFamily="34" charset="0"/>
                <a:ea typeface="Aptos" panose="020B0004020202020204" pitchFamily="34" charset="0"/>
                <a:cs typeface="Times New Roman" panose="02020603050405020304" pitchFamily="18" charset="0"/>
              </a:rPr>
              <a:t>	Employer: 45%</a:t>
            </a:r>
            <a:endParaRPr lang="en-US" sz="2800" dirty="0">
              <a:solidFill>
                <a:schemeClr val="tx1">
                  <a:lumMod val="75000"/>
                </a:schemeClr>
              </a:solidFill>
              <a:effectLst/>
              <a:latin typeface="Aptos Display" panose="020B0004020202020204" pitchFamily="34" charset="0"/>
              <a:ea typeface="Aptos" panose="020B0004020202020204" pitchFamily="34" charset="0"/>
              <a:cs typeface="Times New Roman" panose="02020603050405020304" pitchFamily="18" charset="0"/>
            </a:endParaRPr>
          </a:p>
          <a:p>
            <a:endParaRPr lang="en-US" sz="1800" dirty="0">
              <a:solidFill>
                <a:schemeClr val="tx1">
                  <a:lumMod val="75000"/>
                </a:schemeClr>
              </a:solidFill>
              <a:effectLst/>
              <a:latin typeface="Aptos Display" panose="020B0004020202020204" pitchFamily="34" charset="0"/>
              <a:ea typeface="Aptos" panose="020B0004020202020204" pitchFamily="34" charset="0"/>
              <a:cs typeface="Times New Roman" panose="02020603050405020304" pitchFamily="18" charset="0"/>
            </a:endParaRPr>
          </a:p>
          <a:p>
            <a:pPr marL="342900" indent="-342900">
              <a:buFont typeface="Arial" panose="020B0604020202020204" pitchFamily="34" charset="0"/>
              <a:buChar char="•"/>
            </a:pPr>
            <a:r>
              <a:rPr lang="en-US" sz="3200" dirty="0">
                <a:solidFill>
                  <a:schemeClr val="tx1">
                    <a:lumMod val="75000"/>
                  </a:schemeClr>
                </a:solidFill>
                <a:latin typeface="Aptos Display" panose="020B0004020202020204" pitchFamily="34" charset="0"/>
                <a:ea typeface="Aptos" panose="020B0004020202020204" pitchFamily="34" charset="0"/>
                <a:cs typeface="Times New Roman" panose="02020603050405020304" pitchFamily="18" charset="0"/>
              </a:rPr>
              <a:t>Total Award: $13M plus delay damages</a:t>
            </a:r>
          </a:p>
          <a:p>
            <a:endParaRPr lang="en-US" sz="1800" dirty="0">
              <a:solidFill>
                <a:schemeClr val="tx1">
                  <a:lumMod val="75000"/>
                </a:schemeClr>
              </a:solidFill>
              <a:latin typeface="Aptos Display"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23949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AE819A5-0825-1220-F61E-D352ADF62427}"/>
              </a:ext>
            </a:extLst>
          </p:cNvPr>
          <p:cNvSpPr>
            <a:spLocks noGrp="1" noRot="1" noMove="1" noResize="1" noEditPoints="1" noAdjustHandles="1" noChangeArrowheads="1" noChangeShapeType="1"/>
          </p:cNvSpPr>
          <p:nvPr/>
        </p:nvSpPr>
        <p:spPr>
          <a:xfrm>
            <a:off x="-1" y="1771049"/>
            <a:ext cx="12192001" cy="5086952"/>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DEF48F30-BEB4-44C7-9F35-3BBB61CF89AF}"/>
              </a:ext>
            </a:extLst>
          </p:cNvPr>
          <p:cNvSpPr>
            <a:spLocks noGrp="1"/>
          </p:cNvSpPr>
          <p:nvPr>
            <p:ph type="title"/>
          </p:nvPr>
        </p:nvSpPr>
        <p:spPr>
          <a:xfrm>
            <a:off x="241396" y="587700"/>
            <a:ext cx="11520487" cy="755649"/>
          </a:xfrm>
        </p:spPr>
        <p:txBody>
          <a:bodyPr>
            <a:noAutofit/>
          </a:bodyPr>
          <a:lstStyle/>
          <a:p>
            <a:pPr algn="l"/>
            <a:r>
              <a:rPr lang="en-US" sz="4400" b="0" i="1" dirty="0">
                <a:latin typeface="Aptos Display" panose="020B0004020202020204" pitchFamily="34" charset="0"/>
              </a:rPr>
              <a:t>Spencer v. Johnson</a:t>
            </a:r>
            <a:r>
              <a:rPr lang="en-US" sz="4400" b="0" dirty="0">
                <a:latin typeface="Aptos Display" panose="020B0004020202020204" pitchFamily="34" charset="0"/>
              </a:rPr>
              <a:t>, Appeal</a:t>
            </a:r>
          </a:p>
        </p:txBody>
      </p:sp>
      <p:sp>
        <p:nvSpPr>
          <p:cNvPr id="13" name="Content Placeholder 12">
            <a:extLst>
              <a:ext uri="{FF2B5EF4-FFF2-40B4-BE49-F238E27FC236}">
                <a16:creationId xmlns:a16="http://schemas.microsoft.com/office/drawing/2014/main" id="{0097C6D9-3930-4866-9E88-F17648880044}"/>
              </a:ext>
            </a:extLst>
          </p:cNvPr>
          <p:cNvSpPr>
            <a:spLocks noGrp="1"/>
          </p:cNvSpPr>
          <p:nvPr>
            <p:ph sz="quarter" idx="4"/>
          </p:nvPr>
        </p:nvSpPr>
        <p:spPr>
          <a:xfrm>
            <a:off x="254243" y="2105568"/>
            <a:ext cx="11683511" cy="4276378"/>
          </a:xfrm>
        </p:spPr>
        <p:txBody>
          <a:bodyPr>
            <a:normAutofit lnSpcReduction="10000"/>
          </a:bodyPr>
          <a:lstStyle/>
          <a:p>
            <a:r>
              <a:rPr lang="en-US" sz="2800" dirty="0">
                <a:latin typeface="Aptos" panose="020B0004020202020204" pitchFamily="34" charset="0"/>
              </a:rPr>
              <a:t>Plaintiff argued that </a:t>
            </a:r>
            <a:r>
              <a:rPr lang="en-US" sz="2800" dirty="0" err="1">
                <a:latin typeface="Aptos" panose="020B0004020202020204" pitchFamily="34" charset="0"/>
              </a:rPr>
              <a:t>PJB</a:t>
            </a:r>
            <a:r>
              <a:rPr lang="en-US" sz="2800" dirty="0">
                <a:latin typeface="Aptos" panose="020B0004020202020204" pitchFamily="34" charset="0"/>
              </a:rPr>
              <a:t> should be jointly and severally liable because it was vicariously liable for Tina’s negligence, and together their proportion of liability exceeded 60%.</a:t>
            </a:r>
          </a:p>
          <a:p>
            <a:r>
              <a:rPr lang="en-US" sz="2800" dirty="0">
                <a:latin typeface="Aptos" panose="020B0004020202020204" pitchFamily="34" charset="0"/>
              </a:rPr>
              <a:t>The Superior Court held that since </a:t>
            </a:r>
            <a:r>
              <a:rPr lang="en-US" sz="2800" dirty="0" err="1">
                <a:latin typeface="Aptos" panose="020B0004020202020204" pitchFamily="34" charset="0"/>
              </a:rPr>
              <a:t>PJB</a:t>
            </a:r>
            <a:r>
              <a:rPr lang="en-US" sz="2800" dirty="0">
                <a:latin typeface="Aptos" panose="020B0004020202020204" pitchFamily="34" charset="0"/>
              </a:rPr>
              <a:t> was vicariously liable for Tina’s negligence, and since their combined negligence exceeded 60%, joint and several liability would apply under the Fair Share Act.</a:t>
            </a:r>
          </a:p>
          <a:p>
            <a:r>
              <a:rPr lang="en-US" sz="2800" dirty="0">
                <a:latin typeface="Aptos" panose="020B0004020202020204" pitchFamily="34" charset="0"/>
              </a:rPr>
              <a:t>The two-judge panel of the Superior Court also said that the Fair Share Act only applies to cases where the Plaintiff is comparatively negligent.</a:t>
            </a:r>
          </a:p>
          <a:p>
            <a:pPr marL="457200" lvl="1" indent="0">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“[A]</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ssuming</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arguendo that the jury’s verdict did not demonstrate </a:t>
            </a:r>
            <a:r>
              <a:rPr lang="en-US" sz="2000" kern="100" dirty="0" err="1">
                <a:effectLst/>
                <a:latin typeface="Aptos" panose="020B0004020202020204" pitchFamily="34" charset="0"/>
                <a:ea typeface="Aptos" panose="020B0004020202020204" pitchFamily="34" charset="0"/>
                <a:cs typeface="Times New Roman" panose="02020603050405020304" pitchFamily="18" charset="0"/>
              </a:rPr>
              <a:t>PJB</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was vicariously liable, we would have found the court erred in failing to grant the motion to mold the verdict as the question of whether the Fair Share Act applies to the present matter remains.” [citations omitted]</a:t>
            </a:r>
          </a:p>
          <a:p>
            <a:endParaRPr lang="en-US" sz="2800" dirty="0">
              <a:latin typeface="Aptos" panose="020B0004020202020204" pitchFamily="34" charset="0"/>
            </a:endParaRPr>
          </a:p>
        </p:txBody>
      </p:sp>
    </p:spTree>
    <p:extLst>
      <p:ext uri="{BB962C8B-B14F-4D97-AF65-F5344CB8AC3E}">
        <p14:creationId xmlns:p14="http://schemas.microsoft.com/office/powerpoint/2010/main" val="1154969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EC283-2D1F-6B8B-FE6C-A0C175D98F5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7DC93D7-BE4D-D322-948C-2A0568D6A926}"/>
              </a:ext>
            </a:extLst>
          </p:cNvPr>
          <p:cNvSpPr>
            <a:spLocks noGrp="1" noRot="1" noMove="1" noResize="1" noEditPoints="1" noAdjustHandles="1" noChangeArrowheads="1" noChangeShapeType="1"/>
          </p:cNvSpPr>
          <p:nvPr/>
        </p:nvSpPr>
        <p:spPr>
          <a:xfrm>
            <a:off x="985843" y="0"/>
            <a:ext cx="11362765" cy="6858000"/>
          </a:xfrm>
          <a:prstGeom prst="rect">
            <a:avLst/>
          </a:prstGeom>
          <a:solidFill>
            <a:schemeClr val="bg2">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06203527-87BF-D97D-6A91-3AEDD335141D}"/>
              </a:ext>
            </a:extLst>
          </p:cNvPr>
          <p:cNvSpPr txBox="1">
            <a:spLocks/>
          </p:cNvSpPr>
          <p:nvPr/>
        </p:nvSpPr>
        <p:spPr>
          <a:xfrm>
            <a:off x="1307450" y="529933"/>
            <a:ext cx="10508197" cy="8984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4400" b="0" dirty="0">
                <a:solidFill>
                  <a:schemeClr val="tx1">
                    <a:lumMod val="50000"/>
                  </a:schemeClr>
                </a:solidFill>
                <a:latin typeface="Aptos Display" panose="020B0004020202020204" pitchFamily="34" charset="0"/>
              </a:rPr>
              <a:t>How </a:t>
            </a:r>
            <a:r>
              <a:rPr lang="en-US" sz="4400" b="0" i="1" dirty="0">
                <a:solidFill>
                  <a:schemeClr val="tx1">
                    <a:lumMod val="50000"/>
                  </a:schemeClr>
                </a:solidFill>
                <a:latin typeface="Aptos Display" panose="020B0004020202020204" pitchFamily="34" charset="0"/>
              </a:rPr>
              <a:t>Spencer</a:t>
            </a:r>
            <a:r>
              <a:rPr lang="en-US" sz="4400" b="0" dirty="0">
                <a:solidFill>
                  <a:schemeClr val="tx1">
                    <a:lumMod val="50000"/>
                  </a:schemeClr>
                </a:solidFill>
                <a:latin typeface="Aptos Display" panose="020B0004020202020204" pitchFamily="34" charset="0"/>
              </a:rPr>
              <a:t> Changed the Fair Share Act</a:t>
            </a:r>
          </a:p>
        </p:txBody>
      </p:sp>
      <p:sp>
        <p:nvSpPr>
          <p:cNvPr id="18" name="Content Placeholder 6">
            <a:extLst>
              <a:ext uri="{FF2B5EF4-FFF2-40B4-BE49-F238E27FC236}">
                <a16:creationId xmlns:a16="http://schemas.microsoft.com/office/drawing/2014/main" id="{B6C70696-C9D3-85DA-53CA-EAE81CA0B688}"/>
              </a:ext>
            </a:extLst>
          </p:cNvPr>
          <p:cNvSpPr txBox="1">
            <a:spLocks/>
          </p:cNvSpPr>
          <p:nvPr/>
        </p:nvSpPr>
        <p:spPr>
          <a:xfrm>
            <a:off x="1307450" y="2478893"/>
            <a:ext cx="10508197" cy="45849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nSpc>
                <a:spcPct val="115000"/>
              </a:lnSpc>
              <a:buFont typeface="Symbol" panose="05050102010706020507" pitchFamily="18" charset="2"/>
              <a:buChar char=""/>
            </a:pPr>
            <a:r>
              <a:rPr lang="en-US" sz="28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rPr>
              <a:t>Pre-</a:t>
            </a:r>
            <a:r>
              <a:rPr lang="en-US" sz="2800" i="1"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rPr>
              <a:t>Spencer</a:t>
            </a:r>
            <a:r>
              <a:rPr lang="en-US" sz="28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rPr>
              <a:t>,</a:t>
            </a:r>
            <a:r>
              <a:rPr lang="en-US" sz="2800" dirty="0">
                <a:effectLst/>
                <a:latin typeface="Aptos" panose="020B0004020202020204" pitchFamily="34" charset="0"/>
                <a:ea typeface="Calibri" panose="020F0502020204030204" pitchFamily="34" charset="0"/>
              </a:rPr>
              <a:t> </a:t>
            </a:r>
            <a:r>
              <a:rPr lang="en-US" sz="2800" dirty="0">
                <a:solidFill>
                  <a:schemeClr val="tx1">
                    <a:lumMod val="75000"/>
                  </a:schemeClr>
                </a:solidFill>
                <a:effectLst/>
                <a:latin typeface="Aptos" panose="020B0004020202020204" pitchFamily="34" charset="0"/>
                <a:ea typeface="Calibri" panose="020F0502020204030204" pitchFamily="34" charset="0"/>
              </a:rPr>
              <a:t>courts applied the Fair Share Act to all civil cases, even where the plaintiff was innocent and free of fault.</a:t>
            </a:r>
          </a:p>
          <a:p>
            <a:pPr marL="342900" marR="0" lvl="0" indent="-342900">
              <a:lnSpc>
                <a:spcPct val="115000"/>
              </a:lnSpc>
              <a:buFont typeface="Symbol" panose="05050102010706020507" pitchFamily="18" charset="2"/>
              <a:buChar char=""/>
            </a:pPr>
            <a:r>
              <a:rPr lang="en-US" sz="2800" kern="100" dirty="0">
                <a:solidFill>
                  <a:schemeClr val="tx1">
                    <a:lumMod val="75000"/>
                  </a:schemeClr>
                </a:solidFill>
                <a:latin typeface="Aptos" panose="020B0004020202020204" pitchFamily="34" charset="0"/>
                <a:ea typeface="Aptos" panose="020B0004020202020204" pitchFamily="34" charset="0"/>
                <a:cs typeface="Times New Roman" panose="02020603050405020304" pitchFamily="18" charset="0"/>
              </a:rPr>
              <a:t>Post-</a:t>
            </a:r>
            <a:r>
              <a:rPr lang="en-US" sz="2800" i="1" kern="100" dirty="0">
                <a:solidFill>
                  <a:schemeClr val="tx1">
                    <a:lumMod val="75000"/>
                  </a:schemeClr>
                </a:solidFill>
                <a:latin typeface="Aptos" panose="020B0004020202020204" pitchFamily="34" charset="0"/>
                <a:ea typeface="Aptos" panose="020B0004020202020204" pitchFamily="34" charset="0"/>
                <a:cs typeface="Times New Roman" panose="02020603050405020304" pitchFamily="18" charset="0"/>
              </a:rPr>
              <a:t>Spencer</a:t>
            </a:r>
            <a:r>
              <a:rPr lang="en-US" sz="2800" kern="100" dirty="0">
                <a:solidFill>
                  <a:schemeClr val="tx1">
                    <a:lumMod val="75000"/>
                  </a:schemeClr>
                </a:solidFill>
                <a:latin typeface="Aptos" panose="020B0004020202020204" pitchFamily="34" charset="0"/>
                <a:ea typeface="Aptos" panose="020B0004020202020204" pitchFamily="34" charset="0"/>
                <a:cs typeface="Times New Roman" panose="02020603050405020304" pitchFamily="18" charset="0"/>
              </a:rPr>
              <a:t>, in </a:t>
            </a:r>
            <a:r>
              <a:rPr lang="en-US" sz="2800" kern="100" dirty="0">
                <a:solidFill>
                  <a:schemeClr val="tx1">
                    <a:lumMod val="75000"/>
                  </a:schemeClr>
                </a:solidFill>
                <a:effectLst/>
                <a:latin typeface="Aptos" panose="020B0004020202020204" pitchFamily="34" charset="0"/>
                <a:ea typeface="Aptos" panose="020B0004020202020204" pitchFamily="34" charset="0"/>
                <a:cs typeface="Times New Roman" panose="02020603050405020304" pitchFamily="18" charset="0"/>
              </a:rPr>
              <a:t>multi-tortfeasor cases where the plaintiff is not at least minimally (1%) liable, the Fair Share Act does not apply. Instead, the traditional joint and several liability rule applies. </a:t>
            </a:r>
            <a:endParaRPr lang="en-US" sz="6600" dirty="0">
              <a:solidFill>
                <a:schemeClr val="tx1">
                  <a:lumMod val="75000"/>
                </a:schemeClr>
              </a:solidFill>
              <a:latin typeface="Aptos" panose="020B0004020202020204" pitchFamily="34" charset="0"/>
            </a:endParaRPr>
          </a:p>
        </p:txBody>
      </p:sp>
    </p:spTree>
    <p:extLst>
      <p:ext uri="{BB962C8B-B14F-4D97-AF65-F5344CB8AC3E}">
        <p14:creationId xmlns:p14="http://schemas.microsoft.com/office/powerpoint/2010/main" val="498018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08BC125-1C42-753D-507F-A1DAFBB11905}"/>
              </a:ext>
            </a:extLst>
          </p:cNvPr>
          <p:cNvSpPr>
            <a:spLocks noGrp="1"/>
          </p:cNvSpPr>
          <p:nvPr>
            <p:ph type="pic" sz="quarter" idx="10"/>
          </p:nvPr>
        </p:nvSpPr>
        <p:spPr>
          <a:xfrm>
            <a:off x="571500" y="0"/>
            <a:ext cx="6034088" cy="6857999"/>
          </a:xfrm>
        </p:spPr>
        <p:txBody>
          <a:bodyPr>
            <a:normAutofit fontScale="92500" lnSpcReduction="10000"/>
          </a:bodyPr>
          <a:lstStyle/>
          <a:p>
            <a:pPr algn="l"/>
            <a:endParaRPr lang="en-US" dirty="0">
              <a:latin typeface="Aptos" panose="020B0004020202020204" pitchFamily="34" charset="0"/>
            </a:endParaRPr>
          </a:p>
          <a:p>
            <a:pPr algn="l"/>
            <a:endParaRPr lang="en-US" dirty="0">
              <a:latin typeface="Aptos" panose="020B0004020202020204" pitchFamily="34" charset="0"/>
            </a:endParaRPr>
          </a:p>
          <a:p>
            <a:pPr algn="l"/>
            <a:r>
              <a:rPr lang="en-US" sz="2400" dirty="0">
                <a:latin typeface="Aptos" panose="020B0004020202020204" pitchFamily="34" charset="0"/>
              </a:rPr>
              <a:t>This matters most where a case involves multiple defendants, a plaintiff who is either not negligent or questionably so, and one defendant is well-insured but minimally liable.</a:t>
            </a:r>
          </a:p>
          <a:p>
            <a:pPr algn="l"/>
            <a:endParaRPr lang="en-US" sz="2400" dirty="0">
              <a:latin typeface="Aptos" panose="020B0004020202020204" pitchFamily="34" charset="0"/>
            </a:endParaRPr>
          </a:p>
          <a:p>
            <a:pPr algn="l"/>
            <a:r>
              <a:rPr lang="en-US" sz="2400" dirty="0">
                <a:latin typeface="Aptos" panose="020B0004020202020204" pitchFamily="34" charset="0"/>
              </a:rPr>
              <a:t>Is a jury likely to find Plaintiff at least 1% negligent?</a:t>
            </a:r>
          </a:p>
          <a:p>
            <a:pPr marL="285750" indent="-285750" algn="l">
              <a:buFont typeface="Arial" panose="020B0604020202020204" pitchFamily="34" charset="0"/>
              <a:buChar char="•"/>
            </a:pPr>
            <a:r>
              <a:rPr lang="en-US" sz="2400" dirty="0">
                <a:latin typeface="Aptos" panose="020B0004020202020204" pitchFamily="34" charset="0"/>
              </a:rPr>
              <a:t>If yes, FSA applies, and we are only J&amp;S if &gt;60%</a:t>
            </a:r>
          </a:p>
          <a:p>
            <a:pPr marL="285750" indent="-285750" algn="l">
              <a:buFont typeface="Arial" panose="020B0604020202020204" pitchFamily="34" charset="0"/>
              <a:buChar char="•"/>
            </a:pPr>
            <a:r>
              <a:rPr lang="en-US" sz="2400" dirty="0">
                <a:latin typeface="Aptos" panose="020B0004020202020204" pitchFamily="34" charset="0"/>
              </a:rPr>
              <a:t>BUT, if no, FSA does NOT apply, everyone J&amp;S </a:t>
            </a:r>
          </a:p>
          <a:p>
            <a:pPr algn="l"/>
            <a:endParaRPr lang="en-US" sz="2400" dirty="0">
              <a:latin typeface="Aptos" panose="020B0004020202020204" pitchFamily="34" charset="0"/>
            </a:endParaRPr>
          </a:p>
          <a:p>
            <a:pPr algn="l"/>
            <a:r>
              <a:rPr lang="en-US" sz="2400" dirty="0">
                <a:latin typeface="Aptos" panose="020B0004020202020204" pitchFamily="34" charset="0"/>
              </a:rPr>
              <a:t>Evaluation of Plaintiff’s potential negligence and engaging in the inexact science of predicting what a jury is likely to do is </a:t>
            </a:r>
            <a:r>
              <a:rPr lang="en-US" sz="2400" b="1" u="sng" dirty="0">
                <a:latin typeface="Aptos" panose="020B0004020202020204" pitchFamily="34" charset="0"/>
              </a:rPr>
              <a:t>absolutely critical.</a:t>
            </a:r>
          </a:p>
          <a:p>
            <a:pPr algn="l"/>
            <a:endParaRPr lang="en-US" sz="2400" dirty="0">
              <a:latin typeface="Aptos" panose="020B0004020202020204" pitchFamily="34" charset="0"/>
            </a:endParaRPr>
          </a:p>
          <a:p>
            <a:pPr algn="l"/>
            <a:r>
              <a:rPr lang="en-US" sz="2400" i="1" dirty="0">
                <a:latin typeface="Aptos" panose="020B0004020202020204" pitchFamily="34" charset="0"/>
              </a:rPr>
              <a:t>Spencer</a:t>
            </a:r>
            <a:r>
              <a:rPr lang="en-US" sz="2400" dirty="0">
                <a:latin typeface="Aptos" panose="020B0004020202020204" pitchFamily="34" charset="0"/>
              </a:rPr>
              <a:t> adds a new level of risk to cases: if P is not found negligent, everyone is on the hook for 100%.</a:t>
            </a:r>
          </a:p>
        </p:txBody>
      </p:sp>
      <p:sp>
        <p:nvSpPr>
          <p:cNvPr id="3" name="Title 2">
            <a:extLst>
              <a:ext uri="{FF2B5EF4-FFF2-40B4-BE49-F238E27FC236}">
                <a16:creationId xmlns:a16="http://schemas.microsoft.com/office/drawing/2014/main" id="{71DC887A-EF61-36B5-AA8D-BCBC4C0C7B6C}"/>
              </a:ext>
            </a:extLst>
          </p:cNvPr>
          <p:cNvSpPr>
            <a:spLocks noGrp="1"/>
          </p:cNvSpPr>
          <p:nvPr>
            <p:ph type="ctrTitle"/>
          </p:nvPr>
        </p:nvSpPr>
        <p:spPr/>
        <p:txBody>
          <a:bodyPr>
            <a:normAutofit fontScale="90000"/>
          </a:bodyPr>
          <a:lstStyle/>
          <a:p>
            <a:pPr algn="ctr"/>
            <a:r>
              <a:rPr lang="en-US" dirty="0">
                <a:latin typeface="Aptos Display" panose="020B0004020202020204" pitchFamily="34" charset="0"/>
              </a:rPr>
              <a:t>So what? Why do we care about </a:t>
            </a:r>
            <a:r>
              <a:rPr lang="en-US" i="1" dirty="0">
                <a:latin typeface="Aptos Display" panose="020B0004020202020204" pitchFamily="34" charset="0"/>
              </a:rPr>
              <a:t>Spencer</a:t>
            </a:r>
            <a:br>
              <a:rPr lang="en-US" i="1" dirty="0">
                <a:latin typeface="Aptos" panose="020B0004020202020204" pitchFamily="34" charset="0"/>
              </a:rPr>
            </a:br>
            <a:endParaRPr lang="en-US" i="1" dirty="0">
              <a:latin typeface="Aptos" panose="020B0004020202020204" pitchFamily="34" charset="0"/>
            </a:endParaRPr>
          </a:p>
        </p:txBody>
      </p:sp>
      <p:sp>
        <p:nvSpPr>
          <p:cNvPr id="4" name="Subtitle 3">
            <a:extLst>
              <a:ext uri="{FF2B5EF4-FFF2-40B4-BE49-F238E27FC236}">
                <a16:creationId xmlns:a16="http://schemas.microsoft.com/office/drawing/2014/main" id="{42EE5FB4-D111-24C9-B49D-E5F3DD627A41}"/>
              </a:ext>
            </a:extLst>
          </p:cNvPr>
          <p:cNvSpPr>
            <a:spLocks noGrp="1"/>
          </p:cNvSpPr>
          <p:nvPr>
            <p:ph type="subTitle" idx="1"/>
          </p:nvPr>
        </p:nvSpPr>
        <p:spPr>
          <a:xfrm>
            <a:off x="6905625" y="4368800"/>
            <a:ext cx="4986338" cy="976311"/>
          </a:xfrm>
        </p:spPr>
        <p:txBody>
          <a:bodyPr>
            <a:normAutofit/>
          </a:bodyPr>
          <a:lstStyle/>
          <a:p>
            <a:pPr algn="ctr"/>
            <a:r>
              <a:rPr lang="en-US" sz="2800" i="1" dirty="0">
                <a:latin typeface="Aptos" panose="020B0004020202020204" pitchFamily="34" charset="0"/>
              </a:rPr>
              <a:t>Implications of this decision</a:t>
            </a:r>
          </a:p>
        </p:txBody>
      </p:sp>
    </p:spTree>
    <p:extLst>
      <p:ext uri="{BB962C8B-B14F-4D97-AF65-F5344CB8AC3E}">
        <p14:creationId xmlns:p14="http://schemas.microsoft.com/office/powerpoint/2010/main" val="311791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EF67644-DF06-7060-9113-BA19DD7B7F75}"/>
              </a:ext>
            </a:extLst>
          </p:cNvPr>
          <p:cNvSpPr>
            <a:spLocks noGrp="1" noRot="1" noMove="1" noResize="1" noEditPoints="1" noAdjustHandles="1" noChangeArrowheads="1" noChangeShapeType="1"/>
          </p:cNvSpPr>
          <p:nvPr>
            <p:ph type="pic" sz="quarter" idx="10"/>
          </p:nvPr>
        </p:nvSpPr>
        <p:spPr>
          <a:xfrm>
            <a:off x="5023413" y="1"/>
            <a:ext cx="7168587" cy="6857999"/>
          </a:xfrm>
        </p:spPr>
        <p:txBody>
          <a:bodyPr>
            <a:normAutofit/>
          </a:bodyPr>
          <a:lstStyle/>
          <a:p>
            <a:pPr algn="l"/>
            <a:endParaRPr lang="en-US" sz="2000" dirty="0">
              <a:latin typeface="Aptos" panose="020B0004020202020204" pitchFamily="34" charset="0"/>
            </a:endParaRPr>
          </a:p>
          <a:p>
            <a:pPr algn="l"/>
            <a:r>
              <a:rPr lang="en-US" sz="2400" dirty="0">
                <a:latin typeface="Aptos" panose="020B0004020202020204" pitchFamily="34" charset="0"/>
              </a:rPr>
              <a:t>Supreme Court of PA has not decided this, just a Superior Court Panel</a:t>
            </a:r>
          </a:p>
          <a:p>
            <a:pPr algn="l"/>
            <a:r>
              <a:rPr lang="en-US" sz="2400" dirty="0">
                <a:latin typeface="Aptos" panose="020B0004020202020204" pitchFamily="34" charset="0"/>
              </a:rPr>
              <a:t>There is a good argument that the most troublesome language is </a:t>
            </a:r>
            <a:r>
              <a:rPr lang="en-US" sz="2400" i="1" dirty="0">
                <a:latin typeface="Aptos" panose="020B0004020202020204" pitchFamily="34" charset="0"/>
              </a:rPr>
              <a:t>dicta</a:t>
            </a:r>
            <a:r>
              <a:rPr lang="en-US" sz="2400" dirty="0">
                <a:latin typeface="Aptos" panose="020B0004020202020204" pitchFamily="34" charset="0"/>
              </a:rPr>
              <a:t> and therefore should not be taken as precedential.</a:t>
            </a:r>
          </a:p>
          <a:p>
            <a:pPr marL="285750" indent="-285750" algn="l">
              <a:buFont typeface="Arial" panose="020B0604020202020204" pitchFamily="34" charset="0"/>
              <a:buChar char="•"/>
            </a:pPr>
            <a:r>
              <a:rPr lang="en-US" sz="2000" dirty="0">
                <a:latin typeface="Aptos" panose="020B0004020202020204" pitchFamily="34" charset="0"/>
              </a:rPr>
              <a:t>Court determined the case would be remanded before discussing the Fair Share Act generally.</a:t>
            </a:r>
            <a:r>
              <a:rPr lang="en-US" sz="2000" dirty="0"/>
              <a:t> </a:t>
            </a:r>
          </a:p>
          <a:p>
            <a:pPr marL="285750" indent="-285750" algn="l">
              <a:buFont typeface="Arial" panose="020B0604020202020204" pitchFamily="34" charset="0"/>
              <a:buChar char="•"/>
            </a:pPr>
            <a:r>
              <a:rPr lang="en-US" sz="2000" dirty="0">
                <a:latin typeface="Aptos" panose="020B0004020202020204" pitchFamily="34" charset="0"/>
              </a:rPr>
              <a:t>Court stated “</a:t>
            </a:r>
            <a:r>
              <a:rPr lang="en-US" sz="2000" b="0" i="0" dirty="0">
                <a:solidFill>
                  <a:srgbClr val="212121"/>
                </a:solidFill>
                <a:effectLst/>
                <a:latin typeface="Aptos" panose="020B0004020202020204" pitchFamily="34" charset="0"/>
              </a:rPr>
              <a:t>Accordingly, we reverse the court's denial of Spencer's post-trial motion and remand for further proceedings as </a:t>
            </a:r>
            <a:r>
              <a:rPr lang="en-US" sz="2000" b="0" i="0" dirty="0" err="1">
                <a:solidFill>
                  <a:srgbClr val="212121"/>
                </a:solidFill>
                <a:effectLst/>
                <a:latin typeface="Aptos" panose="020B0004020202020204" pitchFamily="34" charset="0"/>
              </a:rPr>
              <a:t>PJB</a:t>
            </a:r>
            <a:r>
              <a:rPr lang="en-US" sz="2000" b="0" i="0" dirty="0">
                <a:solidFill>
                  <a:srgbClr val="212121"/>
                </a:solidFill>
                <a:effectLst/>
                <a:latin typeface="Aptos" panose="020B0004020202020204" pitchFamily="34" charset="0"/>
              </a:rPr>
              <a:t> and Tina remain jointly and severally liable for Spencer's injuries.”</a:t>
            </a:r>
          </a:p>
          <a:p>
            <a:pPr marL="285750" indent="-285750" algn="l">
              <a:buFont typeface="Arial" panose="020B0604020202020204" pitchFamily="34" charset="0"/>
              <a:buChar char="•"/>
            </a:pPr>
            <a:r>
              <a:rPr lang="en-US" sz="2000" dirty="0">
                <a:latin typeface="Aptos" panose="020B0004020202020204" pitchFamily="34" charset="0"/>
              </a:rPr>
              <a:t>THEN, the court said, “Nevertheless, assuming arguendo that the jury's verdict did not demonstrate </a:t>
            </a:r>
            <a:r>
              <a:rPr lang="en-US" sz="2000" dirty="0" err="1">
                <a:latin typeface="Aptos" panose="020B0004020202020204" pitchFamily="34" charset="0"/>
              </a:rPr>
              <a:t>PJB</a:t>
            </a:r>
            <a:r>
              <a:rPr lang="en-US" sz="2000" dirty="0">
                <a:latin typeface="Aptos" panose="020B0004020202020204" pitchFamily="34" charset="0"/>
              </a:rPr>
              <a:t> was vicariously liable, we would have found the court erred in failing to grant the motion to the mold the verdict as the question of whether the Fair Share Act applies to the present matter remains.”</a:t>
            </a:r>
          </a:p>
          <a:p>
            <a:pPr marL="285750" indent="-285750" algn="l">
              <a:buFont typeface="Arial" panose="020B0604020202020204" pitchFamily="34" charset="0"/>
              <a:buChar char="•"/>
            </a:pPr>
            <a:r>
              <a:rPr lang="en-US" sz="2000" dirty="0">
                <a:latin typeface="Aptos" panose="020B0004020202020204" pitchFamily="34" charset="0"/>
              </a:rPr>
              <a:t>It does not appear that anyone asked for this.</a:t>
            </a:r>
          </a:p>
        </p:txBody>
      </p:sp>
      <p:sp>
        <p:nvSpPr>
          <p:cNvPr id="3" name="Title 2">
            <a:extLst>
              <a:ext uri="{FF2B5EF4-FFF2-40B4-BE49-F238E27FC236}">
                <a16:creationId xmlns:a16="http://schemas.microsoft.com/office/drawing/2014/main" id="{9B1CC8EC-0C22-57D9-9C95-3A99BCB9DB4C}"/>
              </a:ext>
            </a:extLst>
          </p:cNvPr>
          <p:cNvSpPr>
            <a:spLocks noGrp="1"/>
          </p:cNvSpPr>
          <p:nvPr>
            <p:ph type="ctrTitle"/>
          </p:nvPr>
        </p:nvSpPr>
        <p:spPr>
          <a:xfrm>
            <a:off x="354356" y="1898301"/>
            <a:ext cx="4669058" cy="3262311"/>
          </a:xfrm>
        </p:spPr>
        <p:txBody>
          <a:bodyPr>
            <a:normAutofit fontScale="90000"/>
          </a:bodyPr>
          <a:lstStyle/>
          <a:p>
            <a:pPr algn="ctr"/>
            <a:r>
              <a:rPr lang="en-US" dirty="0">
                <a:latin typeface="Aptos Display" panose="020B0004020202020204" pitchFamily="34" charset="0"/>
              </a:rPr>
              <a:t>Responses to </a:t>
            </a:r>
            <a:r>
              <a:rPr lang="en-US" i="1" dirty="0">
                <a:latin typeface="Aptos Display" panose="020B0004020202020204" pitchFamily="34" charset="0"/>
              </a:rPr>
              <a:t>Spencer</a:t>
            </a:r>
            <a:br>
              <a:rPr lang="en-US" dirty="0">
                <a:latin typeface="Aptos" panose="020B0004020202020204" pitchFamily="34" charset="0"/>
              </a:rPr>
            </a:br>
            <a:br>
              <a:rPr lang="en-US" dirty="0">
                <a:latin typeface="Aptos" panose="020B0004020202020204" pitchFamily="34" charset="0"/>
              </a:rPr>
            </a:br>
            <a:endParaRPr lang="en-US" dirty="0">
              <a:latin typeface="Aptos" panose="020B0004020202020204" pitchFamily="34" charset="0"/>
            </a:endParaRPr>
          </a:p>
        </p:txBody>
      </p:sp>
      <p:sp>
        <p:nvSpPr>
          <p:cNvPr id="4" name="Subtitle 3">
            <a:extLst>
              <a:ext uri="{FF2B5EF4-FFF2-40B4-BE49-F238E27FC236}">
                <a16:creationId xmlns:a16="http://schemas.microsoft.com/office/drawing/2014/main" id="{4B409949-575F-B5F2-7E10-ED858010879E}"/>
              </a:ext>
            </a:extLst>
          </p:cNvPr>
          <p:cNvSpPr>
            <a:spLocks noGrp="1"/>
          </p:cNvSpPr>
          <p:nvPr>
            <p:ph type="subTitle" idx="1"/>
          </p:nvPr>
        </p:nvSpPr>
        <p:spPr>
          <a:xfrm>
            <a:off x="412228" y="4184301"/>
            <a:ext cx="4611185" cy="976311"/>
          </a:xfrm>
        </p:spPr>
        <p:txBody>
          <a:bodyPr>
            <a:normAutofit/>
          </a:bodyPr>
          <a:lstStyle/>
          <a:p>
            <a:pPr algn="ctr"/>
            <a:r>
              <a:rPr lang="en-US" sz="2800" i="1" dirty="0">
                <a:latin typeface="Aptos" panose="020B0004020202020204" pitchFamily="34" charset="0"/>
              </a:rPr>
              <a:t>Arguments, possible changes</a:t>
            </a:r>
          </a:p>
        </p:txBody>
      </p:sp>
    </p:spTree>
    <p:extLst>
      <p:ext uri="{BB962C8B-B14F-4D97-AF65-F5344CB8AC3E}">
        <p14:creationId xmlns:p14="http://schemas.microsoft.com/office/powerpoint/2010/main" val="1038756794"/>
      </p:ext>
    </p:extLst>
  </p:cSld>
  <p:clrMapOvr>
    <a:masterClrMapping/>
  </p:clrMapOvr>
</p:sld>
</file>

<file path=ppt/theme/theme1.xml><?xml version="1.0" encoding="utf-8"?>
<a:theme xmlns:a="http://schemas.openxmlformats.org/drawingml/2006/main" name="Office Theme">
  <a:themeElements>
    <a:clrScheme name="Custom 2">
      <a:dk1>
        <a:srgbClr val="32363F"/>
      </a:dk1>
      <a:lt1>
        <a:sysClr val="window" lastClr="FFFFFF"/>
      </a:lt1>
      <a:dk2>
        <a:srgbClr val="313C41"/>
      </a:dk2>
      <a:lt2>
        <a:srgbClr val="FFFFFF"/>
      </a:lt2>
      <a:accent1>
        <a:srgbClr val="003366"/>
      </a:accent1>
      <a:accent2>
        <a:srgbClr val="213B55"/>
      </a:accent2>
      <a:accent3>
        <a:srgbClr val="0066CC"/>
      </a:accent3>
      <a:accent4>
        <a:srgbClr val="4276AA"/>
      </a:accent4>
      <a:accent5>
        <a:srgbClr val="EFEFEF"/>
      </a:accent5>
      <a:accent6>
        <a:srgbClr val="F2F2F2"/>
      </a:accent6>
      <a:hlink>
        <a:srgbClr val="A5A5A5"/>
      </a:hlink>
      <a:folHlink>
        <a:srgbClr val="7F7F7F"/>
      </a:folHlink>
    </a:clrScheme>
    <a:fontScheme name="MSFT_Fon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itle goes here" id="{A4715F0E-2373-46DF-8650-9CD6D2E73FF4}" vid="{7AE24D49-249C-4823-B15D-D301F3E633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Classic bold block presentation</Template>
  <TotalTime>3623</TotalTime>
  <Words>3182</Words>
  <Application>Microsoft Office PowerPoint</Application>
  <PresentationFormat>Widescreen</PresentationFormat>
  <Paragraphs>224</Paragraphs>
  <Slides>15</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Aptos</vt:lpstr>
      <vt:lpstr>Aptos Display</vt:lpstr>
      <vt:lpstr>Arial</vt:lpstr>
      <vt:lpstr>Barlow</vt:lpstr>
      <vt:lpstr>Calibri</vt:lpstr>
      <vt:lpstr>Calibri Light</vt:lpstr>
      <vt:lpstr>Courier New</vt:lpstr>
      <vt:lpstr>Symbol</vt:lpstr>
      <vt:lpstr>Wingdings</vt:lpstr>
      <vt:lpstr>Office Theme</vt:lpstr>
      <vt:lpstr>Fair Share Act After Spencer v. Johnson</vt:lpstr>
      <vt:lpstr>PowerPoint Presentation</vt:lpstr>
      <vt:lpstr>PowerPoint Presentation</vt:lpstr>
      <vt:lpstr>Spencer v. Johnson, 249 A.3d 529 (Pa. Super. 2021)</vt:lpstr>
      <vt:lpstr>PowerPoint Presentation</vt:lpstr>
      <vt:lpstr>Spencer v. Johnson, Appeal</vt:lpstr>
      <vt:lpstr>PowerPoint Presentation</vt:lpstr>
      <vt:lpstr>So what? Why do we care about Spencer </vt:lpstr>
      <vt:lpstr>Responses to Spencer  </vt:lpstr>
      <vt:lpstr>Responses to Spencer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Lee, Julia</dc:creator>
  <cp:lastModifiedBy>Lee, Julia</cp:lastModifiedBy>
  <cp:revision>3</cp:revision>
  <dcterms:created xsi:type="dcterms:W3CDTF">2025-03-17T18:43:26Z</dcterms:created>
  <dcterms:modified xsi:type="dcterms:W3CDTF">2025-04-11T19:11:20Z</dcterms:modified>
</cp:coreProperties>
</file>